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Lst>
  <p:notesMasterIdLst>
    <p:notesMasterId r:id="rId27"/>
  </p:notesMasterIdLst>
  <p:handoutMasterIdLst>
    <p:handoutMasterId r:id="rId28"/>
  </p:handoutMasterIdLst>
  <p:sldIdLst>
    <p:sldId id="256" r:id="rId2"/>
    <p:sldId id="317" r:id="rId3"/>
    <p:sldId id="316" r:id="rId4"/>
    <p:sldId id="323" r:id="rId5"/>
    <p:sldId id="324" r:id="rId6"/>
    <p:sldId id="305" r:id="rId7"/>
    <p:sldId id="327" r:id="rId8"/>
    <p:sldId id="303" r:id="rId9"/>
    <p:sldId id="326" r:id="rId10"/>
    <p:sldId id="300" r:id="rId11"/>
    <p:sldId id="313" r:id="rId12"/>
    <p:sldId id="276" r:id="rId13"/>
    <p:sldId id="275" r:id="rId14"/>
    <p:sldId id="278" r:id="rId15"/>
    <p:sldId id="277" r:id="rId16"/>
    <p:sldId id="279" r:id="rId17"/>
    <p:sldId id="281" r:id="rId18"/>
    <p:sldId id="315" r:id="rId19"/>
    <p:sldId id="314" r:id="rId20"/>
    <p:sldId id="318" r:id="rId21"/>
    <p:sldId id="322" r:id="rId22"/>
    <p:sldId id="319" r:id="rId23"/>
    <p:sldId id="328" r:id="rId24"/>
    <p:sldId id="285" r:id="rId25"/>
    <p:sldId id="263" r:id="rId26"/>
  </p:sldIdLst>
  <p:sldSz cx="9144000" cy="6858000" type="screen4x3"/>
  <p:notesSz cx="7010400" cy="9296400"/>
  <p:embeddedFontLst>
    <p:embeddedFont>
      <p:font typeface="Myriad Web Pro" panose="020B0503030403090204" charset="0"/>
      <p:regular r:id="rId29"/>
      <p:bold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2F2F2"/>
    <a:srgbClr val="000000"/>
    <a:srgbClr val="781D7E"/>
    <a:srgbClr val="006A71"/>
    <a:srgbClr val="8D8B00"/>
    <a:srgbClr val="8B3102"/>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961" autoAdjust="0"/>
    <p:restoredTop sz="76882" autoAdjust="0"/>
  </p:normalViewPr>
  <p:slideViewPr>
    <p:cSldViewPr snapToGrid="0">
      <p:cViewPr>
        <p:scale>
          <a:sx n="98" d="100"/>
          <a:sy n="98" d="100"/>
        </p:scale>
        <p:origin x="-2598" y="-342"/>
      </p:cViewPr>
      <p:guideLst>
        <p:guide orient="horz" pos="2160"/>
        <p:guide pos="2880"/>
      </p:guideLst>
    </p:cSldViewPr>
  </p:slideViewPr>
  <p:outlineViewPr>
    <p:cViewPr>
      <p:scale>
        <a:sx n="33" d="100"/>
        <a:sy n="33" d="100"/>
      </p:scale>
      <p:origin x="0" y="1698"/>
    </p:cViewPr>
  </p:outlineViewPr>
  <p:notesTextViewPr>
    <p:cViewPr>
      <p:scale>
        <a:sx n="50" d="100"/>
        <a:sy n="50" d="100"/>
      </p:scale>
      <p:origin x="0" y="0"/>
    </p:cViewPr>
  </p:notesTextViewPr>
  <p:sorterViewPr>
    <p:cViewPr>
      <p:scale>
        <a:sx n="115" d="100"/>
        <a:sy n="115" d="100"/>
      </p:scale>
      <p:origin x="0" y="0"/>
    </p:cViewPr>
  </p:sorterViewPr>
  <p:notesViewPr>
    <p:cSldViewPr snapToGrid="0">
      <p:cViewPr>
        <p:scale>
          <a:sx n="148" d="100"/>
          <a:sy n="148" d="100"/>
        </p:scale>
        <p:origin x="-24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35" tIns="44067" rIns="88135" bIns="44067" rtlCol="0"/>
          <a:lstStyle>
            <a:lvl1pPr algn="l">
              <a:defRPr sz="1200"/>
            </a:lvl1pPr>
          </a:lstStyle>
          <a:p>
            <a:endParaRPr lang="en-US" dirty="0"/>
          </a:p>
        </p:txBody>
      </p:sp>
      <p:sp>
        <p:nvSpPr>
          <p:cNvPr id="3" name="Date Placeholder 2"/>
          <p:cNvSpPr>
            <a:spLocks noGrp="1"/>
          </p:cNvSpPr>
          <p:nvPr>
            <p:ph type="dt" sz="quarter" idx="1"/>
          </p:nvPr>
        </p:nvSpPr>
        <p:spPr>
          <a:xfrm>
            <a:off x="3970735" y="0"/>
            <a:ext cx="3038145" cy="465743"/>
          </a:xfrm>
          <a:prstGeom prst="rect">
            <a:avLst/>
          </a:prstGeom>
        </p:spPr>
        <p:txBody>
          <a:bodyPr vert="horz" lIns="88135" tIns="44067" rIns="88135" bIns="44067" rtlCol="0"/>
          <a:lstStyle>
            <a:lvl1pPr algn="r">
              <a:defRPr sz="1200"/>
            </a:lvl1pPr>
          </a:lstStyle>
          <a:p>
            <a:fld id="{B2C86305-D753-4ADE-A08B-0655180E1718}" type="datetimeFigureOut">
              <a:rPr lang="en-US" smtClean="0"/>
              <a:t>6/10/2016</a:t>
            </a:fld>
            <a:endParaRPr lang="en-US" dirty="0"/>
          </a:p>
        </p:txBody>
      </p:sp>
      <p:sp>
        <p:nvSpPr>
          <p:cNvPr id="4" name="Footer Placeholder 3"/>
          <p:cNvSpPr>
            <a:spLocks noGrp="1"/>
          </p:cNvSpPr>
          <p:nvPr>
            <p:ph type="ftr" sz="quarter" idx="2"/>
          </p:nvPr>
        </p:nvSpPr>
        <p:spPr>
          <a:xfrm>
            <a:off x="1" y="8830658"/>
            <a:ext cx="3038145" cy="465742"/>
          </a:xfrm>
          <a:prstGeom prst="rect">
            <a:avLst/>
          </a:prstGeom>
        </p:spPr>
        <p:txBody>
          <a:bodyPr vert="horz" lIns="88135" tIns="44067" rIns="88135" bIns="440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5" y="8830658"/>
            <a:ext cx="3038145" cy="465742"/>
          </a:xfrm>
          <a:prstGeom prst="rect">
            <a:avLst/>
          </a:prstGeom>
        </p:spPr>
        <p:txBody>
          <a:bodyPr vert="horz" lIns="88135" tIns="44067" rIns="88135" bIns="44067" rtlCol="0" anchor="b"/>
          <a:lstStyle>
            <a:lvl1pPr algn="r">
              <a:defRPr sz="1200"/>
            </a:lvl1pPr>
          </a:lstStyle>
          <a:p>
            <a:fld id="{0290EAB6-4237-48D9-A2ED-4A9632C9898F}" type="slidenum">
              <a:rPr lang="en-US" smtClean="0"/>
              <a:t>‹#›</a:t>
            </a:fld>
            <a:endParaRPr lang="en-US" dirty="0"/>
          </a:p>
        </p:txBody>
      </p:sp>
    </p:spTree>
    <p:extLst>
      <p:ext uri="{BB962C8B-B14F-4D97-AF65-F5344CB8AC3E}">
        <p14:creationId xmlns:p14="http://schemas.microsoft.com/office/powerpoint/2010/main" val="1906632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5" tIns="44067" rIns="88135" bIns="44067" rtlCol="0"/>
          <a:lstStyle>
            <a:lvl1pPr algn="l">
              <a:defRPr sz="1200"/>
            </a:lvl1pPr>
          </a:lstStyle>
          <a:p>
            <a:endParaRPr lang="en-US" dirty="0"/>
          </a:p>
        </p:txBody>
      </p:sp>
      <p:sp>
        <p:nvSpPr>
          <p:cNvPr id="3" name="Date Placeholder 2"/>
          <p:cNvSpPr>
            <a:spLocks noGrp="1"/>
          </p:cNvSpPr>
          <p:nvPr>
            <p:ph type="dt" idx="1"/>
          </p:nvPr>
        </p:nvSpPr>
        <p:spPr>
          <a:xfrm>
            <a:off x="3970735" y="1"/>
            <a:ext cx="3038145" cy="464205"/>
          </a:xfrm>
          <a:prstGeom prst="rect">
            <a:avLst/>
          </a:prstGeom>
        </p:spPr>
        <p:txBody>
          <a:bodyPr vert="horz" lIns="88135" tIns="44067" rIns="88135" bIns="44067" rtlCol="0"/>
          <a:lstStyle>
            <a:lvl1pPr algn="r">
              <a:defRPr sz="1200"/>
            </a:lvl1pPr>
          </a:lstStyle>
          <a:p>
            <a:fld id="{89D8F3C2-1545-407C-9696-9FBD8A87D061}" type="datetimeFigureOut">
              <a:rPr lang="en-US" smtClean="0"/>
              <a:pPr/>
              <a:t>6/10/2016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8135" tIns="44067" rIns="88135" bIns="44067"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5" tIns="44067" rIns="88135" bIns="4406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30660"/>
            <a:ext cx="3038145" cy="464205"/>
          </a:xfrm>
          <a:prstGeom prst="rect">
            <a:avLst/>
          </a:prstGeom>
        </p:spPr>
        <p:txBody>
          <a:bodyPr vert="horz" lIns="88135" tIns="44067" rIns="88135" bIns="44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5" y="8830660"/>
            <a:ext cx="3038145" cy="464205"/>
          </a:xfrm>
          <a:prstGeom prst="rect">
            <a:avLst/>
          </a:prstGeom>
        </p:spPr>
        <p:txBody>
          <a:bodyPr vert="horz" lIns="88135" tIns="44067" rIns="88135" bIns="44067"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97466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list of diseases that was agreed upon by US pilot participants and Mexico for the reporting </a:t>
            </a:r>
            <a:r>
              <a:rPr lang="en-US" dirty="0" smtClean="0"/>
              <a:t>pilot in 2011, </a:t>
            </a:r>
            <a:r>
              <a:rPr lang="en-US" dirty="0"/>
              <a:t>and more will likely be added. However, most states report all binational disease, not just those that are on the list</a:t>
            </a:r>
          </a:p>
          <a:p>
            <a:endParaRPr lang="en-US" dirty="0"/>
          </a:p>
          <a:p>
            <a:r>
              <a:rPr lang="en-US" dirty="0"/>
              <a:t>IHR Reportable Diseases:</a:t>
            </a:r>
          </a:p>
          <a:p>
            <a:r>
              <a:rPr lang="en-US" dirty="0"/>
              <a:t>Always: smallpox, wildtype polio, influenza-new subtype, SARS</a:t>
            </a:r>
          </a:p>
          <a:p>
            <a:r>
              <a:rPr lang="en-US" dirty="0"/>
              <a:t>Can be: cholera, pneumonic plague, yellow fever, viral </a:t>
            </a:r>
            <a:r>
              <a:rPr lang="en-US" dirty="0" err="1"/>
              <a:t>haemorrhagic</a:t>
            </a:r>
            <a:r>
              <a:rPr lang="en-US" dirty="0"/>
              <a:t> fevers (</a:t>
            </a:r>
            <a:r>
              <a:rPr lang="en-US" dirty="0" err="1"/>
              <a:t>ebola</a:t>
            </a:r>
            <a:r>
              <a:rPr lang="en-US" dirty="0"/>
              <a:t>, </a:t>
            </a:r>
            <a:r>
              <a:rPr lang="en-US" dirty="0" err="1"/>
              <a:t>lassa</a:t>
            </a:r>
            <a:r>
              <a:rPr lang="en-US" dirty="0"/>
              <a:t>, </a:t>
            </a:r>
            <a:r>
              <a:rPr lang="en-US" dirty="0" err="1"/>
              <a:t>marburg</a:t>
            </a:r>
            <a:r>
              <a:rPr lang="en-US" dirty="0"/>
              <a:t>), west </a:t>
            </a:r>
            <a:r>
              <a:rPr lang="en-US" dirty="0" err="1"/>
              <a:t>nile</a:t>
            </a:r>
            <a:r>
              <a:rPr lang="en-US" dirty="0"/>
              <a:t> fever, etc.</a:t>
            </a:r>
          </a:p>
          <a:p>
            <a:endParaRPr lang="en-US" dirty="0"/>
          </a:p>
        </p:txBody>
      </p:sp>
      <p:sp>
        <p:nvSpPr>
          <p:cNvPr id="4" name="Slide Number Placeholder 3"/>
          <p:cNvSpPr>
            <a:spLocks noGrp="1"/>
          </p:cNvSpPr>
          <p:nvPr>
            <p:ph type="sldNum" sz="quarter" idx="10"/>
          </p:nvPr>
        </p:nvSpPr>
        <p:spPr/>
        <p:txBody>
          <a:bodyPr/>
          <a:lstStyle/>
          <a:p>
            <a:pPr>
              <a:defRPr/>
            </a:pPr>
            <a:fld id="{B58E06FE-1AD3-4CF3-A672-6BA34FD3EFBD}" type="slidenum">
              <a:rPr lang="en-US" smtClean="0"/>
              <a:pPr>
                <a:defRPr/>
              </a:pPr>
              <a:t>17</a:t>
            </a:fld>
            <a:endParaRPr lang="en-US" dirty="0"/>
          </a:p>
        </p:txBody>
      </p:sp>
    </p:spTree>
    <p:extLst>
      <p:ext uri="{BB962C8B-B14F-4D97-AF65-F5344CB8AC3E}">
        <p14:creationId xmlns:p14="http://schemas.microsoft.com/office/powerpoint/2010/main" val="159679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E06FE-1AD3-4CF3-A672-6BA34FD3EFBD}" type="slidenum">
              <a:rPr lang="en-US" smtClean="0"/>
              <a:pPr>
                <a:defRPr/>
              </a:pPr>
              <a:t>24</a:t>
            </a:fld>
            <a:endParaRPr lang="en-US" dirty="0"/>
          </a:p>
        </p:txBody>
      </p:sp>
    </p:spTree>
    <p:extLst>
      <p:ext uri="{BB962C8B-B14F-4D97-AF65-F5344CB8AC3E}">
        <p14:creationId xmlns:p14="http://schemas.microsoft.com/office/powerpoint/2010/main" val="253008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205152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baseline="0" dirty="0" smtClean="0"/>
              <a:t>If an outbreak is reported and a case(s) that is part of the outbreak has also been reported, the outbreak is tallied but the individual reported case(s) is not.</a:t>
            </a:r>
          </a:p>
          <a:p>
            <a:pPr marL="165261" indent="-165261">
              <a:buFont typeface="Arial" panose="020B0604020202020204" pitchFamily="34" charset="0"/>
              <a:buChar char="•"/>
            </a:pPr>
            <a:r>
              <a:rPr lang="en-US" b="0" baseline="0" dirty="0" smtClean="0"/>
              <a:t>If CDC or a U.S. state sent a notification for a resident of another state, the tally was added to the other state (e.g. </a:t>
            </a:r>
            <a:r>
              <a:rPr lang="en-US" b="0" baseline="0" dirty="0" err="1" smtClean="0"/>
              <a:t>legionellosis</a:t>
            </a:r>
            <a:r>
              <a:rPr lang="en-US" b="0" baseline="0" dirty="0" smtClean="0"/>
              <a:t> notification from CDC about a resident of CA </a:t>
            </a:r>
            <a:r>
              <a:rPr lang="en-US" b="0" baseline="0" dirty="0" smtClean="0">
                <a:sym typeface="Wingdings" pitchFamily="2" charset="2"/>
              </a:rPr>
              <a:t> </a:t>
            </a:r>
            <a:r>
              <a:rPr lang="en-US" b="0" baseline="0" dirty="0" smtClean="0"/>
              <a:t>tallied in CA; TX notified USMU of case in MO </a:t>
            </a:r>
            <a:r>
              <a:rPr lang="en-US" b="0" baseline="0" dirty="0" smtClean="0">
                <a:sym typeface="Wingdings" pitchFamily="2" charset="2"/>
              </a:rPr>
              <a:t> tallied in MO)</a:t>
            </a:r>
          </a:p>
          <a:p>
            <a:pPr marL="165261" indent="-165261">
              <a:buFont typeface="Arial" panose="020B0604020202020204" pitchFamily="34" charset="0"/>
              <a:buChar char="•"/>
            </a:pPr>
            <a:r>
              <a:rPr lang="en-US" b="0" baseline="0" dirty="0" smtClean="0"/>
              <a:t>Residents of Mexico diagnosed in US are counted in the US state they were reported in, and vice versa.</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DB274-E315-4170-8FE0-6F6D21B5EC19}"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345611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a:p>
            <a:pPr marL="285293" indent="-285293">
              <a:buFont typeface="Arial" panose="020B0604020202020204" pitchFamily="34" charset="0"/>
              <a:buChar char="•"/>
            </a:pPr>
            <a:r>
              <a:rPr lang="en-US" sz="1400" dirty="0"/>
              <a:t>The first resolution passed in 1997, which  recommended the formation of a disease surveillance network along the US-Mexico border to share information in this region with many sister cities and a high volume of border crossings. </a:t>
            </a:r>
          </a:p>
          <a:p>
            <a:pPr marL="285293" indent="-285293">
              <a:buFont typeface="Arial" panose="020B0604020202020204" pitchFamily="34" charset="0"/>
              <a:buChar char="•"/>
            </a:pPr>
            <a:r>
              <a:rPr lang="en-US" sz="1400" dirty="0"/>
              <a:t>As a result of this resolution, the Border Infectious Disease Surveillance (BIDS) project was initiated in 1999 by the Centers for Disease Control and Prevention (CDC), the Mexican Secretariat of Health and state and local health departments in US and Mexico border states.</a:t>
            </a:r>
          </a:p>
          <a:p>
            <a:pPr marL="285293" indent="-285293">
              <a:buFont typeface="Arial" panose="020B0604020202020204" pitchFamily="34" charset="0"/>
              <a:buChar char="•"/>
            </a:pPr>
            <a:r>
              <a:rPr lang="en-US" sz="1400" dirty="0"/>
              <a:t>As a binational effort, BIDS relies on local, state, and federal collaboration to improve infectious disease surveillance, build border-region epidemiology and laboratory capacity, and strengthen binational communication systems to improve disease prevention.</a:t>
            </a:r>
          </a:p>
          <a:p>
            <a:pPr marL="285293" indent="-285293">
              <a:buFont typeface="Arial" panose="020B0604020202020204" pitchFamily="34" charset="0"/>
              <a:buChar char="•"/>
            </a:pPr>
            <a:endParaRPr lang="en-US" sz="1400" dirty="0"/>
          </a:p>
          <a:p>
            <a:pPr marL="285293" indent="-285293">
              <a:buFont typeface="Arial" panose="020B0604020202020204" pitchFamily="34" charset="0"/>
              <a:buChar char="•"/>
            </a:pPr>
            <a:endParaRPr lang="en-US" sz="140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69997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Between 1996 to 2005, several infectious disease outbreaks  occurred across the US – Mexico border, prompted concerns about insufficient binational coordination in epidemiology and surveillance. Therefore, CSTE has passed some resolutions related to cooperation between the US and Mexico.</a:t>
            </a:r>
          </a:p>
          <a:p>
            <a:endParaRPr lang="en-US" sz="1400" b="1" dirty="0"/>
          </a:p>
          <a:p>
            <a:r>
              <a:rPr lang="en-US" sz="1400" b="1" dirty="0"/>
              <a:t>Extra Info</a:t>
            </a:r>
          </a:p>
          <a:p>
            <a:r>
              <a:rPr lang="en-US" sz="1400" dirty="0"/>
              <a:t>______________________________________________________________</a:t>
            </a:r>
          </a:p>
          <a:p>
            <a:r>
              <a:rPr lang="en-US" sz="1400" i="1" dirty="0"/>
              <a:t>- </a:t>
            </a:r>
            <a:r>
              <a:rPr lang="en-US" sz="1400" i="1" dirty="0" err="1"/>
              <a:t>Coccidioidomycosis</a:t>
            </a:r>
            <a:r>
              <a:rPr lang="en-US" sz="1400" i="1" dirty="0"/>
              <a:t> in U.S. travelers to Baja California, 1996, and Sonora, 2000 </a:t>
            </a:r>
            <a:endParaRPr lang="en-US" sz="1400" dirty="0"/>
          </a:p>
          <a:p>
            <a:r>
              <a:rPr lang="en-US" sz="1400" i="1" dirty="0"/>
              <a:t>- Dengue in Texas and Tamaulipas, 1999, and 2005 </a:t>
            </a:r>
            <a:endParaRPr lang="en-US" sz="1400" dirty="0"/>
          </a:p>
          <a:p>
            <a:r>
              <a:rPr lang="en-US" sz="1400" i="1" dirty="0"/>
              <a:t>- Hepatitis A associated with frozen strawberries, 1997, and associated with green onions, 2003 </a:t>
            </a:r>
            <a:endParaRPr lang="en-US" sz="1400" dirty="0"/>
          </a:p>
          <a:p>
            <a:r>
              <a:rPr lang="en-US" sz="1400" i="1" dirty="0"/>
              <a:t>- Histoplasmosis in Acapulco, 2001 </a:t>
            </a:r>
            <a:endParaRPr lang="en-US" sz="1400" dirty="0"/>
          </a:p>
          <a:p>
            <a:r>
              <a:rPr lang="en-US" sz="1400" i="1" dirty="0"/>
              <a:t>- Salmonella </a:t>
            </a:r>
            <a:r>
              <a:rPr lang="en-US" sz="1400" i="1" dirty="0" err="1"/>
              <a:t>poona</a:t>
            </a:r>
            <a:r>
              <a:rPr lang="en-US" sz="1400" i="1" dirty="0"/>
              <a:t> associated with cantaloupes, 2000-2002 </a:t>
            </a:r>
            <a:endParaRPr lang="en-US" sz="1400" dirty="0"/>
          </a:p>
          <a:p>
            <a:r>
              <a:rPr lang="en-US" sz="1400" i="1" dirty="0"/>
              <a:t>- Salmonella typhimurium associated with Mexican soft cheese, 2004-2005, in California </a:t>
            </a:r>
            <a:endParaRPr lang="en-US" sz="1400" dirty="0"/>
          </a:p>
          <a:p>
            <a:r>
              <a:rPr lang="en-US" sz="1400" i="1" dirty="0"/>
              <a:t>- </a:t>
            </a:r>
            <a:r>
              <a:rPr lang="en-US" sz="1400" i="1" dirty="0" err="1"/>
              <a:t>Shigella</a:t>
            </a:r>
            <a:r>
              <a:rPr lang="en-US" sz="1400" i="1" dirty="0"/>
              <a:t> </a:t>
            </a:r>
            <a:r>
              <a:rPr lang="en-US" sz="1400" i="1" dirty="0" err="1"/>
              <a:t>sonnei</a:t>
            </a:r>
            <a:r>
              <a:rPr lang="en-US" sz="1400" i="1" dirty="0"/>
              <a:t> associated with fresh parsley, 1998 </a:t>
            </a:r>
            <a:endParaRPr lang="en-US" sz="1400" dirty="0"/>
          </a:p>
          <a:p>
            <a:r>
              <a:rPr lang="en-US" sz="1400" dirty="0"/>
              <a:t>Therefore, CSTE has passed some </a:t>
            </a:r>
            <a:r>
              <a:rPr lang="en-US" sz="1400" dirty="0" err="1"/>
              <a:t>reslolutions</a:t>
            </a:r>
            <a:r>
              <a:rPr lang="en-US" sz="1400" dirty="0"/>
              <a:t> related to cooperation between the US and Mexico.</a:t>
            </a:r>
          </a:p>
          <a:p>
            <a:endParaRPr lang="en-US" sz="1400" dirty="0"/>
          </a:p>
          <a:p>
            <a:r>
              <a:rPr lang="en-US" sz="1100" dirty="0">
                <a:solidFill>
                  <a:schemeClr val="accent1"/>
                </a:solidFill>
              </a:rPr>
              <a:t>Due to the high volume of individuals crossing the border every day for work, education, shopping, tourism, social visits, and other reasons, the border communities are closely interconnected. The border experiences public health challenges and issues that are distinctive to the region, due to the complexities of the relationship between the U.S. and Mexico.  Often, there are challenges providing health care services, especially in disease prevention, surveillance, and control.  Cross border collaboration is essential for these services to be accurate and effective. </a:t>
            </a:r>
          </a:p>
          <a:p>
            <a:endParaRPr lang="en-US" sz="1400" dirty="0"/>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5739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176" indent="-171176">
              <a:buFont typeface="Arial" panose="020B0604020202020204" pitchFamily="34" charset="0"/>
              <a:buChar char="•"/>
            </a:pPr>
            <a:r>
              <a:rPr lang="en-US" dirty="0" smtClean="0"/>
              <a:t>In </a:t>
            </a:r>
            <a:r>
              <a:rPr lang="en-US" dirty="0"/>
              <a:t>June 2011 CSTE </a:t>
            </a:r>
            <a:r>
              <a:rPr lang="en-US" dirty="0" smtClean="0"/>
              <a:t>recommended </a:t>
            </a:r>
            <a:r>
              <a:rPr lang="en-US" dirty="0"/>
              <a:t>a binational pilot project for binational case and outbreak notifications using a communication pathway developed by the U.S. - Mexico Binational Technical Work Group Infectious Disease Section. </a:t>
            </a:r>
            <a:endParaRPr lang="en-US" dirty="0" smtClean="0"/>
          </a:p>
          <a:p>
            <a:endParaRPr lang="en-US" dirty="0" smtClean="0"/>
          </a:p>
          <a:p>
            <a:pPr marL="171176" indent="-171176">
              <a:buFont typeface="Arial" panose="020B0604020202020204" pitchFamily="34" charset="0"/>
              <a:buChar char="•"/>
            </a:pPr>
            <a:r>
              <a:rPr lang="en-US" dirty="0" smtClean="0"/>
              <a:t>The </a:t>
            </a:r>
            <a:r>
              <a:rPr lang="en-US" dirty="0"/>
              <a:t>pilot is a step to implementation of a previously CSTE endorsed guidelines document for cooperation on epidemiologic events of mutual importance. </a:t>
            </a:r>
            <a:endParaRPr lang="en-US" dirty="0" smtClean="0"/>
          </a:p>
          <a:p>
            <a:endParaRPr lang="en-US" dirty="0" smtClean="0"/>
          </a:p>
          <a:p>
            <a:pPr marL="171176" indent="-171176">
              <a:buFont typeface="Arial" panose="020B0604020202020204" pitchFamily="34" charset="0"/>
              <a:buChar char="•"/>
            </a:pPr>
            <a:r>
              <a:rPr lang="en-US" dirty="0" smtClean="0"/>
              <a:t>The </a:t>
            </a:r>
            <a:r>
              <a:rPr lang="en-US" dirty="0"/>
              <a:t>team developed a common list of </a:t>
            </a:r>
            <a:r>
              <a:rPr lang="en-US" dirty="0" err="1"/>
              <a:t>binationally</a:t>
            </a:r>
            <a:r>
              <a:rPr lang="en-US" dirty="0"/>
              <a:t> notifiable conditions and a protocol was implemented by Texas, New Mexico, Arizona, Sonora, CDC, and the Mexico Directorate of Epidemiology (DGE) in late November, 2011</a:t>
            </a:r>
          </a:p>
        </p:txBody>
      </p:sp>
      <p:sp>
        <p:nvSpPr>
          <p:cNvPr id="4" name="Slide Number Placeholder 3"/>
          <p:cNvSpPr>
            <a:spLocks noGrp="1"/>
          </p:cNvSpPr>
          <p:nvPr>
            <p:ph type="sldNum" sz="quarter" idx="10"/>
          </p:nvPr>
        </p:nvSpPr>
        <p:spPr/>
        <p:txBody>
          <a:bodyPr/>
          <a:lstStyle/>
          <a:p>
            <a:pPr>
              <a:defRPr/>
            </a:pPr>
            <a:fld id="{B58E06FE-1AD3-4CF3-A672-6BA34FD3EFBD}" type="slidenum">
              <a:rPr lang="en-US" smtClean="0"/>
              <a:pPr>
                <a:defRPr/>
              </a:pPr>
              <a:t>12</a:t>
            </a:fld>
            <a:endParaRPr lang="en-US" dirty="0"/>
          </a:p>
        </p:txBody>
      </p:sp>
    </p:spTree>
    <p:extLst>
      <p:ext uri="{BB962C8B-B14F-4D97-AF65-F5344CB8AC3E}">
        <p14:creationId xmlns:p14="http://schemas.microsoft.com/office/powerpoint/2010/main" val="395152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non-border states from US and Mexico were solicited from initial pilot, which still on going.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47362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idea is that when a pilot reportable case is discovered, it is promptly reported to different public health entities at different levels. </a:t>
            </a:r>
            <a:endParaRPr lang="en-US" dirty="0" smtClean="0"/>
          </a:p>
          <a:p>
            <a:endParaRPr lang="en-US" dirty="0"/>
          </a:p>
          <a:p>
            <a:r>
              <a:rPr lang="en-US" dirty="0" smtClean="0"/>
              <a:t>For </a:t>
            </a:r>
            <a:r>
              <a:rPr lang="en-US" dirty="0"/>
              <a:t>example, if a case was found in an AZ border county, it would be reported to both the AZ state HD and the sister county HD in Mexico. At the AZ state level it would be reported to the Sonora HD, it’s sister state, and also to the CDC. Finally the CDC would report the case to its equivalent in Mexico, the DGE – The general directorate of epidemiology. Meanwhile, the same reporting flow would be occurring on the Mexican side. Certain events that are of bioterrorism concern or that are IHR (International Health Regulations) reportable could even be reported to the U.S. federal ASPR - Assistant Secretary for Preparedness and Response – and international PAHO – Pan American Health Organization – levels.</a:t>
            </a:r>
          </a:p>
          <a:p>
            <a:endParaRPr lang="en-US" dirty="0"/>
          </a:p>
        </p:txBody>
      </p:sp>
      <p:sp>
        <p:nvSpPr>
          <p:cNvPr id="4" name="Slide Number Placeholder 3"/>
          <p:cNvSpPr>
            <a:spLocks noGrp="1"/>
          </p:cNvSpPr>
          <p:nvPr>
            <p:ph type="sldNum" sz="quarter" idx="10"/>
          </p:nvPr>
        </p:nvSpPr>
        <p:spPr/>
        <p:txBody>
          <a:bodyPr/>
          <a:lstStyle/>
          <a:p>
            <a:pPr>
              <a:defRPr/>
            </a:pPr>
            <a:fld id="{B58E06FE-1AD3-4CF3-A672-6BA34FD3EFBD}" type="slidenum">
              <a:rPr lang="en-US" smtClean="0"/>
              <a:pPr>
                <a:defRPr/>
              </a:pPr>
              <a:t>14</a:t>
            </a:fld>
            <a:endParaRPr lang="en-US" dirty="0"/>
          </a:p>
        </p:txBody>
      </p:sp>
    </p:spTree>
    <p:extLst>
      <p:ext uri="{BB962C8B-B14F-4D97-AF65-F5344CB8AC3E}">
        <p14:creationId xmlns:p14="http://schemas.microsoft.com/office/powerpoint/2010/main" val="160508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 binational reports are documented by the CDC Division of Global Migration and Quarantine and shared with DGE when appropriate</a:t>
            </a:r>
            <a:r>
              <a:rPr lang="en-US" dirty="0" smtClean="0"/>
              <a:t>.</a:t>
            </a:r>
          </a:p>
          <a:p>
            <a:endParaRPr lang="en-US" dirty="0"/>
          </a:p>
          <a:p>
            <a:r>
              <a:rPr lang="en-US" dirty="0" smtClean="0"/>
              <a:t>Not all cases are reported to Mexico </a:t>
            </a:r>
          </a:p>
          <a:p>
            <a:endParaRPr lang="en-US" dirty="0" smtClean="0"/>
          </a:p>
          <a:p>
            <a:r>
              <a:rPr lang="en-US" dirty="0" smtClean="0"/>
              <a:t>Case has to meet </a:t>
            </a:r>
            <a:r>
              <a:rPr lang="en-US" dirty="0"/>
              <a:t>the definition of UNEXPECTED or in other way something that needs to be reported immediately.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25786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5" y="4416098"/>
            <a:ext cx="5694307" cy="4381033"/>
          </a:xfrm>
        </p:spPr>
        <p:txBody>
          <a:bodyPr>
            <a:normAutofit lnSpcReduction="10000"/>
          </a:bodyPr>
          <a:lstStyle/>
          <a:p>
            <a:r>
              <a:rPr lang="en-US" dirty="0" smtClean="0"/>
              <a:t>Notifications of binational cases to our unit are obtained in various different ways. </a:t>
            </a:r>
          </a:p>
          <a:p>
            <a:r>
              <a:rPr lang="en-US" dirty="0" smtClean="0"/>
              <a:t>Bids officers located   across the US –Mexico border report binational cases to USMU CDC. </a:t>
            </a:r>
            <a:r>
              <a:rPr lang="en-US" dirty="0"/>
              <a:t>There are currently 4 BIDS surveillance officers along the entire </a:t>
            </a:r>
            <a:r>
              <a:rPr lang="en-US" dirty="0" err="1"/>
              <a:t>US_Mexico</a:t>
            </a:r>
            <a:r>
              <a:rPr lang="en-US" dirty="0"/>
              <a:t> border, 2 of which are located in </a:t>
            </a:r>
            <a:r>
              <a:rPr lang="en-US" dirty="0" smtClean="0"/>
              <a:t>CA.</a:t>
            </a:r>
          </a:p>
          <a:p>
            <a:endParaRPr lang="en-US" dirty="0" smtClean="0"/>
          </a:p>
          <a:p>
            <a:r>
              <a:rPr lang="en-US" b="1" dirty="0" smtClean="0"/>
              <a:t>NOTES:</a:t>
            </a:r>
          </a:p>
          <a:p>
            <a:r>
              <a:rPr lang="en-US" dirty="0" smtClean="0"/>
              <a:t>________________________________________________________________</a:t>
            </a:r>
          </a:p>
          <a:p>
            <a:r>
              <a:rPr lang="en-US" dirty="0"/>
              <a:t>The need for border infectious disease surveillance was formally recognized in 1999 when the program was established and funded by the CDC.  The program is currently managed by the CDPH OBBH and functions at a local level in California.  </a:t>
            </a:r>
            <a:endParaRPr lang="en-US" dirty="0" smtClean="0"/>
          </a:p>
          <a:p>
            <a:r>
              <a:rPr lang="en-US" dirty="0"/>
              <a:t>The BIDS program has many different </a:t>
            </a:r>
            <a:r>
              <a:rPr lang="en-US" dirty="0" smtClean="0"/>
              <a:t>objectives</a:t>
            </a:r>
            <a:endParaRPr lang="en-US" dirty="0"/>
          </a:p>
          <a:p>
            <a:r>
              <a:rPr lang="en-US" dirty="0" smtClean="0"/>
              <a:t>	In </a:t>
            </a:r>
            <a:r>
              <a:rPr lang="en-US" dirty="0"/>
              <a:t>the past, the program has been able to provide laboratory equipment, supplies and reagents to both Imperial and San Diego County Public Health </a:t>
            </a:r>
            <a:r>
              <a:rPr lang="en-US" dirty="0" smtClean="0"/>
              <a:t>labs</a:t>
            </a:r>
            <a:endParaRPr lang="en-US" dirty="0"/>
          </a:p>
          <a:p>
            <a:r>
              <a:rPr lang="en-US" dirty="0" smtClean="0"/>
              <a:t>	Implement </a:t>
            </a:r>
            <a:r>
              <a:rPr lang="en-US" dirty="0"/>
              <a:t>a variety of surveillance projects. I’ll discuss our current surveillance projects in a </a:t>
            </a:r>
            <a:r>
              <a:rPr lang="en-US" dirty="0" smtClean="0"/>
              <a:t>moment</a:t>
            </a:r>
            <a:endParaRPr lang="en-US" dirty="0"/>
          </a:p>
          <a:p>
            <a:r>
              <a:rPr lang="en-US" dirty="0" smtClean="0"/>
              <a:t>	Binational </a:t>
            </a:r>
            <a:r>
              <a:rPr lang="en-US" dirty="0"/>
              <a:t>case reporting  (which involves monitoring and follow up of binational cases and outbreaks and exchange of information with Mexico) has always been an objective of the program but has become more standardized over the last few </a:t>
            </a:r>
            <a:r>
              <a:rPr lang="en-US" dirty="0" smtClean="0"/>
              <a:t>years</a:t>
            </a:r>
            <a:endParaRPr lang="en-US" dirty="0"/>
          </a:p>
          <a:p>
            <a:r>
              <a:rPr lang="en-US" dirty="0" smtClean="0"/>
              <a:t>	BIDS </a:t>
            </a:r>
            <a:r>
              <a:rPr lang="en-US" dirty="0"/>
              <a:t>Surveillance officers are also available to provide support to the local health departments (for example, with binational outbreak investigations, special projects ) at a capacity determined by the </a:t>
            </a:r>
            <a:r>
              <a:rPr lang="en-US" dirty="0" smtClean="0"/>
              <a:t>LHD</a:t>
            </a:r>
            <a:endParaRPr lang="en-US" dirty="0"/>
          </a:p>
          <a:p>
            <a:r>
              <a:rPr lang="en-US" dirty="0" smtClean="0"/>
              <a:t>	And </a:t>
            </a:r>
            <a:r>
              <a:rPr lang="en-US" dirty="0"/>
              <a:t>finally, a goal of any BIDS project is to use data obtained through surveillance for prevention or outreach purposes</a:t>
            </a: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3090163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2"/>
              </a:buClr>
              <a:buSzPct val="10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Calibri" pitchFamily="34" charset="0"/>
              </a:defRPr>
            </a:lvl1pPr>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Header</a:t>
            </a:r>
            <a:endParaRPr lang="en-US" dirty="0"/>
          </a:p>
        </p:txBody>
      </p:sp>
      <p:sp>
        <p:nvSpPr>
          <p:cNvPr id="8"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10"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 id="2147483725"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ved=0ahUKEwiu9ZTRo9_MAhUK7iYKHaGdDc8QjRwIBw&amp;url=http://goalsandachievements.com/7-barriers-to-a-great-career-in-accountancy/&amp;bvm=bv.122129774,d.eWE&amp;psig=AFQjCNEZliuUJunOCAEFMi9eyrMUGyCw_Q&amp;ust=146351156767449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is9uHKiuTLAhVF6iYKHWnWAhEQjRwIBw&amp;url=http://wwwnc.cdc.gov/eid/article/9/1/02-0047_article&amp;bvm=bv.117868183,d.eWE&amp;psig=AFQjCNHmGaoFfq9c5Tn7vnMMdZEu7117lA&amp;ust=145927854436969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mailto:vvl5@cdc.gov" TargetMode="Externa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ahUKEwjG8b-DufHMAhXENiYKHY8aDOgQjRwIAw&amp;url=http://www.cdc.gov/nmi/overview.html&amp;psig=AFQjCNGWFyTxsWRnKdXs3LJjz7x1ZRihhg&amp;ust=146413580033777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7650" y="842110"/>
            <a:ext cx="8607592" cy="1676400"/>
          </a:xfrm>
        </p:spPr>
        <p:txBody>
          <a:bodyPr anchor="ctr"/>
          <a:lstStyle/>
          <a:p>
            <a:pPr fontAlgn="auto">
              <a:lnSpc>
                <a:spcPct val="100000"/>
              </a:lnSpc>
              <a:spcAft>
                <a:spcPts val="0"/>
              </a:spcAft>
              <a:defRPr/>
            </a:pPr>
            <a:r>
              <a:rPr lang="en-US" sz="3200" i="1" dirty="0"/>
              <a:t>¿</a:t>
            </a:r>
            <a:r>
              <a:rPr lang="en-US" sz="3200" dirty="0"/>
              <a:t>Donde </a:t>
            </a:r>
            <a:r>
              <a:rPr lang="en-US" sz="3200" dirty="0" err="1"/>
              <a:t>estaba</a:t>
            </a:r>
            <a:r>
              <a:rPr lang="en-US" sz="3200" dirty="0"/>
              <a:t> </a:t>
            </a:r>
            <a:r>
              <a:rPr lang="en-US" sz="3200" dirty="0" smtClean="0"/>
              <a:t>Waldo … Eh</a:t>
            </a:r>
            <a:r>
              <a:rPr lang="en-US" sz="3200" dirty="0"/>
              <a:t>? Update on the Binational Case Variable and Communication Protocol</a:t>
            </a:r>
            <a:endParaRPr lang="en-US" sz="3200" dirty="0">
              <a:latin typeface="Arial" pitchFamily="34" charset="0"/>
              <a:cs typeface="Arial" pitchFamily="34" charset="0"/>
            </a:endParaRPr>
          </a:p>
        </p:txBody>
      </p:sp>
      <p:sp>
        <p:nvSpPr>
          <p:cNvPr id="2" name="Subtitle 1"/>
          <p:cNvSpPr>
            <a:spLocks noGrp="1"/>
          </p:cNvSpPr>
          <p:nvPr>
            <p:ph type="subTitle" idx="1"/>
          </p:nvPr>
        </p:nvSpPr>
        <p:spPr>
          <a:xfrm>
            <a:off x="1327869" y="4406909"/>
            <a:ext cx="6439151" cy="1520555"/>
          </a:xfrm>
        </p:spPr>
        <p:txBody>
          <a:bodyPr/>
          <a:lstStyle/>
          <a:p>
            <a:pPr>
              <a:spcBef>
                <a:spcPts val="0"/>
              </a:spcBef>
              <a:spcAft>
                <a:spcPts val="600"/>
              </a:spcAft>
            </a:pPr>
            <a:r>
              <a:rPr lang="en-US" dirty="0" smtClean="0"/>
              <a:t>Gabriela Escutia, MPH; Katrin </a:t>
            </a:r>
            <a:r>
              <a:rPr lang="en-US" dirty="0"/>
              <a:t>Kohl</a:t>
            </a:r>
            <a:r>
              <a:rPr lang="en-US" dirty="0" smtClean="0"/>
              <a:t>, MD, PhD; Ken Komatsu, MPH; Alfonso Rodriguez Lainz, PhD, DVM</a:t>
            </a:r>
          </a:p>
          <a:p>
            <a:pPr>
              <a:spcBef>
                <a:spcPts val="0"/>
              </a:spcBef>
              <a:spcAft>
                <a:spcPts val="600"/>
              </a:spcAft>
            </a:pPr>
            <a:r>
              <a:rPr lang="en-US" b="0" dirty="0" smtClean="0"/>
              <a:t>CDC/CSTE</a:t>
            </a:r>
          </a:p>
          <a:p>
            <a:pPr>
              <a:spcBef>
                <a:spcPts val="0"/>
              </a:spcBef>
              <a:spcAft>
                <a:spcPts val="600"/>
              </a:spcAft>
            </a:pPr>
            <a:r>
              <a:rPr lang="en-US" b="0" dirty="0" smtClean="0"/>
              <a:t>Applied </a:t>
            </a:r>
            <a:r>
              <a:rPr lang="en-US" b="0" dirty="0"/>
              <a:t>Epidemiology Fellow</a:t>
            </a:r>
          </a:p>
          <a:p>
            <a:pPr>
              <a:lnSpc>
                <a:spcPts val="2500"/>
              </a:lnSpc>
              <a:spcBef>
                <a:spcPts val="0"/>
              </a:spcBef>
            </a:pPr>
            <a:r>
              <a:rPr lang="en-US" b="0" dirty="0"/>
              <a:t>CDC Quarantine Station San Diego &amp; U.S.-Mexico Unit</a:t>
            </a:r>
          </a:p>
          <a:p>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National Center for Emerging and Zoonotic Infectious Diseases</a:t>
            </a:r>
          </a:p>
        </p:txBody>
      </p:sp>
      <p:sp>
        <p:nvSpPr>
          <p:cNvPr id="9" name="Text Placeholder 6"/>
          <p:cNvSpPr txBox="1">
            <a:spLocks/>
          </p:cNvSpPr>
          <p:nvPr/>
        </p:nvSpPr>
        <p:spPr>
          <a:xfrm>
            <a:off x="2143124" y="6442202"/>
            <a:ext cx="311467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Global Migration and Quarantine</a:t>
            </a:r>
            <a:endParaRPr lang="en-US" dirty="0">
              <a:solidFill>
                <a:srgbClr val="333333"/>
              </a:solidFill>
            </a:endParaRPr>
          </a:p>
        </p:txBody>
      </p:sp>
      <p:pic>
        <p:nvPicPr>
          <p:cNvPr id="10" name="Picture 2" descr="U.S. flag and Mexico flag together"/>
          <p:cNvPicPr>
            <a:picLocks noChangeAspect="1" noChangeArrowheads="1"/>
          </p:cNvPicPr>
          <p:nvPr/>
        </p:nvPicPr>
        <p:blipFill>
          <a:blip r:embed="rId5" cstate="print"/>
          <a:srcRect/>
          <a:stretch>
            <a:fillRect/>
          </a:stretch>
        </p:blipFill>
        <p:spPr bwMode="auto">
          <a:xfrm>
            <a:off x="4537040" y="2881846"/>
            <a:ext cx="1862139" cy="1214121"/>
          </a:xfrm>
          <a:prstGeom prst="rect">
            <a:avLst/>
          </a:prstGeom>
          <a:noFill/>
          <a:effectLst>
            <a:outerShdw blurRad="50800" dist="38100" dir="2700000" algn="tl" rotWithShape="0">
              <a:prstClr val="black">
                <a:alpha val="40000"/>
              </a:prstClr>
            </a:outerShdw>
            <a:softEdge rad="12700"/>
          </a:effec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809" y="2881847"/>
            <a:ext cx="2012718" cy="122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386840"/>
            <a:ext cx="8328660" cy="4754880"/>
          </a:xfrm>
        </p:spPr>
        <p:txBody>
          <a:bodyPr/>
          <a:lstStyle/>
          <a:p>
            <a:pPr marL="0" indent="0">
              <a:buNone/>
            </a:pPr>
            <a:endParaRPr lang="en-US" sz="2000" dirty="0" smtClean="0">
              <a:solidFill>
                <a:srgbClr val="FFC000"/>
              </a:solidFill>
            </a:endParaRPr>
          </a:p>
          <a:p>
            <a:pPr marL="0" indent="0">
              <a:buNone/>
            </a:pPr>
            <a:r>
              <a:rPr lang="en-US" sz="2000" dirty="0" smtClean="0">
                <a:solidFill>
                  <a:srgbClr val="FFC000"/>
                </a:solidFill>
              </a:rPr>
              <a:t>Invitation to participate</a:t>
            </a:r>
          </a:p>
          <a:p>
            <a:pPr marL="0" indent="0">
              <a:buNone/>
            </a:pPr>
            <a:endParaRPr lang="en-US" sz="2000" dirty="0" smtClean="0"/>
          </a:p>
          <a:p>
            <a:pPr lvl="1"/>
            <a:r>
              <a:rPr lang="en-US" b="1" dirty="0" smtClean="0">
                <a:latin typeface="Calibri" panose="020F0502020204030204" pitchFamily="34" charset="0"/>
              </a:rPr>
              <a:t>E-mails</a:t>
            </a:r>
          </a:p>
          <a:p>
            <a:pPr lvl="1"/>
            <a:r>
              <a:rPr lang="en-US" b="1" dirty="0" smtClean="0">
                <a:latin typeface="Calibri" panose="020F0502020204030204" pitchFamily="34" charset="0"/>
              </a:rPr>
              <a:t>Phone calls</a:t>
            </a:r>
          </a:p>
          <a:p>
            <a:pPr marL="457200" lvl="1" indent="0">
              <a:buNone/>
            </a:pPr>
            <a:endParaRPr lang="en-US" b="1" dirty="0">
              <a:latin typeface="Calibri" panose="020F0502020204030204" pitchFamily="34" charset="0"/>
            </a:endParaRPr>
          </a:p>
          <a:p>
            <a:pPr marL="57150" indent="0">
              <a:buNone/>
            </a:pPr>
            <a:r>
              <a:rPr lang="en-US" sz="2000" dirty="0" smtClean="0">
                <a:solidFill>
                  <a:srgbClr val="FFC000"/>
                </a:solidFill>
              </a:rPr>
              <a:t>Data Collection</a:t>
            </a:r>
          </a:p>
          <a:p>
            <a:pPr marL="57150" indent="0">
              <a:buNone/>
            </a:pPr>
            <a:endParaRPr lang="en-US" sz="2000" dirty="0" smtClean="0">
              <a:solidFill>
                <a:srgbClr val="FFC000"/>
              </a:solidFill>
            </a:endParaRPr>
          </a:p>
          <a:p>
            <a:pPr lvl="1"/>
            <a:r>
              <a:rPr lang="en-US" b="1" dirty="0" smtClean="0">
                <a:latin typeface="Calibri" panose="020F0502020204030204" pitchFamily="34" charset="0"/>
              </a:rPr>
              <a:t>In-depth phone conversations</a:t>
            </a:r>
            <a:endParaRPr lang="en-US" b="1" dirty="0">
              <a:latin typeface="Calibri" panose="020F0502020204030204" pitchFamily="34" charset="0"/>
            </a:endParaRPr>
          </a:p>
          <a:p>
            <a:pPr marL="0" indent="0">
              <a:buNone/>
            </a:pPr>
            <a:endParaRPr lang="en-US" dirty="0" smtClean="0"/>
          </a:p>
          <a:p>
            <a:pPr marL="0" indent="0">
              <a:buNone/>
            </a:pPr>
            <a:endParaRPr lang="en-US" dirty="0" smtClean="0"/>
          </a:p>
          <a:p>
            <a:pPr marL="914400" lvl="2"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dirty="0" smtClean="0"/>
          </a:p>
          <a:p>
            <a:pPr marL="0" indent="0">
              <a:buNone/>
            </a:pPr>
            <a:r>
              <a:rPr lang="en-US" dirty="0"/>
              <a:t> </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50" y="2038350"/>
            <a:ext cx="2085975" cy="1285875"/>
          </a:xfrm>
          <a:prstGeom prst="rect">
            <a:avLst/>
          </a:prstGeom>
        </p:spPr>
      </p:pic>
      <p:pic>
        <p:nvPicPr>
          <p:cNvPr id="1026" name="Picture 2" descr="C:\Users\gescutia\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3090863"/>
            <a:ext cx="1981200" cy="15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280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9356" cy="783695"/>
          </a:xfrm>
        </p:spPr>
        <p:txBody>
          <a:bodyPr/>
          <a:lstStyle/>
          <a:p>
            <a:r>
              <a:rPr lang="en-US" dirty="0"/>
              <a:t>Analysis</a:t>
            </a:r>
          </a:p>
        </p:txBody>
      </p:sp>
      <p:sp>
        <p:nvSpPr>
          <p:cNvPr id="3" name="Content Placeholder 2"/>
          <p:cNvSpPr>
            <a:spLocks noGrp="1"/>
          </p:cNvSpPr>
          <p:nvPr>
            <p:ph idx="1"/>
          </p:nvPr>
        </p:nvSpPr>
        <p:spPr>
          <a:xfrm>
            <a:off x="465666" y="1144601"/>
            <a:ext cx="8142112" cy="4655065"/>
          </a:xfrm>
        </p:spPr>
        <p:txBody>
          <a:bodyPr/>
          <a:lstStyle/>
          <a:p>
            <a:pPr marL="457200" indent="-457200"/>
            <a:r>
              <a:rPr lang="en-US" sz="2200" b="1" dirty="0">
                <a:solidFill>
                  <a:srgbClr val="FFC000"/>
                </a:solidFill>
                <a:latin typeface="Calibri" panose="020F0502020204030204" pitchFamily="34" charset="0"/>
              </a:rPr>
              <a:t>Preparation of data: </a:t>
            </a:r>
            <a:r>
              <a:rPr lang="en-US" sz="2100" b="1" dirty="0" smtClean="0">
                <a:latin typeface="Calibri" panose="020F0502020204030204" pitchFamily="34" charset="0"/>
              </a:rPr>
              <a:t>Transcriptions</a:t>
            </a:r>
          </a:p>
          <a:p>
            <a:pPr marL="0" indent="0">
              <a:buNone/>
            </a:pPr>
            <a:endParaRPr lang="en-US" b="1" dirty="0">
              <a:latin typeface="Calibri" panose="020F0502020204030204" pitchFamily="34" charset="0"/>
            </a:endParaRPr>
          </a:p>
          <a:p>
            <a:pPr marL="457200" indent="-457200"/>
            <a:r>
              <a:rPr lang="en-US" sz="2200" b="1" dirty="0">
                <a:solidFill>
                  <a:srgbClr val="FFC000"/>
                </a:solidFill>
                <a:latin typeface="Calibri" panose="020F0502020204030204" pitchFamily="34" charset="0"/>
              </a:rPr>
              <a:t>Data reduction: </a:t>
            </a:r>
            <a:r>
              <a:rPr lang="en-US" sz="2100" b="1" dirty="0" smtClean="0">
                <a:latin typeface="Calibri" panose="020F0502020204030204" pitchFamily="34" charset="0"/>
              </a:rPr>
              <a:t>Motivations </a:t>
            </a:r>
            <a:r>
              <a:rPr lang="en-US" sz="2100" b="1" dirty="0">
                <a:latin typeface="Calibri" panose="020F0502020204030204" pitchFamily="34" charset="0"/>
              </a:rPr>
              <a:t>and barriers were categorized based on </a:t>
            </a:r>
            <a:r>
              <a:rPr lang="en-US" sz="2100" b="1" dirty="0" smtClean="0">
                <a:latin typeface="Calibri" panose="020F0502020204030204" pitchFamily="34" charset="0"/>
              </a:rPr>
              <a:t>themes</a:t>
            </a:r>
          </a:p>
          <a:p>
            <a:pPr marL="457200" indent="-457200"/>
            <a:endParaRPr lang="en-US" b="1" dirty="0">
              <a:latin typeface="Calibri" panose="020F0502020204030204" pitchFamily="34" charset="0"/>
            </a:endParaRPr>
          </a:p>
          <a:p>
            <a:pPr marL="457200" indent="-457200"/>
            <a:r>
              <a:rPr lang="en-US" sz="2200" b="1" dirty="0">
                <a:solidFill>
                  <a:srgbClr val="FFC000"/>
                </a:solidFill>
                <a:latin typeface="Calibri" panose="020F0502020204030204" pitchFamily="34" charset="0"/>
              </a:rPr>
              <a:t>Analysis: </a:t>
            </a:r>
            <a:r>
              <a:rPr lang="en-US" sz="2100" b="1" dirty="0" smtClean="0">
                <a:latin typeface="Calibri" panose="020F0502020204030204" pitchFamily="34" charset="0"/>
              </a:rPr>
              <a:t>Participant responses </a:t>
            </a:r>
            <a:r>
              <a:rPr lang="en-US" sz="2100" b="1" dirty="0">
                <a:latin typeface="Calibri" panose="020F0502020204030204" pitchFamily="34" charset="0"/>
              </a:rPr>
              <a:t>were classified into three </a:t>
            </a:r>
            <a:r>
              <a:rPr lang="en-US" sz="2100" b="1" dirty="0" smtClean="0">
                <a:latin typeface="Calibri" panose="020F0502020204030204" pitchFamily="34" charset="0"/>
              </a:rPr>
              <a:t>groups.</a:t>
            </a:r>
          </a:p>
          <a:p>
            <a:pPr marL="1257300" lvl="2" indent="-457200">
              <a:buFont typeface="+mj-lt"/>
              <a:buAutoNum type="arabicParenR"/>
            </a:pPr>
            <a:r>
              <a:rPr lang="en-US" sz="2200" b="1" dirty="0" smtClean="0">
                <a:solidFill>
                  <a:srgbClr val="FFC000"/>
                </a:solidFill>
                <a:latin typeface="Calibri" panose="020F0502020204030204" pitchFamily="34" charset="0"/>
              </a:rPr>
              <a:t>Southern border jurisdictions: </a:t>
            </a:r>
            <a:r>
              <a:rPr lang="en-US" sz="2100" b="1" dirty="0" smtClean="0">
                <a:latin typeface="Calibri" panose="020F0502020204030204" pitchFamily="34" charset="0"/>
              </a:rPr>
              <a:t>U.S.-Mexico border </a:t>
            </a:r>
            <a:r>
              <a:rPr lang="en-US" sz="2100" b="1" dirty="0" smtClean="0">
                <a:solidFill>
                  <a:schemeClr val="tx2"/>
                </a:solidFill>
                <a:latin typeface="Calibri" panose="020F0502020204030204" pitchFamily="34" charset="0"/>
              </a:rPr>
              <a:t>jurisdictions**</a:t>
            </a:r>
            <a:endParaRPr lang="en-US" sz="2100" b="1" dirty="0" smtClean="0">
              <a:solidFill>
                <a:srgbClr val="FFC000"/>
              </a:solidFill>
              <a:latin typeface="Calibri" panose="020F0502020204030204" pitchFamily="34" charset="0"/>
            </a:endParaRPr>
          </a:p>
          <a:p>
            <a:pPr marL="1257300" lvl="2" indent="-457200">
              <a:buFont typeface="+mj-lt"/>
              <a:buAutoNum type="arabicParenR"/>
            </a:pPr>
            <a:r>
              <a:rPr lang="en-US" sz="2200" b="1" dirty="0" smtClean="0">
                <a:solidFill>
                  <a:srgbClr val="FFC000"/>
                </a:solidFill>
                <a:latin typeface="Calibri" panose="020F0502020204030204" pitchFamily="34" charset="0"/>
              </a:rPr>
              <a:t>Northern border jurisdictions: </a:t>
            </a:r>
            <a:r>
              <a:rPr lang="en-US" sz="2100" b="1" dirty="0" smtClean="0">
                <a:latin typeface="Calibri" panose="020F0502020204030204" pitchFamily="34" charset="0"/>
              </a:rPr>
              <a:t>US-Canada </a:t>
            </a:r>
            <a:r>
              <a:rPr lang="en-US" sz="2100" b="1" dirty="0" smtClean="0">
                <a:solidFill>
                  <a:schemeClr val="tx2"/>
                </a:solidFill>
                <a:latin typeface="Calibri" panose="020F0502020204030204" pitchFamily="34" charset="0"/>
              </a:rPr>
              <a:t>jurisdictions</a:t>
            </a:r>
            <a:endParaRPr lang="en-US" sz="2100" b="1" dirty="0" smtClean="0">
              <a:latin typeface="Calibri" panose="020F0502020204030204" pitchFamily="34" charset="0"/>
            </a:endParaRPr>
          </a:p>
          <a:p>
            <a:pPr marL="1257300" lvl="2" indent="-457200">
              <a:buFont typeface="+mj-lt"/>
              <a:buAutoNum type="arabicParenR"/>
            </a:pPr>
            <a:r>
              <a:rPr lang="en-US" sz="2200" b="1" dirty="0" smtClean="0">
                <a:solidFill>
                  <a:srgbClr val="FFC000"/>
                </a:solidFill>
                <a:latin typeface="Calibri" panose="020F0502020204030204" pitchFamily="34" charset="0"/>
              </a:rPr>
              <a:t>Top </a:t>
            </a:r>
            <a:r>
              <a:rPr lang="en-US" sz="2200" b="1" dirty="0">
                <a:solidFill>
                  <a:srgbClr val="FFC000"/>
                </a:solidFill>
                <a:latin typeface="Calibri" panose="020F0502020204030204" pitchFamily="34" charset="0"/>
              </a:rPr>
              <a:t>Mexican </a:t>
            </a:r>
            <a:r>
              <a:rPr lang="en-US" sz="2200" b="1" dirty="0" smtClean="0">
                <a:solidFill>
                  <a:srgbClr val="FFC000"/>
                </a:solidFill>
                <a:latin typeface="Calibri" panose="020F0502020204030204" pitchFamily="34" charset="0"/>
              </a:rPr>
              <a:t>born states: </a:t>
            </a:r>
            <a:r>
              <a:rPr lang="en-US" sz="2100" b="1" dirty="0" smtClean="0">
                <a:latin typeface="Calibri" panose="020F0502020204030204" pitchFamily="34" charset="0"/>
              </a:rPr>
              <a:t>Additional  </a:t>
            </a:r>
            <a:r>
              <a:rPr lang="en-US" sz="2100" b="1" dirty="0" smtClean="0">
                <a:solidFill>
                  <a:schemeClr val="tx2"/>
                </a:solidFill>
                <a:latin typeface="Calibri" panose="020F0502020204030204" pitchFamily="34" charset="0"/>
              </a:rPr>
              <a:t>jurisdictions</a:t>
            </a:r>
            <a:r>
              <a:rPr lang="en-US" sz="2100" b="1" dirty="0" smtClean="0">
                <a:latin typeface="Calibri" panose="020F0502020204030204" pitchFamily="34" charset="0"/>
              </a:rPr>
              <a:t> not included in Southern or Northern states ++</a:t>
            </a:r>
          </a:p>
          <a:p>
            <a:pPr marL="800100" lvl="2" indent="0">
              <a:buNone/>
            </a:pPr>
            <a:endParaRPr lang="en-US" sz="2100" b="1" dirty="0">
              <a:latin typeface="Calibri" panose="020F0502020204030204" pitchFamily="34" charset="0"/>
            </a:endParaRPr>
          </a:p>
          <a:p>
            <a:pPr marL="0" indent="0">
              <a:buNone/>
            </a:pPr>
            <a:endParaRPr lang="en-US" sz="1800" b="0" dirty="0" smtClean="0"/>
          </a:p>
          <a:p>
            <a:pPr marL="0" indent="0">
              <a:buNone/>
            </a:pPr>
            <a:endParaRPr lang="en-US" dirty="0">
              <a:solidFill>
                <a:srgbClr val="FFC000"/>
              </a:solidFill>
            </a:endParaRPr>
          </a:p>
        </p:txBody>
      </p:sp>
      <p:sp>
        <p:nvSpPr>
          <p:cNvPr id="5" name="TextBox 4"/>
          <p:cNvSpPr txBox="1"/>
          <p:nvPr/>
        </p:nvSpPr>
        <p:spPr>
          <a:xfrm>
            <a:off x="479778" y="5898445"/>
            <a:ext cx="5037666" cy="584775"/>
          </a:xfrm>
          <a:prstGeom prst="rect">
            <a:avLst/>
          </a:prstGeom>
          <a:noFill/>
        </p:spPr>
        <p:txBody>
          <a:bodyPr wrap="square" rtlCol="0">
            <a:spAutoFit/>
          </a:bodyPr>
          <a:lstStyle/>
          <a:p>
            <a:r>
              <a:rPr lang="en-US" sz="1600" b="1" dirty="0">
                <a:solidFill>
                  <a:srgbClr val="FFFFFF"/>
                </a:solidFill>
                <a:latin typeface="Calibri"/>
                <a:cs typeface="Calibri"/>
              </a:rPr>
              <a:t>** Including San Diego County</a:t>
            </a:r>
          </a:p>
          <a:p>
            <a:r>
              <a:rPr lang="en-US" sz="1600" b="1" dirty="0">
                <a:solidFill>
                  <a:srgbClr val="FFFFFF"/>
                </a:solidFill>
                <a:latin typeface="Calibri"/>
                <a:cs typeface="Calibri"/>
              </a:rPr>
              <a:t>++ Includes Alabama</a:t>
            </a:r>
          </a:p>
        </p:txBody>
      </p:sp>
    </p:spTree>
    <p:extLst>
      <p:ext uri="{BB962C8B-B14F-4D97-AF65-F5344CB8AC3E}">
        <p14:creationId xmlns:p14="http://schemas.microsoft.com/office/powerpoint/2010/main" val="38776110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59" y="5616222"/>
            <a:ext cx="8520007" cy="776111"/>
          </a:xfrm>
        </p:spPr>
        <p:txBody>
          <a:bodyPr/>
          <a:lstStyle/>
          <a:p>
            <a:pPr marL="0" indent="0">
              <a:buNone/>
            </a:pPr>
            <a:r>
              <a:rPr lang="en-US" sz="1200" dirty="0" smtClean="0"/>
              <a:t>* Additional top Mexican-born states not already included in Southern or Northern border state</a:t>
            </a:r>
          </a:p>
          <a:p>
            <a:pPr marL="0" indent="0">
              <a:buNone/>
            </a:pPr>
            <a:r>
              <a:rPr lang="en-US" sz="1200" dirty="0" smtClean="0"/>
              <a:t>+ 150,000 to 500,000 Mexican born in a metropolitan area</a:t>
            </a:r>
          </a:p>
          <a:p>
            <a:pPr marL="0" indent="0">
              <a:buNone/>
            </a:pPr>
            <a:r>
              <a:rPr lang="en-US" sz="1200" dirty="0">
                <a:solidFill>
                  <a:srgbClr val="FFFFFF"/>
                </a:solidFill>
                <a:latin typeface="Calibri"/>
                <a:cs typeface="Calibri"/>
              </a:rPr>
              <a:t>** </a:t>
            </a:r>
            <a:r>
              <a:rPr lang="en-US" sz="1200" dirty="0" smtClean="0">
                <a:solidFill>
                  <a:srgbClr val="FFFFFF"/>
                </a:solidFill>
                <a:latin typeface="Calibri"/>
                <a:cs typeface="Calibri"/>
              </a:rPr>
              <a:t>Includes </a:t>
            </a:r>
            <a:r>
              <a:rPr lang="en-US" sz="1200" dirty="0">
                <a:solidFill>
                  <a:srgbClr val="FFFFFF"/>
                </a:solidFill>
                <a:latin typeface="Calibri"/>
                <a:cs typeface="Calibri"/>
              </a:rPr>
              <a:t>San Diego County</a:t>
            </a:r>
          </a:p>
          <a:p>
            <a:pPr marL="0" indent="0">
              <a:buNone/>
            </a:pPr>
            <a:r>
              <a:rPr lang="en-US" sz="1200" dirty="0">
                <a:solidFill>
                  <a:srgbClr val="FFFFFF"/>
                </a:solidFill>
                <a:latin typeface="Calibri"/>
                <a:cs typeface="Calibri"/>
              </a:rPr>
              <a:t>++ Includes Alabama</a:t>
            </a:r>
          </a:p>
          <a:p>
            <a:pPr marL="0" indent="0">
              <a:buNone/>
            </a:pPr>
            <a:endParaRPr lang="en-US" sz="1200" dirty="0" smtClean="0"/>
          </a:p>
          <a:p>
            <a:pPr marL="0" indent="0">
              <a:buNone/>
            </a:pPr>
            <a:endParaRPr lang="en-US" sz="1200" dirty="0" smtClean="0"/>
          </a:p>
          <a:p>
            <a:pPr marL="0" indent="0">
              <a:buNone/>
            </a:pPr>
            <a:endParaRPr 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2058134154"/>
              </p:ext>
            </p:extLst>
          </p:nvPr>
        </p:nvGraphicFramePr>
        <p:xfrm>
          <a:off x="456503" y="1524002"/>
          <a:ext cx="8229600" cy="3887641"/>
        </p:xfrm>
        <a:graphic>
          <a:graphicData uri="http://schemas.openxmlformats.org/drawingml/2006/table">
            <a:tbl>
              <a:tblPr firstRow="1" bandRow="1">
                <a:tableStyleId>{5C22544A-7EE6-4342-B048-85BDC9FD1C3A}</a:tableStyleId>
              </a:tblPr>
              <a:tblGrid>
                <a:gridCol w="2501152"/>
                <a:gridCol w="2033196"/>
                <a:gridCol w="1850315"/>
                <a:gridCol w="1844937"/>
              </a:tblGrid>
              <a:tr h="11524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smtClean="0">
                        <a:solidFill>
                          <a:schemeClr val="tx2"/>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2"/>
                          </a:solidFill>
                          <a:latin typeface="Calibri" panose="020F0502020204030204" pitchFamily="34" charset="0"/>
                        </a:rPr>
                        <a:t>Target Jurisdictions</a:t>
                      </a:r>
                      <a:endParaRPr lang="en-US" sz="2200" b="1" dirty="0">
                        <a:solidFill>
                          <a:schemeClr val="tx2"/>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2"/>
                          </a:solidFill>
                          <a:latin typeface="Calibri" panose="020F0502020204030204" pitchFamily="34" charset="0"/>
                        </a:rPr>
                        <a:t>Number of Target Jurisdictions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2"/>
                          </a:solidFill>
                          <a:latin typeface="Calibri" panose="020F0502020204030204" pitchFamily="34" charset="0"/>
                        </a:rPr>
                        <a:t>Number of Responding Jurisdictions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2"/>
                          </a:solidFill>
                          <a:latin typeface="Calibri" panose="020F0502020204030204" pitchFamily="34" charset="0"/>
                        </a:rPr>
                        <a:t>% of Responding</a:t>
                      </a:r>
                      <a:r>
                        <a:rPr lang="en-US" sz="2200" b="1" baseline="0" dirty="0" smtClean="0">
                          <a:solidFill>
                            <a:schemeClr val="tx2"/>
                          </a:solidFill>
                          <a:latin typeface="Calibri" panose="020F0502020204030204" pitchFamily="34" charset="0"/>
                        </a:rPr>
                        <a:t> J</a:t>
                      </a:r>
                      <a:r>
                        <a:rPr lang="en-US" sz="2200" b="1" dirty="0" smtClean="0">
                          <a:solidFill>
                            <a:schemeClr val="tx2"/>
                          </a:solidFill>
                          <a:latin typeface="Calibri" panose="020F0502020204030204" pitchFamily="34" charset="0"/>
                        </a:rPr>
                        <a:t>urisdictions</a:t>
                      </a:r>
                    </a:p>
                  </a:txBody>
                  <a:tcPr anchor="ctr"/>
                </a:tc>
              </a:tr>
              <a:tr h="655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6"/>
                          </a:solidFill>
                          <a:latin typeface="Calibri" panose="020F0502020204030204" pitchFamily="34" charset="0"/>
                        </a:rPr>
                        <a:t>Southern border**</a:t>
                      </a:r>
                    </a:p>
                  </a:txBody>
                  <a:tcPr anchor="ctr"/>
                </a:tc>
                <a:tc>
                  <a:txBody>
                    <a:bodyPr/>
                    <a:lstStyle/>
                    <a:p>
                      <a:pPr algn="ctr"/>
                      <a:r>
                        <a:rPr lang="en-US" sz="2100" b="1" dirty="0" smtClean="0">
                          <a:solidFill>
                            <a:schemeClr val="accent6"/>
                          </a:solidFill>
                          <a:latin typeface="Calibri" panose="020F0502020204030204" pitchFamily="34" charset="0"/>
                        </a:rPr>
                        <a:t>5</a:t>
                      </a:r>
                      <a:endParaRPr lang="en-US" sz="2100" b="1" dirty="0">
                        <a:solidFill>
                          <a:schemeClr val="accent6"/>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accent6"/>
                          </a:solidFill>
                          <a:latin typeface="Calibri" panose="020F0502020204030204" pitchFamily="34" charset="0"/>
                          <a:ea typeface="+mn-ea"/>
                          <a:cs typeface="+mn-cs"/>
                        </a:rPr>
                        <a:t>4 </a:t>
                      </a:r>
                      <a:endParaRPr lang="en-US" sz="2100" b="1" kern="1200" dirty="0">
                        <a:solidFill>
                          <a:schemeClr val="accent6"/>
                        </a:solidFill>
                        <a:latin typeface="Calibri" panose="020F0502020204030204" pitchFamily="34" charset="0"/>
                        <a:ea typeface="+mn-ea"/>
                        <a:cs typeface="+mn-cs"/>
                      </a:endParaRPr>
                    </a:p>
                  </a:txBody>
                  <a:tcPr anchor="ctr"/>
                </a:tc>
                <a:tc>
                  <a:txBody>
                    <a:bodyPr/>
                    <a:lstStyle/>
                    <a:p>
                      <a:pPr algn="ctr"/>
                      <a:r>
                        <a:rPr lang="en-US" sz="2100" b="1" dirty="0" smtClean="0">
                          <a:solidFill>
                            <a:schemeClr val="accent6"/>
                          </a:solidFill>
                          <a:latin typeface="Calibri" panose="020F0502020204030204" pitchFamily="34" charset="0"/>
                        </a:rPr>
                        <a:t>80%</a:t>
                      </a:r>
                      <a:endParaRPr lang="en-US" sz="2100" b="1" dirty="0">
                        <a:solidFill>
                          <a:schemeClr val="accent6"/>
                        </a:solidFill>
                        <a:latin typeface="Calibri" panose="020F0502020204030204" pitchFamily="34" charset="0"/>
                      </a:endParaRPr>
                    </a:p>
                  </a:txBody>
                  <a:tcPr anchor="ctr"/>
                </a:tc>
              </a:tr>
              <a:tr h="655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6"/>
                          </a:solidFill>
                          <a:latin typeface="Calibri" panose="020F0502020204030204" pitchFamily="34" charset="0"/>
                        </a:rPr>
                        <a:t>Northern border </a:t>
                      </a:r>
                    </a:p>
                  </a:txBody>
                  <a:tcPr anchor="ctr"/>
                </a:tc>
                <a:tc>
                  <a:txBody>
                    <a:bodyPr/>
                    <a:lstStyle/>
                    <a:p>
                      <a:pPr algn="ctr"/>
                      <a:r>
                        <a:rPr lang="en-US" sz="2100" b="1" dirty="0" smtClean="0">
                          <a:solidFill>
                            <a:schemeClr val="accent6"/>
                          </a:solidFill>
                          <a:latin typeface="Calibri" panose="020F0502020204030204" pitchFamily="34" charset="0"/>
                        </a:rPr>
                        <a:t>6</a:t>
                      </a:r>
                      <a:endParaRPr lang="en-US" sz="2100" b="1" dirty="0">
                        <a:solidFill>
                          <a:schemeClr val="accent6"/>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accent6"/>
                          </a:solidFill>
                          <a:latin typeface="Calibri" panose="020F0502020204030204" pitchFamily="34" charset="0"/>
                          <a:ea typeface="+mn-ea"/>
                          <a:cs typeface="+mn-cs"/>
                        </a:rPr>
                        <a:t>3 </a:t>
                      </a:r>
                      <a:endParaRPr lang="en-US" sz="2100" b="1" kern="1200" dirty="0">
                        <a:solidFill>
                          <a:schemeClr val="accent6"/>
                        </a:solidFill>
                        <a:latin typeface="Calibri" panose="020F0502020204030204" pitchFamily="34" charset="0"/>
                        <a:ea typeface="+mn-ea"/>
                        <a:cs typeface="+mn-cs"/>
                      </a:endParaRPr>
                    </a:p>
                  </a:txBody>
                  <a:tcPr anchor="ctr"/>
                </a:tc>
                <a:tc>
                  <a:txBody>
                    <a:bodyPr/>
                    <a:lstStyle/>
                    <a:p>
                      <a:pPr algn="ctr"/>
                      <a:r>
                        <a:rPr lang="en-US" sz="2100" b="1" dirty="0" smtClean="0">
                          <a:solidFill>
                            <a:schemeClr val="accent6"/>
                          </a:solidFill>
                          <a:latin typeface="Calibri" panose="020F0502020204030204" pitchFamily="34" charset="0"/>
                        </a:rPr>
                        <a:t>50%</a:t>
                      </a:r>
                      <a:endParaRPr lang="en-US" sz="2100" b="1" dirty="0">
                        <a:solidFill>
                          <a:schemeClr val="accent6"/>
                        </a:solidFill>
                        <a:latin typeface="Calibri" panose="020F0502020204030204" pitchFamily="34" charset="0"/>
                      </a:endParaRPr>
                    </a:p>
                  </a:txBody>
                  <a:tcPr anchor="ctr"/>
                </a:tc>
              </a:tr>
              <a:tr h="768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6"/>
                          </a:solidFill>
                          <a:latin typeface="Calibri" panose="020F0502020204030204" pitchFamily="34" charset="0"/>
                        </a:rPr>
                        <a:t>Top Mexican-born states* ++</a:t>
                      </a:r>
                      <a:endParaRPr lang="en-US" sz="2100" b="1" dirty="0">
                        <a:solidFill>
                          <a:schemeClr val="accent6"/>
                        </a:solidFill>
                        <a:latin typeface="Calibri" panose="020F0502020204030204" pitchFamily="34" charset="0"/>
                      </a:endParaRPr>
                    </a:p>
                  </a:txBody>
                  <a:tcPr anchor="ctr"/>
                </a:tc>
                <a:tc>
                  <a:txBody>
                    <a:bodyPr/>
                    <a:lstStyle/>
                    <a:p>
                      <a:pPr algn="ctr"/>
                      <a:r>
                        <a:rPr lang="en-US" sz="2100" b="1" dirty="0" smtClean="0">
                          <a:solidFill>
                            <a:schemeClr val="accent6"/>
                          </a:solidFill>
                          <a:latin typeface="Calibri" panose="020F0502020204030204" pitchFamily="34" charset="0"/>
                        </a:rPr>
                        <a:t>9</a:t>
                      </a:r>
                      <a:endParaRPr lang="en-US" sz="2100" b="1" dirty="0">
                        <a:solidFill>
                          <a:schemeClr val="accent6"/>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accent6"/>
                          </a:solidFill>
                          <a:latin typeface="Calibri" panose="020F0502020204030204" pitchFamily="34" charset="0"/>
                          <a:ea typeface="+mn-ea"/>
                          <a:cs typeface="+mn-cs"/>
                        </a:rPr>
                        <a:t>4 </a:t>
                      </a:r>
                      <a:endParaRPr lang="en-US" sz="2100" b="1" kern="1200" dirty="0">
                        <a:solidFill>
                          <a:schemeClr val="accent6"/>
                        </a:solidFill>
                        <a:latin typeface="Calibri" panose="020F0502020204030204" pitchFamily="34" charset="0"/>
                        <a:ea typeface="+mn-ea"/>
                        <a:cs typeface="+mn-cs"/>
                      </a:endParaRPr>
                    </a:p>
                  </a:txBody>
                  <a:tcPr anchor="ctr"/>
                </a:tc>
                <a:tc>
                  <a:txBody>
                    <a:bodyPr/>
                    <a:lstStyle/>
                    <a:p>
                      <a:pPr algn="ctr"/>
                      <a:r>
                        <a:rPr lang="en-US" sz="2100" b="1" dirty="0" smtClean="0">
                          <a:solidFill>
                            <a:schemeClr val="accent6"/>
                          </a:solidFill>
                          <a:latin typeface="Calibri" panose="020F0502020204030204" pitchFamily="34" charset="0"/>
                        </a:rPr>
                        <a:t>44% </a:t>
                      </a:r>
                      <a:endParaRPr lang="en-US" sz="2100" b="1" dirty="0">
                        <a:solidFill>
                          <a:schemeClr val="accent6"/>
                        </a:solidFill>
                        <a:latin typeface="Calibri" panose="020F0502020204030204" pitchFamily="34" charset="0"/>
                      </a:endParaRPr>
                    </a:p>
                  </a:txBody>
                  <a:tcPr anchor="ctr"/>
                </a:tc>
              </a:tr>
              <a:tr h="655641">
                <a:tc>
                  <a:txBody>
                    <a:bodyPr/>
                    <a:lstStyle/>
                    <a:p>
                      <a:pPr algn="l"/>
                      <a:r>
                        <a:rPr lang="en-US" sz="2100" b="1" dirty="0" smtClean="0">
                          <a:solidFill>
                            <a:schemeClr val="accent6"/>
                          </a:solidFill>
                          <a:latin typeface="Calibri" panose="020F0502020204030204" pitchFamily="34" charset="0"/>
                        </a:rPr>
                        <a:t>Total</a:t>
                      </a:r>
                    </a:p>
                  </a:txBody>
                  <a:tcPr anchor="ctr"/>
                </a:tc>
                <a:tc>
                  <a:txBody>
                    <a:bodyPr/>
                    <a:lstStyle/>
                    <a:p>
                      <a:pPr algn="ctr"/>
                      <a:r>
                        <a:rPr lang="en-US" sz="2100" b="1" dirty="0" smtClean="0">
                          <a:solidFill>
                            <a:schemeClr val="accent6"/>
                          </a:solidFill>
                          <a:latin typeface="Calibri" panose="020F0502020204030204" pitchFamily="34" charset="0"/>
                        </a:rPr>
                        <a:t>20</a:t>
                      </a:r>
                      <a:endParaRPr lang="en-US" sz="2100" b="1" dirty="0">
                        <a:solidFill>
                          <a:schemeClr val="accent6"/>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accent6"/>
                          </a:solidFill>
                          <a:latin typeface="Calibri" panose="020F0502020204030204" pitchFamily="34" charset="0"/>
                          <a:ea typeface="+mn-ea"/>
                          <a:cs typeface="+mn-cs"/>
                        </a:rPr>
                        <a:t>11 </a:t>
                      </a:r>
                      <a:endParaRPr lang="en-US" sz="2100" b="1" kern="1200" dirty="0">
                        <a:solidFill>
                          <a:schemeClr val="accent6"/>
                        </a:solidFill>
                        <a:latin typeface="Calibri" panose="020F0502020204030204" pitchFamily="34" charset="0"/>
                        <a:ea typeface="+mn-ea"/>
                        <a:cs typeface="+mn-cs"/>
                      </a:endParaRPr>
                    </a:p>
                  </a:txBody>
                  <a:tcPr anchor="ctr"/>
                </a:tc>
                <a:tc>
                  <a:txBody>
                    <a:bodyPr/>
                    <a:lstStyle/>
                    <a:p>
                      <a:pPr algn="ctr"/>
                      <a:r>
                        <a:rPr lang="en-US" sz="2100" b="1" dirty="0" smtClean="0">
                          <a:solidFill>
                            <a:schemeClr val="accent6"/>
                          </a:solidFill>
                          <a:latin typeface="Calibri" panose="020F0502020204030204" pitchFamily="34" charset="0"/>
                        </a:rPr>
                        <a:t>55%</a:t>
                      </a:r>
                      <a:endParaRPr lang="en-US" sz="2100" b="1" dirty="0">
                        <a:solidFill>
                          <a:schemeClr val="accent6"/>
                        </a:solidFill>
                        <a:latin typeface="Calibri" panose="020F0502020204030204" pitchFamily="34" charset="0"/>
                      </a:endParaRPr>
                    </a:p>
                  </a:txBody>
                  <a:tcPr anchor="ctr"/>
                </a:tc>
              </a:tr>
            </a:tbl>
          </a:graphicData>
        </a:graphic>
      </p:graphicFrame>
      <p:sp>
        <p:nvSpPr>
          <p:cNvPr id="6" name="Title 1"/>
          <p:cNvSpPr txBox="1">
            <a:spLocks/>
          </p:cNvSpPr>
          <p:nvPr/>
        </p:nvSpPr>
        <p:spPr>
          <a:xfrm>
            <a:off x="555938" y="342473"/>
            <a:ext cx="8229600" cy="689982"/>
          </a:xfrm>
          <a:prstGeom prst="rect">
            <a:avLst/>
          </a:prstGeom>
        </p:spPr>
        <p:txBody>
          <a:bodyPr anchor="ctr" anchorCtr="0"/>
          <a:lstStyle>
            <a:lvl1pPr algn="ctr" defTabSz="914400" rtl="0" eaLnBrk="1" latinLnBrk="0" hangingPunct="1">
              <a:lnSpc>
                <a:spcPts val="3000"/>
              </a:lnSpc>
              <a:spcBef>
                <a:spcPct val="0"/>
              </a:spcBef>
              <a:buNone/>
              <a:defRPr sz="2800" b="1" kern="1200" baseline="0">
                <a:solidFill>
                  <a:schemeClr val="bg1"/>
                </a:solidFill>
                <a:effectLst/>
                <a:latin typeface="Calibri" pitchFamily="34" charset="0"/>
                <a:ea typeface="+mj-ea"/>
                <a:cs typeface="+mj-cs"/>
              </a:defRPr>
            </a:lvl1pPr>
          </a:lstStyle>
          <a:p>
            <a:endParaRPr lang="en-US"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457200" y="431442"/>
            <a:ext cx="8229600" cy="909114"/>
          </a:xfrm>
        </p:spPr>
        <p:txBody>
          <a:bodyPr/>
          <a:lstStyle/>
          <a:p>
            <a:r>
              <a:rPr lang="en-US" dirty="0" smtClean="0"/>
              <a:t> Number of responses and response rate by region</a:t>
            </a:r>
            <a:endParaRPr lang="en-US" dirty="0"/>
          </a:p>
        </p:txBody>
      </p:sp>
    </p:spTree>
    <p:extLst>
      <p:ext uri="{BB962C8B-B14F-4D97-AF65-F5344CB8AC3E}">
        <p14:creationId xmlns:p14="http://schemas.microsoft.com/office/powerpoint/2010/main" val="22180337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34" y="389586"/>
            <a:ext cx="8828868" cy="1002223"/>
          </a:xfrm>
        </p:spPr>
        <p:txBody>
          <a:bodyPr/>
          <a:lstStyle/>
          <a:p>
            <a:pPr lvl="0"/>
            <a:r>
              <a:rPr lang="en-US" sz="2400" dirty="0" smtClean="0"/>
              <a:t/>
            </a:r>
            <a:br>
              <a:rPr lang="en-US" sz="2400" dirty="0" smtClean="0"/>
            </a:br>
            <a:r>
              <a:rPr lang="en-US" dirty="0" smtClean="0"/>
              <a:t>Are </a:t>
            </a:r>
            <a:r>
              <a:rPr lang="en-US" dirty="0"/>
              <a:t>you aware of the addition of the binational variable </a:t>
            </a:r>
            <a:r>
              <a:rPr lang="en-US" dirty="0" smtClean="0"/>
              <a:t/>
            </a:r>
            <a:br>
              <a:rPr lang="en-US" dirty="0" smtClean="0"/>
            </a:br>
            <a:r>
              <a:rPr lang="en-US" dirty="0" smtClean="0"/>
              <a:t>to NNDSS?</a:t>
            </a:r>
            <a:r>
              <a:rPr lang="en-US" sz="2400" dirty="0"/>
              <a:t/>
            </a:r>
            <a:br>
              <a:rPr lang="en-US" sz="2400" dirty="0"/>
            </a:b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648997" y="3416440"/>
            <a:ext cx="8091143"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solidFill>
                <a:schemeClr val="tx2"/>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93259256"/>
              </p:ext>
            </p:extLst>
          </p:nvPr>
        </p:nvGraphicFramePr>
        <p:xfrm>
          <a:off x="805687" y="1697151"/>
          <a:ext cx="7637922" cy="2789988"/>
        </p:xfrm>
        <a:graphic>
          <a:graphicData uri="http://schemas.openxmlformats.org/drawingml/2006/table">
            <a:tbl>
              <a:tblPr firstRow="1" bandRow="1">
                <a:tableStyleId>{5C22544A-7EE6-4342-B048-85BDC9FD1C3A}</a:tableStyleId>
              </a:tblPr>
              <a:tblGrid>
                <a:gridCol w="1197780"/>
                <a:gridCol w="1605495"/>
                <a:gridCol w="1614791"/>
                <a:gridCol w="2383277"/>
                <a:gridCol w="836579"/>
              </a:tblGrid>
              <a:tr h="878836">
                <a:tc>
                  <a:txBody>
                    <a:bodyPr/>
                    <a:lstStyle/>
                    <a:p>
                      <a:pPr algn="ctr">
                        <a:lnSpc>
                          <a:spcPts val="2160"/>
                        </a:lnSpc>
                      </a:pPr>
                      <a:endParaRPr lang="en-US" sz="2200" b="1" dirty="0">
                        <a:solidFill>
                          <a:schemeClr val="bg2"/>
                        </a:solidFill>
                        <a:effectLst/>
                        <a:latin typeface="Calibri" panose="020F0502020204030204" pitchFamily="34" charset="0"/>
                      </a:endParaRPr>
                    </a:p>
                  </a:txBody>
                  <a:tcPr/>
                </a:tc>
                <a:tc>
                  <a:txBody>
                    <a:bodyPr/>
                    <a:lstStyle/>
                    <a:p>
                      <a:pPr marL="0" marR="0" algn="ctr">
                        <a:lnSpc>
                          <a:spcPts val="2160"/>
                        </a:lnSpc>
                        <a:spcBef>
                          <a:spcPts val="0"/>
                        </a:spcBef>
                        <a:spcAft>
                          <a:spcPts val="0"/>
                        </a:spcAft>
                      </a:pPr>
                      <a:r>
                        <a:rPr lang="en-US" sz="2200" b="1" kern="1200" dirty="0" smtClean="0">
                          <a:solidFill>
                            <a:schemeClr val="bg2"/>
                          </a:solidFill>
                          <a:effectLst/>
                          <a:latin typeface="Calibri" panose="020F0502020204030204" pitchFamily="34" charset="0"/>
                        </a:rPr>
                        <a:t>Southern </a:t>
                      </a:r>
                      <a:r>
                        <a:rPr lang="en-US" sz="2200" b="1" kern="1200" dirty="0">
                          <a:solidFill>
                            <a:schemeClr val="bg2"/>
                          </a:solidFill>
                          <a:effectLst/>
                          <a:latin typeface="Calibri" panose="020F0502020204030204" pitchFamily="34" charset="0"/>
                        </a:rPr>
                        <a:t>border </a:t>
                      </a:r>
                      <a:r>
                        <a:rPr lang="en-US" sz="2200" b="1" kern="1200" dirty="0" smtClean="0">
                          <a:solidFill>
                            <a:schemeClr val="bg2"/>
                          </a:solidFill>
                          <a:effectLst/>
                          <a:latin typeface="Calibri" panose="020F0502020204030204" pitchFamily="34" charset="0"/>
                        </a:rPr>
                        <a:t>jurisdictions</a:t>
                      </a:r>
                      <a:endParaRPr lang="en-US" sz="2200" b="1" dirty="0">
                        <a:solidFill>
                          <a:schemeClr val="bg2"/>
                        </a:solidFill>
                        <a:effectLst/>
                        <a:latin typeface="Calibri" panose="020F0502020204030204" pitchFamily="34" charset="0"/>
                      </a:endParaRPr>
                    </a:p>
                  </a:txBody>
                  <a:tcPr/>
                </a:tc>
                <a:tc>
                  <a:txBody>
                    <a:bodyPr/>
                    <a:lstStyle/>
                    <a:p>
                      <a:pPr marL="0" marR="0" indent="0" algn="ctr" defTabSz="914400" rtl="0" eaLnBrk="1" fontAlgn="auto" latinLnBrk="0" hangingPunct="1">
                        <a:lnSpc>
                          <a:spcPts val="216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Northern </a:t>
                      </a:r>
                      <a:r>
                        <a:rPr lang="en-US" sz="2200" b="1" kern="1200" dirty="0">
                          <a:solidFill>
                            <a:schemeClr val="bg2"/>
                          </a:solidFill>
                          <a:effectLst/>
                          <a:latin typeface="Calibri" panose="020F0502020204030204" pitchFamily="34" charset="0"/>
                        </a:rPr>
                        <a:t>border </a:t>
                      </a:r>
                      <a:r>
                        <a:rPr lang="en-US" sz="2200" b="1" dirty="0" smtClean="0">
                          <a:solidFill>
                            <a:schemeClr val="tx2"/>
                          </a:solidFill>
                          <a:latin typeface="Calibri" panose="020F0502020204030204" pitchFamily="34" charset="0"/>
                        </a:rPr>
                        <a:t>jurisdictions</a:t>
                      </a:r>
                    </a:p>
                  </a:txBody>
                  <a:tcPr/>
                </a:tc>
                <a:tc>
                  <a:txBody>
                    <a:bodyPr/>
                    <a:lstStyle/>
                    <a:p>
                      <a:pPr marL="0" marR="0" indent="0" algn="ctr" defTabSz="914400" rtl="0" eaLnBrk="1" fontAlgn="auto" latinLnBrk="0" hangingPunct="1">
                        <a:lnSpc>
                          <a:spcPts val="2160"/>
                        </a:lnSpc>
                        <a:spcBef>
                          <a:spcPts val="0"/>
                        </a:spcBef>
                        <a:spcAft>
                          <a:spcPts val="0"/>
                        </a:spcAft>
                        <a:buClrTx/>
                        <a:buSzTx/>
                        <a:buFontTx/>
                        <a:buNone/>
                        <a:tabLst/>
                        <a:defRPr/>
                      </a:pPr>
                      <a:r>
                        <a:rPr lang="en-US" sz="2200" b="1" kern="1200" dirty="0">
                          <a:solidFill>
                            <a:schemeClr val="bg2"/>
                          </a:solidFill>
                          <a:effectLst/>
                          <a:latin typeface="Calibri" panose="020F0502020204030204" pitchFamily="34" charset="0"/>
                        </a:rPr>
                        <a:t>Top </a:t>
                      </a:r>
                      <a:r>
                        <a:rPr lang="en-US" sz="2200" b="1" kern="1200" dirty="0" smtClean="0">
                          <a:solidFill>
                            <a:schemeClr val="bg2"/>
                          </a:solidFill>
                          <a:effectLst/>
                          <a:latin typeface="Calibri" panose="020F0502020204030204" pitchFamily="34" charset="0"/>
                        </a:rPr>
                        <a:t>Mexican- born </a:t>
                      </a:r>
                      <a:r>
                        <a:rPr lang="en-US" sz="2200" b="1" dirty="0" smtClean="0">
                          <a:solidFill>
                            <a:schemeClr val="tx2"/>
                          </a:solidFill>
                          <a:latin typeface="Calibri" panose="020F0502020204030204" pitchFamily="34" charset="0"/>
                        </a:rPr>
                        <a:t>jurisdictions</a:t>
                      </a:r>
                    </a:p>
                  </a:txBody>
                  <a:tcPr/>
                </a:tc>
                <a:tc>
                  <a:txBody>
                    <a:bodyPr/>
                    <a:lstStyle/>
                    <a:p>
                      <a:pPr marL="0" marR="0" algn="ctr">
                        <a:lnSpc>
                          <a:spcPts val="2160"/>
                        </a:lnSpc>
                        <a:spcBef>
                          <a:spcPts val="0"/>
                        </a:spcBef>
                        <a:spcAft>
                          <a:spcPts val="0"/>
                        </a:spcAft>
                      </a:pPr>
                      <a:r>
                        <a:rPr lang="en-US" sz="2200" b="1" dirty="0" smtClean="0">
                          <a:solidFill>
                            <a:schemeClr val="bg2"/>
                          </a:solidFill>
                          <a:effectLst/>
                          <a:latin typeface="Calibri" panose="020F0502020204030204" pitchFamily="34" charset="0"/>
                          <a:ea typeface="Calibri"/>
                          <a:cs typeface="Times New Roman"/>
                        </a:rPr>
                        <a:t>Total</a:t>
                      </a:r>
                      <a:endParaRPr lang="en-US" sz="2200" b="1" dirty="0">
                        <a:solidFill>
                          <a:schemeClr val="bg2"/>
                        </a:solidFill>
                        <a:effectLst/>
                        <a:latin typeface="Calibri" panose="020F0502020204030204" pitchFamily="34" charset="0"/>
                        <a:ea typeface="Calibri"/>
                        <a:cs typeface="Times New Roman"/>
                      </a:endParaRPr>
                    </a:p>
                  </a:txBody>
                  <a:tcPr/>
                </a:tc>
              </a:tr>
              <a:tr h="475422">
                <a:tc>
                  <a:txBody>
                    <a:bodyPr/>
                    <a:lstStyle/>
                    <a:p>
                      <a:pPr marL="0" marR="0" algn="l">
                        <a:lnSpc>
                          <a:spcPct val="115000"/>
                        </a:lnSpc>
                        <a:spcBef>
                          <a:spcPts val="0"/>
                        </a:spcBef>
                        <a:spcAft>
                          <a:spcPts val="0"/>
                        </a:spcAft>
                      </a:pPr>
                      <a:r>
                        <a:rPr lang="en-US" sz="2100" b="1" kern="1200" dirty="0" smtClean="0">
                          <a:solidFill>
                            <a:schemeClr val="accent5">
                              <a:lumMod val="50000"/>
                            </a:schemeClr>
                          </a:solidFill>
                          <a:effectLst/>
                          <a:latin typeface="Calibri" panose="020F0502020204030204" pitchFamily="34" charset="0"/>
                        </a:rPr>
                        <a:t>Yes</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4 </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1</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rPr>
                        <a:t> 2 </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7 </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r>
              <a:tr h="483153">
                <a:tc>
                  <a:txBody>
                    <a:bodyPr/>
                    <a:lstStyle/>
                    <a:p>
                      <a:pPr marL="0" marR="0" algn="l">
                        <a:lnSpc>
                          <a:spcPct val="115000"/>
                        </a:lnSpc>
                        <a:spcBef>
                          <a:spcPts val="0"/>
                        </a:spcBef>
                        <a:spcAft>
                          <a:spcPts val="0"/>
                        </a:spcAft>
                      </a:pPr>
                      <a:r>
                        <a:rPr lang="en-US" sz="2100" b="1" kern="1200" dirty="0" smtClean="0">
                          <a:solidFill>
                            <a:schemeClr val="accent5">
                              <a:lumMod val="50000"/>
                            </a:schemeClr>
                          </a:solidFill>
                          <a:effectLst/>
                          <a:latin typeface="Calibri" panose="020F0502020204030204" pitchFamily="34" charset="0"/>
                        </a:rPr>
                        <a:t>No</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0</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mn-ea"/>
                          <a:cs typeface="+mn-cs"/>
                        </a:rPr>
                        <a:t>0</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2</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2</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r>
              <a:tr h="448918">
                <a:tc>
                  <a:txBody>
                    <a:bodyPr/>
                    <a:lstStyle/>
                    <a:p>
                      <a:pPr marL="0" marR="0" algn="l">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A </a:t>
                      </a:r>
                      <a:r>
                        <a:rPr lang="en-US" sz="2100" b="1" dirty="0" smtClean="0">
                          <a:solidFill>
                            <a:schemeClr val="accent5">
                              <a:lumMod val="50000"/>
                            </a:schemeClr>
                          </a:solidFill>
                          <a:effectLst/>
                          <a:latin typeface="Calibri" panose="020F0502020204030204" pitchFamily="34" charset="0"/>
                        </a:rPr>
                        <a:t>little</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0</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a:solidFill>
                            <a:schemeClr val="accent5">
                              <a:lumMod val="50000"/>
                            </a:schemeClr>
                          </a:solidFill>
                          <a:effectLst/>
                          <a:latin typeface="Calibri" panose="020F0502020204030204" pitchFamily="34" charset="0"/>
                        </a:rPr>
                        <a:t> </a:t>
                      </a:r>
                      <a:r>
                        <a:rPr lang="en-US" sz="2100" b="1" dirty="0" smtClean="0">
                          <a:solidFill>
                            <a:schemeClr val="accent5">
                              <a:lumMod val="50000"/>
                            </a:schemeClr>
                          </a:solidFill>
                          <a:effectLst/>
                          <a:latin typeface="Calibri" panose="020F0502020204030204" pitchFamily="34" charset="0"/>
                        </a:rPr>
                        <a:t>2 </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rPr>
                        <a:t> 0</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2</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r>
              <a:tr h="448918">
                <a:tc>
                  <a:txBody>
                    <a:bodyPr/>
                    <a:lstStyle/>
                    <a:p>
                      <a:pPr marL="0" marR="0" algn="l">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Total</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4</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3</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4</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c>
                  <a:txBody>
                    <a:bodyPr/>
                    <a:lstStyle/>
                    <a:p>
                      <a:pPr marL="0" marR="0" algn="ctr">
                        <a:lnSpc>
                          <a:spcPct val="115000"/>
                        </a:lnSpc>
                        <a:spcBef>
                          <a:spcPts val="0"/>
                        </a:spcBef>
                        <a:spcAft>
                          <a:spcPts val="0"/>
                        </a:spcAft>
                      </a:pPr>
                      <a:r>
                        <a:rPr lang="en-US" sz="2100" b="1" dirty="0" smtClean="0">
                          <a:solidFill>
                            <a:schemeClr val="accent5">
                              <a:lumMod val="50000"/>
                            </a:schemeClr>
                          </a:solidFill>
                          <a:effectLst/>
                          <a:latin typeface="Calibri" panose="020F0502020204030204" pitchFamily="34" charset="0"/>
                          <a:ea typeface="Calibri"/>
                          <a:cs typeface="Times New Roman"/>
                        </a:rPr>
                        <a:t>11</a:t>
                      </a:r>
                      <a:endParaRPr lang="en-US" sz="2100" b="1" dirty="0">
                        <a:solidFill>
                          <a:schemeClr val="accent5">
                            <a:lumMod val="50000"/>
                          </a:schemeClr>
                        </a:solidFill>
                        <a:effectLst/>
                        <a:latin typeface="Calibri" panose="020F0502020204030204" pitchFamily="34" charset="0"/>
                        <a:ea typeface="Calibri"/>
                        <a:cs typeface="Times New Roman"/>
                      </a:endParaRPr>
                    </a:p>
                  </a:txBody>
                  <a:tcPr/>
                </a:tc>
              </a:tr>
            </a:tbl>
          </a:graphicData>
        </a:graphic>
      </p:graphicFrame>
      <p:sp>
        <p:nvSpPr>
          <p:cNvPr id="6" name="Rectangle 5"/>
          <p:cNvSpPr/>
          <p:nvPr/>
        </p:nvSpPr>
        <p:spPr>
          <a:xfrm>
            <a:off x="338667" y="4845688"/>
            <a:ext cx="8480777" cy="1384995"/>
          </a:xfrm>
          <a:prstGeom prst="rect">
            <a:avLst/>
          </a:prstGeom>
        </p:spPr>
        <p:txBody>
          <a:bodyPr wrap="square">
            <a:spAutoFit/>
          </a:bodyPr>
          <a:lstStyle/>
          <a:p>
            <a:r>
              <a:rPr lang="en-US" sz="2100" b="1" dirty="0">
                <a:solidFill>
                  <a:schemeClr val="tx1">
                    <a:lumMod val="20000"/>
                    <a:lumOff val="80000"/>
                  </a:schemeClr>
                </a:solidFill>
                <a:latin typeface="Calibri" panose="020F0502020204030204" pitchFamily="34" charset="0"/>
              </a:rPr>
              <a:t>Quotes from jurisdictions</a:t>
            </a:r>
            <a:r>
              <a:rPr lang="en-US" sz="2100" b="1" dirty="0" smtClean="0">
                <a:solidFill>
                  <a:schemeClr val="tx1">
                    <a:lumMod val="20000"/>
                    <a:lumOff val="80000"/>
                  </a:schemeClr>
                </a:solidFill>
                <a:latin typeface="Calibri" panose="020F0502020204030204" pitchFamily="34" charset="0"/>
              </a:rPr>
              <a:t>:</a:t>
            </a:r>
            <a:endParaRPr lang="en-US" sz="2100" b="1" i="1" dirty="0" smtClean="0">
              <a:solidFill>
                <a:schemeClr val="tx1">
                  <a:lumMod val="20000"/>
                  <a:lumOff val="80000"/>
                </a:schemeClr>
              </a:solidFill>
              <a:latin typeface="Calibri" panose="020F0502020204030204" pitchFamily="34" charset="0"/>
            </a:endParaRPr>
          </a:p>
          <a:p>
            <a:pPr algn="ctr"/>
            <a:r>
              <a:rPr lang="en-US" sz="2100" b="1" i="1" dirty="0" smtClean="0">
                <a:solidFill>
                  <a:schemeClr val="tx1">
                    <a:lumMod val="20000"/>
                    <a:lumOff val="80000"/>
                  </a:schemeClr>
                </a:solidFill>
                <a:latin typeface="Calibri" panose="020F0502020204030204" pitchFamily="34" charset="0"/>
              </a:rPr>
              <a:t>“Since </a:t>
            </a:r>
            <a:r>
              <a:rPr lang="en-US" sz="2100" b="1" i="1" dirty="0">
                <a:solidFill>
                  <a:schemeClr val="tx1">
                    <a:lumMod val="20000"/>
                    <a:lumOff val="80000"/>
                  </a:schemeClr>
                </a:solidFill>
                <a:latin typeface="Calibri" panose="020F0502020204030204" pitchFamily="34" charset="0"/>
              </a:rPr>
              <a:t>your e-mail </a:t>
            </a:r>
            <a:r>
              <a:rPr lang="en-US" sz="2100" b="1" i="1" dirty="0" smtClean="0">
                <a:solidFill>
                  <a:schemeClr val="tx1">
                    <a:lumMod val="20000"/>
                    <a:lumOff val="80000"/>
                  </a:schemeClr>
                </a:solidFill>
                <a:latin typeface="Calibri" panose="020F0502020204030204" pitchFamily="34" charset="0"/>
              </a:rPr>
              <a:t>, I </a:t>
            </a:r>
            <a:r>
              <a:rPr lang="en-US" sz="2100" b="1" i="1" dirty="0">
                <a:solidFill>
                  <a:schemeClr val="tx1">
                    <a:lumMod val="20000"/>
                    <a:lumOff val="80000"/>
                  </a:schemeClr>
                </a:solidFill>
                <a:latin typeface="Calibri" panose="020F0502020204030204" pitchFamily="34" charset="0"/>
              </a:rPr>
              <a:t>printed your position statement and </a:t>
            </a:r>
            <a:r>
              <a:rPr lang="en-US" sz="2100" b="1" i="1" dirty="0" smtClean="0">
                <a:solidFill>
                  <a:schemeClr val="tx1">
                    <a:lumMod val="20000"/>
                    <a:lumOff val="80000"/>
                  </a:schemeClr>
                </a:solidFill>
                <a:latin typeface="Calibri" panose="020F0502020204030204" pitchFamily="34" charset="0"/>
              </a:rPr>
              <a:t>had a </a:t>
            </a:r>
            <a:r>
              <a:rPr lang="en-US" sz="2100" b="1" i="1" dirty="0">
                <a:solidFill>
                  <a:schemeClr val="tx1">
                    <a:lumMod val="20000"/>
                    <a:lumOff val="80000"/>
                  </a:schemeClr>
                </a:solidFill>
                <a:latin typeface="Calibri" panose="020F0502020204030204" pitchFamily="34" charset="0"/>
              </a:rPr>
              <a:t>discussion with our enteric disease epidemiologist </a:t>
            </a:r>
            <a:r>
              <a:rPr lang="en-US" sz="2100" b="1" i="1" dirty="0" smtClean="0">
                <a:solidFill>
                  <a:schemeClr val="tx1">
                    <a:lumMod val="20000"/>
                    <a:lumOff val="80000"/>
                  </a:schemeClr>
                </a:solidFill>
                <a:latin typeface="Calibri" panose="020F0502020204030204" pitchFamily="34" charset="0"/>
              </a:rPr>
              <a:t>…………….., </a:t>
            </a:r>
            <a:r>
              <a:rPr lang="en-US" sz="2100" b="1" i="1" dirty="0">
                <a:solidFill>
                  <a:schemeClr val="tx1">
                    <a:lumMod val="20000"/>
                    <a:lumOff val="80000"/>
                  </a:schemeClr>
                </a:solidFill>
                <a:latin typeface="Calibri" panose="020F0502020204030204" pitchFamily="34" charset="0"/>
              </a:rPr>
              <a:t>and we talked a little bit about why we might or might not want to be using </a:t>
            </a:r>
            <a:r>
              <a:rPr lang="en-US" sz="2100" b="1" i="1" dirty="0" smtClean="0">
                <a:solidFill>
                  <a:schemeClr val="tx1">
                    <a:lumMod val="20000"/>
                    <a:lumOff val="80000"/>
                  </a:schemeClr>
                </a:solidFill>
                <a:latin typeface="Calibri" panose="020F0502020204030204" pitchFamily="34" charset="0"/>
              </a:rPr>
              <a:t>this.” </a:t>
            </a:r>
            <a:endParaRPr lang="en-US" sz="2100" b="1" i="1" dirty="0">
              <a:solidFill>
                <a:schemeClr val="tx1">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1923924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62951" y="417981"/>
            <a:ext cx="8384835" cy="956495"/>
          </a:xfrm>
          <a:ln>
            <a:noFill/>
          </a:ln>
        </p:spPr>
        <p:txBody>
          <a:bodyPr/>
          <a:lstStyle/>
          <a:p>
            <a:pPr lvl="0"/>
            <a:r>
              <a:rPr lang="en-US" dirty="0" smtClean="0"/>
              <a:t/>
            </a:r>
            <a:br>
              <a:rPr lang="en-US" dirty="0" smtClean="0"/>
            </a:br>
            <a:r>
              <a:rPr lang="en-US" dirty="0" smtClean="0"/>
              <a:t>Has </a:t>
            </a:r>
            <a:r>
              <a:rPr lang="en-US" dirty="0"/>
              <a:t>your </a:t>
            </a:r>
            <a:r>
              <a:rPr lang="en-US" dirty="0" smtClean="0"/>
              <a:t>jurisdiction </a:t>
            </a:r>
            <a:r>
              <a:rPr lang="en-US" dirty="0"/>
              <a:t>incorporated the b</a:t>
            </a:r>
            <a:r>
              <a:rPr lang="en-US" dirty="0" smtClean="0"/>
              <a:t>inational variable </a:t>
            </a:r>
            <a:r>
              <a:rPr lang="en-US" dirty="0"/>
              <a:t>into its notifiable disease surveillance system?</a:t>
            </a:r>
            <a:br>
              <a:rPr lang="en-US" dirty="0"/>
            </a:br>
            <a:endParaRPr lang="en-US" dirty="0" smtClean="0">
              <a:latin typeface="Arial" charset="0"/>
              <a:cs typeface="Arial"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2941733826"/>
              </p:ext>
            </p:extLst>
          </p:nvPr>
        </p:nvGraphicFramePr>
        <p:xfrm>
          <a:off x="701040" y="1742068"/>
          <a:ext cx="7807959" cy="2886377"/>
        </p:xfrm>
        <a:graphic>
          <a:graphicData uri="http://schemas.openxmlformats.org/drawingml/2006/table">
            <a:tbl>
              <a:tblPr firstRow="1" bandRow="1">
                <a:tableStyleId>{5C22544A-7EE6-4342-B048-85BDC9FD1C3A}</a:tableStyleId>
              </a:tblPr>
              <a:tblGrid>
                <a:gridCol w="1001097"/>
                <a:gridCol w="1869005"/>
                <a:gridCol w="1671020"/>
                <a:gridCol w="2355140"/>
                <a:gridCol w="911697"/>
              </a:tblGrid>
              <a:tr h="1173897">
                <a:tc>
                  <a:txBody>
                    <a:bodyPr/>
                    <a:lstStyle/>
                    <a:p>
                      <a:pPr algn="ctr"/>
                      <a:endParaRPr lang="en-US" sz="2200" b="1" dirty="0">
                        <a:solidFill>
                          <a:schemeClr val="bg2"/>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Southern border  </a:t>
                      </a:r>
                      <a:r>
                        <a:rPr lang="en-US" sz="2200" b="1" dirty="0" smtClean="0">
                          <a:solidFill>
                            <a:schemeClr val="tx2"/>
                          </a:solidFill>
                          <a:latin typeface="Calibri" panose="020F0502020204030204" pitchFamily="34" charset="0"/>
                        </a:rPr>
                        <a:t>jurisdictions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Northern border  </a:t>
                      </a:r>
                      <a:r>
                        <a:rPr lang="en-US" sz="2200" b="1" dirty="0" smtClean="0">
                          <a:solidFill>
                            <a:schemeClr val="tx2"/>
                          </a:solidFill>
                          <a:latin typeface="Calibri" panose="020F0502020204030204" pitchFamily="34" charset="0"/>
                        </a:rPr>
                        <a:t>jurisdictions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Top Mexican-born </a:t>
                      </a:r>
                      <a:r>
                        <a:rPr lang="en-US" sz="2200" b="1" dirty="0" smtClean="0">
                          <a:solidFill>
                            <a:schemeClr val="tx2"/>
                          </a:solidFill>
                          <a:latin typeface="Calibri" panose="020F0502020204030204" pitchFamily="34" charset="0"/>
                        </a:rPr>
                        <a:t>jurisdictions</a:t>
                      </a:r>
                    </a:p>
                  </a:txBody>
                  <a:tcPr/>
                </a:tc>
                <a:tc>
                  <a:txBody>
                    <a:bodyPr/>
                    <a:lstStyle/>
                    <a:p>
                      <a:pPr marL="0" marR="0" algn="ctr">
                        <a:lnSpc>
                          <a:spcPct val="100000"/>
                        </a:lnSpc>
                        <a:spcBef>
                          <a:spcPts val="0"/>
                        </a:spcBef>
                        <a:spcAft>
                          <a:spcPts val="0"/>
                        </a:spcAft>
                      </a:pPr>
                      <a:r>
                        <a:rPr lang="en-US" sz="2200" b="1" dirty="0" smtClean="0">
                          <a:solidFill>
                            <a:schemeClr val="bg2"/>
                          </a:solidFill>
                          <a:effectLst/>
                          <a:latin typeface="Calibri" panose="020F0502020204030204" pitchFamily="34" charset="0"/>
                          <a:ea typeface="Calibri"/>
                          <a:cs typeface="Times New Roman"/>
                        </a:rPr>
                        <a:t>Total</a:t>
                      </a:r>
                    </a:p>
                  </a:txBody>
                  <a:tcPr/>
                </a:tc>
              </a:tr>
              <a:tr h="585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5">
                              <a:lumMod val="50000"/>
                            </a:schemeClr>
                          </a:solidFill>
                          <a:latin typeface="Calibri" panose="020F0502020204030204" pitchFamily="34" charset="0"/>
                        </a:rPr>
                        <a:t>Yes </a:t>
                      </a:r>
                    </a:p>
                  </a:txBody>
                  <a:tcPr/>
                </a:tc>
                <a:tc>
                  <a:txBody>
                    <a:bodyPr/>
                    <a:lstStyle/>
                    <a:p>
                      <a:pPr algn="ctr"/>
                      <a:r>
                        <a:rPr lang="en-US" sz="2100" b="1" dirty="0" smtClean="0">
                          <a:solidFill>
                            <a:schemeClr val="accent5">
                              <a:lumMod val="50000"/>
                            </a:schemeClr>
                          </a:solidFill>
                          <a:latin typeface="Calibri" panose="020F0502020204030204" pitchFamily="34" charset="0"/>
                        </a:rPr>
                        <a:t>4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r>
              <a:tr h="563605">
                <a:tc>
                  <a:txBody>
                    <a:bodyPr/>
                    <a:lstStyle/>
                    <a:p>
                      <a:pPr algn="l"/>
                      <a:r>
                        <a:rPr lang="en-US" sz="2100" b="1" dirty="0" smtClean="0">
                          <a:solidFill>
                            <a:schemeClr val="accent5">
                              <a:lumMod val="50000"/>
                            </a:schemeClr>
                          </a:solidFill>
                          <a:latin typeface="Calibri" panose="020F0502020204030204" pitchFamily="34" charset="0"/>
                        </a:rPr>
                        <a:t>No  </a:t>
                      </a: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7</a:t>
                      </a:r>
                      <a:endParaRPr lang="en-US" sz="2100" b="1" dirty="0">
                        <a:solidFill>
                          <a:schemeClr val="accent5">
                            <a:lumMod val="50000"/>
                          </a:schemeClr>
                        </a:solidFill>
                        <a:latin typeface="Calibri" panose="020F0502020204030204" pitchFamily="34" charset="0"/>
                      </a:endParaRPr>
                    </a:p>
                  </a:txBody>
                  <a:tcPr/>
                </a:tc>
              </a:tr>
              <a:tr h="563605">
                <a:tc>
                  <a:txBody>
                    <a:bodyPr/>
                    <a:lstStyle/>
                    <a:p>
                      <a:pPr algn="l"/>
                      <a:r>
                        <a:rPr lang="en-US" sz="2100" b="1" dirty="0" smtClean="0">
                          <a:solidFill>
                            <a:schemeClr val="accent5">
                              <a:lumMod val="50000"/>
                            </a:schemeClr>
                          </a:solidFill>
                          <a:latin typeface="Calibri" panose="020F0502020204030204" pitchFamily="34" charset="0"/>
                        </a:rPr>
                        <a:t>Total</a:t>
                      </a: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11</a:t>
                      </a:r>
                      <a:endParaRPr lang="en-US" sz="2100" b="1" dirty="0">
                        <a:solidFill>
                          <a:schemeClr val="accent5">
                            <a:lumMod val="50000"/>
                          </a:schemeClr>
                        </a:solidFill>
                        <a:latin typeface="Calibri" panose="020F0502020204030204" pitchFamily="34" charset="0"/>
                      </a:endParaRPr>
                    </a:p>
                  </a:txBody>
                  <a:tcPr/>
                </a:tc>
              </a:tr>
            </a:tbl>
          </a:graphicData>
        </a:graphic>
      </p:graphicFrame>
      <p:sp>
        <p:nvSpPr>
          <p:cNvPr id="3" name="Rectangle 2"/>
          <p:cNvSpPr/>
          <p:nvPr/>
        </p:nvSpPr>
        <p:spPr>
          <a:xfrm>
            <a:off x="525295" y="4763240"/>
            <a:ext cx="8142050" cy="1708160"/>
          </a:xfrm>
          <a:prstGeom prst="rect">
            <a:avLst/>
          </a:prstGeom>
        </p:spPr>
        <p:txBody>
          <a:bodyPr wrap="square">
            <a:spAutoFit/>
          </a:bodyPr>
          <a:lstStyle/>
          <a:p>
            <a:r>
              <a:rPr lang="en-US" sz="2100" b="1" dirty="0" smtClean="0">
                <a:solidFill>
                  <a:schemeClr val="tx1">
                    <a:lumMod val="20000"/>
                    <a:lumOff val="80000"/>
                  </a:schemeClr>
                </a:solidFill>
                <a:latin typeface="Calibri" panose="020F0502020204030204" pitchFamily="34" charset="0"/>
              </a:rPr>
              <a:t>Quotes from jurisdictions:</a:t>
            </a:r>
          </a:p>
          <a:p>
            <a:pPr algn="ctr"/>
            <a:r>
              <a:rPr lang="en-US" sz="2100" b="1" i="1" dirty="0" smtClean="0">
                <a:solidFill>
                  <a:schemeClr val="tx1">
                    <a:lumMod val="20000"/>
                    <a:lumOff val="80000"/>
                  </a:schemeClr>
                </a:solidFill>
                <a:latin typeface="Calibri" panose="020F0502020204030204" pitchFamily="34" charset="0"/>
              </a:rPr>
              <a:t>“Some of this information is collected, </a:t>
            </a:r>
            <a:r>
              <a:rPr lang="en-US" sz="2100" b="1" i="1" dirty="0">
                <a:solidFill>
                  <a:schemeClr val="tx1">
                    <a:lumMod val="20000"/>
                    <a:lumOff val="80000"/>
                  </a:schemeClr>
                </a:solidFill>
                <a:latin typeface="Calibri" panose="020F0502020204030204" pitchFamily="34" charset="0"/>
              </a:rPr>
              <a:t>but is not </a:t>
            </a:r>
            <a:r>
              <a:rPr lang="en-US" sz="2100" b="1" i="1" dirty="0" smtClean="0">
                <a:solidFill>
                  <a:schemeClr val="tx1">
                    <a:lumMod val="20000"/>
                    <a:lumOff val="80000"/>
                  </a:schemeClr>
                </a:solidFill>
                <a:latin typeface="Calibri" panose="020F0502020204030204" pitchFamily="34" charset="0"/>
              </a:rPr>
              <a:t>focused </a:t>
            </a:r>
            <a:r>
              <a:rPr lang="en-US" sz="2100" b="1" i="1" dirty="0">
                <a:solidFill>
                  <a:schemeClr val="tx1">
                    <a:lumMod val="20000"/>
                    <a:lumOff val="80000"/>
                  </a:schemeClr>
                </a:solidFill>
                <a:latin typeface="Calibri" panose="020F0502020204030204" pitchFamily="34" charset="0"/>
              </a:rPr>
              <a:t>on Mexico or </a:t>
            </a:r>
            <a:r>
              <a:rPr lang="en-US" sz="2100" b="1" i="1" dirty="0" smtClean="0">
                <a:solidFill>
                  <a:schemeClr val="tx1">
                    <a:lumMod val="20000"/>
                    <a:lumOff val="80000"/>
                  </a:schemeClr>
                </a:solidFill>
                <a:latin typeface="Calibri" panose="020F0502020204030204" pitchFamily="34" charset="0"/>
              </a:rPr>
              <a:t>Canada, but </a:t>
            </a:r>
            <a:r>
              <a:rPr lang="en-US" sz="2100" b="1" i="1" dirty="0">
                <a:solidFill>
                  <a:schemeClr val="tx1">
                    <a:lumMod val="20000"/>
                    <a:lumOff val="80000"/>
                  </a:schemeClr>
                </a:solidFill>
                <a:latin typeface="Calibri" panose="020F0502020204030204" pitchFamily="34" charset="0"/>
              </a:rPr>
              <a:t>is more generic. We have a generic question package for travel to capture if they are not residents of the </a:t>
            </a:r>
            <a:r>
              <a:rPr lang="en-US" sz="2100" b="1" i="1" dirty="0" smtClean="0">
                <a:solidFill>
                  <a:schemeClr val="tx1">
                    <a:lumMod val="20000"/>
                    <a:lumOff val="80000"/>
                  </a:schemeClr>
                </a:solidFill>
                <a:latin typeface="Calibri" panose="020F0502020204030204" pitchFamily="34" charset="0"/>
              </a:rPr>
              <a:t>U.S., but only for some diseases.” </a:t>
            </a:r>
            <a:endParaRPr lang="en-US" sz="2100" b="1" i="1" dirty="0">
              <a:solidFill>
                <a:schemeClr val="tx1">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28656796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11480" y="385524"/>
            <a:ext cx="8229600" cy="718658"/>
          </a:xfrm>
        </p:spPr>
        <p:txBody>
          <a:bodyPr/>
          <a:lstStyle/>
          <a:p>
            <a:pPr lvl="0">
              <a:lnSpc>
                <a:spcPct val="100000"/>
              </a:lnSpc>
            </a:pPr>
            <a:r>
              <a:rPr lang="en-US" dirty="0"/>
              <a:t>Are the binational case variable criteria clear to you</a:t>
            </a:r>
            <a:r>
              <a:rPr lang="en-US" dirty="0" smtClean="0"/>
              <a:t>?</a:t>
            </a:r>
            <a:endParaRPr lang="en-US" dirty="0" smtClean="0">
              <a:latin typeface="Arial" panose="020B0604020202020204" pitchFamily="34" charset="0"/>
              <a:cs typeface="Arial" panose="020B0604020202020204" pitchFamily="34" charset="0"/>
            </a:endParaRPr>
          </a:p>
        </p:txBody>
      </p:sp>
      <p:sp>
        <p:nvSpPr>
          <p:cNvPr id="19" name="Content Placeholder 2"/>
          <p:cNvSpPr txBox="1">
            <a:spLocks/>
          </p:cNvSpPr>
          <p:nvPr/>
        </p:nvSpPr>
        <p:spPr>
          <a:xfrm>
            <a:off x="736600" y="3694665"/>
            <a:ext cx="7904480" cy="2461259"/>
          </a:xfrm>
          <a:prstGeom prst="rect">
            <a:avLst/>
          </a:prstGeom>
        </p:spPr>
        <p:txBody>
          <a:bodyPr numCol="1"/>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48546888"/>
              </p:ext>
            </p:extLst>
          </p:nvPr>
        </p:nvGraphicFramePr>
        <p:xfrm>
          <a:off x="602428" y="1329811"/>
          <a:ext cx="7793683" cy="3727665"/>
        </p:xfrm>
        <a:graphic>
          <a:graphicData uri="http://schemas.openxmlformats.org/drawingml/2006/table">
            <a:tbl>
              <a:tblPr firstRow="1" bandRow="1">
                <a:tableStyleId>{5C22544A-7EE6-4342-B048-85BDC9FD1C3A}</a:tableStyleId>
              </a:tblPr>
              <a:tblGrid>
                <a:gridCol w="1158278"/>
                <a:gridCol w="1653703"/>
                <a:gridCol w="1780161"/>
                <a:gridCol w="2402732"/>
                <a:gridCol w="798809"/>
              </a:tblGrid>
              <a:tr h="727175">
                <a:tc>
                  <a:txBody>
                    <a:bodyPr/>
                    <a:lstStyle/>
                    <a:p>
                      <a:pPr algn="ctr">
                        <a:lnSpc>
                          <a:spcPct val="100000"/>
                        </a:lnSpc>
                      </a:pPr>
                      <a:endParaRPr lang="en-US" sz="2000" dirty="0">
                        <a:solidFill>
                          <a:schemeClr val="bg2"/>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Southern border </a:t>
                      </a:r>
                      <a:r>
                        <a:rPr lang="en-US" sz="2200" b="1" dirty="0" smtClean="0">
                          <a:solidFill>
                            <a:schemeClr val="tx2"/>
                          </a:solidFill>
                          <a:latin typeface="Calibri" panose="020F0502020204030204" pitchFamily="34" charset="0"/>
                        </a:rPr>
                        <a:t>jurisdictions</a:t>
                      </a:r>
                      <a:endParaRPr lang="en-US" sz="2200" b="1" dirty="0" smtClean="0">
                        <a:solidFill>
                          <a:schemeClr val="bg2"/>
                        </a:solidFill>
                        <a:effectLst/>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Northern border  </a:t>
                      </a:r>
                      <a:r>
                        <a:rPr lang="en-US" sz="2200" b="1" dirty="0" smtClean="0">
                          <a:solidFill>
                            <a:schemeClr val="tx2"/>
                          </a:solidFill>
                          <a:latin typeface="Calibri" panose="020F0502020204030204" pitchFamily="34" charset="0"/>
                        </a:rPr>
                        <a:t>jurisdictions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Top Mexican- born </a:t>
                      </a:r>
                      <a:r>
                        <a:rPr lang="en-US" sz="2200" b="1" dirty="0" smtClean="0">
                          <a:solidFill>
                            <a:schemeClr val="tx2"/>
                          </a:solidFill>
                          <a:latin typeface="Calibri" panose="020F0502020204030204" pitchFamily="34" charset="0"/>
                        </a:rPr>
                        <a:t>jurisdictions</a:t>
                      </a:r>
                      <a:endParaRPr lang="en-US" sz="2200" b="1" dirty="0" smtClean="0">
                        <a:solidFill>
                          <a:schemeClr val="bg2"/>
                        </a:solidFill>
                        <a:effectLst/>
                        <a:latin typeface="Calibri" panose="020F0502020204030204" pitchFamily="34" charset="0"/>
                      </a:endParaRPr>
                    </a:p>
                  </a:txBody>
                  <a:tcPr/>
                </a:tc>
                <a:tc>
                  <a:txBody>
                    <a:bodyPr/>
                    <a:lstStyle/>
                    <a:p>
                      <a:pPr marL="0" marR="0" algn="ctr">
                        <a:lnSpc>
                          <a:spcPct val="100000"/>
                        </a:lnSpc>
                        <a:spcBef>
                          <a:spcPts val="0"/>
                        </a:spcBef>
                        <a:spcAft>
                          <a:spcPts val="0"/>
                        </a:spcAft>
                      </a:pPr>
                      <a:r>
                        <a:rPr lang="en-US" sz="2200" dirty="0" smtClean="0">
                          <a:solidFill>
                            <a:schemeClr val="bg2"/>
                          </a:solidFill>
                          <a:effectLst/>
                          <a:latin typeface="Calibri" panose="020F0502020204030204" pitchFamily="34" charset="0"/>
                          <a:ea typeface="Calibri"/>
                          <a:cs typeface="Times New Roman"/>
                        </a:rPr>
                        <a:t>Total</a:t>
                      </a:r>
                    </a:p>
                  </a:txBody>
                  <a:tcPr/>
                </a:tc>
              </a:tr>
              <a:tr h="395456">
                <a:tc>
                  <a:txBody>
                    <a:bodyPr/>
                    <a:lstStyle/>
                    <a:p>
                      <a:r>
                        <a:rPr lang="en-US" sz="2100" b="1" dirty="0" smtClean="0">
                          <a:solidFill>
                            <a:schemeClr val="accent5">
                              <a:lumMod val="50000"/>
                            </a:schemeClr>
                          </a:solidFill>
                          <a:latin typeface="Calibri" panose="020F0502020204030204" pitchFamily="34" charset="0"/>
                        </a:rPr>
                        <a:t>Yes</a:t>
                      </a:r>
                      <a:r>
                        <a:rPr lang="en-US" sz="2100" b="1" baseline="0" dirty="0" smtClean="0">
                          <a:solidFill>
                            <a:schemeClr val="accent5">
                              <a:lumMod val="50000"/>
                            </a:schemeClr>
                          </a:solidFill>
                          <a:latin typeface="Calibri" panose="020F0502020204030204" pitchFamily="34" charset="0"/>
                        </a:rPr>
                        <a:t>       </a:t>
                      </a:r>
                    </a:p>
                  </a:txBody>
                  <a:tcPr/>
                </a:tc>
                <a:tc>
                  <a:txBody>
                    <a:bodyPr/>
                    <a:lstStyle/>
                    <a:p>
                      <a:pPr algn="ctr"/>
                      <a:r>
                        <a:rPr lang="en-US" sz="2100" b="1" dirty="0" smtClean="0">
                          <a:solidFill>
                            <a:schemeClr val="accent5">
                              <a:lumMod val="50000"/>
                            </a:schemeClr>
                          </a:solidFill>
                          <a:latin typeface="Calibri" panose="020F0502020204030204" pitchFamily="34" charset="0"/>
                        </a:rPr>
                        <a:t>3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6</a:t>
                      </a:r>
                      <a:endParaRPr lang="en-US" sz="2100" b="1" dirty="0">
                        <a:solidFill>
                          <a:schemeClr val="accent5">
                            <a:lumMod val="50000"/>
                          </a:schemeClr>
                        </a:solidFill>
                        <a:latin typeface="Calibri" panose="020F0502020204030204" pitchFamily="34" charset="0"/>
                      </a:endParaRPr>
                    </a:p>
                  </a:txBody>
                  <a:tcPr/>
                </a:tc>
              </a:tr>
              <a:tr h="495795">
                <a:tc>
                  <a:txBody>
                    <a:bodyPr/>
                    <a:lstStyle/>
                    <a:p>
                      <a:r>
                        <a:rPr lang="en-US" sz="2100" b="1" dirty="0" smtClean="0">
                          <a:solidFill>
                            <a:schemeClr val="accent5">
                              <a:lumMod val="50000"/>
                            </a:schemeClr>
                          </a:solidFill>
                          <a:latin typeface="Calibri" panose="020F0502020204030204" pitchFamily="34" charset="0"/>
                        </a:rPr>
                        <a:t>No</a:t>
                      </a:r>
                      <a:r>
                        <a:rPr lang="en-US" sz="2100" b="1" baseline="0" dirty="0" smtClean="0">
                          <a:solidFill>
                            <a:schemeClr val="accent5">
                              <a:lumMod val="50000"/>
                            </a:schemeClr>
                          </a:solidFill>
                          <a:latin typeface="Calibri" panose="020F0502020204030204" pitchFamily="34" charset="0"/>
                        </a:rPr>
                        <a:t>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a:t>
                      </a:r>
                      <a:endParaRPr lang="en-US" sz="2100" b="1" dirty="0">
                        <a:solidFill>
                          <a:schemeClr val="accent5">
                            <a:lumMod val="50000"/>
                          </a:schemeClr>
                        </a:solidFill>
                        <a:latin typeface="Calibri" panose="020F0502020204030204" pitchFamily="34" charset="0"/>
                      </a:endParaRPr>
                    </a:p>
                  </a:txBody>
                  <a:tcPr/>
                </a:tc>
              </a:tr>
              <a:tr h="495795">
                <a:tc>
                  <a:txBody>
                    <a:bodyPr/>
                    <a:lstStyle/>
                    <a:p>
                      <a:r>
                        <a:rPr lang="en-US" sz="2100" b="1" dirty="0" smtClean="0">
                          <a:solidFill>
                            <a:schemeClr val="accent5">
                              <a:lumMod val="50000"/>
                            </a:schemeClr>
                          </a:solidFill>
                          <a:latin typeface="Calibri" panose="020F0502020204030204" pitchFamily="34" charset="0"/>
                        </a:rPr>
                        <a:t>Unsure</a:t>
                      </a:r>
                      <a:r>
                        <a:rPr lang="en-US" sz="2100" b="1" baseline="0" dirty="0" smtClean="0">
                          <a:solidFill>
                            <a:schemeClr val="accent5">
                              <a:lumMod val="50000"/>
                            </a:schemeClr>
                          </a:solidFill>
                          <a:latin typeface="Calibri" panose="020F0502020204030204" pitchFamily="34" charset="0"/>
                        </a:rPr>
                        <a:t>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a:t>
                      </a:r>
                      <a:endParaRPr lang="en-US" sz="2100" b="1" dirty="0">
                        <a:solidFill>
                          <a:schemeClr val="accent5">
                            <a:lumMod val="50000"/>
                          </a:schemeClr>
                        </a:solidFill>
                        <a:latin typeface="Calibri" panose="020F0502020204030204" pitchFamily="34" charset="0"/>
                      </a:endParaRPr>
                    </a:p>
                  </a:txBody>
                  <a:tcPr/>
                </a:tc>
              </a:tr>
              <a:tr h="495795">
                <a:tc>
                  <a:txBody>
                    <a:bodyPr/>
                    <a:lstStyle/>
                    <a:p>
                      <a:r>
                        <a:rPr lang="en-US" sz="2100" b="1" dirty="0" smtClean="0">
                          <a:solidFill>
                            <a:schemeClr val="accent5">
                              <a:lumMod val="50000"/>
                            </a:schemeClr>
                          </a:solidFill>
                          <a:latin typeface="Calibri" panose="020F0502020204030204" pitchFamily="34" charset="0"/>
                        </a:rPr>
                        <a:t>Did</a:t>
                      </a:r>
                      <a:r>
                        <a:rPr lang="en-US" sz="2100" b="1" baseline="0" dirty="0" smtClean="0">
                          <a:solidFill>
                            <a:schemeClr val="accent5">
                              <a:lumMod val="50000"/>
                            </a:schemeClr>
                          </a:solidFill>
                          <a:latin typeface="Calibri" panose="020F0502020204030204" pitchFamily="34" charset="0"/>
                        </a:rPr>
                        <a:t> not respond</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r>
              <a:tr h="495795">
                <a:tc>
                  <a:txBody>
                    <a:bodyPr/>
                    <a:lstStyle/>
                    <a:p>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11</a:t>
                      </a:r>
                      <a:endParaRPr lang="en-US" sz="2100" b="1" dirty="0">
                        <a:solidFill>
                          <a:schemeClr val="accent5">
                            <a:lumMod val="50000"/>
                          </a:schemeClr>
                        </a:solidFill>
                        <a:latin typeface="Calibri" panose="020F0502020204030204" pitchFamily="34" charset="0"/>
                      </a:endParaRPr>
                    </a:p>
                  </a:txBody>
                  <a:tcPr/>
                </a:tc>
              </a:tr>
            </a:tbl>
          </a:graphicData>
        </a:graphic>
      </p:graphicFrame>
      <p:sp>
        <p:nvSpPr>
          <p:cNvPr id="3" name="Rectangle 2"/>
          <p:cNvSpPr/>
          <p:nvPr/>
        </p:nvSpPr>
        <p:spPr>
          <a:xfrm>
            <a:off x="724170" y="5304099"/>
            <a:ext cx="7444361" cy="1061829"/>
          </a:xfrm>
          <a:prstGeom prst="rect">
            <a:avLst/>
          </a:prstGeom>
        </p:spPr>
        <p:txBody>
          <a:bodyPr wrap="square">
            <a:spAutoFit/>
          </a:bodyPr>
          <a:lstStyle/>
          <a:p>
            <a:r>
              <a:rPr lang="en-US" sz="2100" b="1" dirty="0">
                <a:solidFill>
                  <a:schemeClr val="tx1">
                    <a:lumMod val="20000"/>
                    <a:lumOff val="80000"/>
                  </a:schemeClr>
                </a:solidFill>
                <a:latin typeface="Calibri" panose="020F0502020204030204" pitchFamily="34" charset="0"/>
              </a:rPr>
              <a:t>Quotes from jurisdictions</a:t>
            </a:r>
            <a:r>
              <a:rPr lang="en-US" sz="2100" b="1" dirty="0" smtClean="0">
                <a:solidFill>
                  <a:schemeClr val="tx1">
                    <a:lumMod val="20000"/>
                    <a:lumOff val="80000"/>
                  </a:schemeClr>
                </a:solidFill>
                <a:latin typeface="Calibri" panose="020F0502020204030204" pitchFamily="34" charset="0"/>
              </a:rPr>
              <a:t>:</a:t>
            </a:r>
            <a:endParaRPr lang="en-US" sz="2100" b="1" i="1" dirty="0" smtClean="0">
              <a:solidFill>
                <a:schemeClr val="tx1">
                  <a:lumMod val="20000"/>
                  <a:lumOff val="80000"/>
                </a:schemeClr>
              </a:solidFill>
              <a:latin typeface="Calibri" panose="020F0502020204030204" pitchFamily="34" charset="0"/>
            </a:endParaRPr>
          </a:p>
          <a:p>
            <a:pPr algn="ctr"/>
            <a:r>
              <a:rPr lang="en-US" sz="2100" b="1" i="1" dirty="0" smtClean="0">
                <a:solidFill>
                  <a:schemeClr val="tx1">
                    <a:lumMod val="20000"/>
                    <a:lumOff val="80000"/>
                  </a:schemeClr>
                </a:solidFill>
                <a:latin typeface="Calibri" panose="020F0502020204030204" pitchFamily="34" charset="0"/>
              </a:rPr>
              <a:t>“</a:t>
            </a:r>
            <a:r>
              <a:rPr lang="en-US" sz="2100" b="1" i="1" dirty="0">
                <a:solidFill>
                  <a:schemeClr val="tx1">
                    <a:lumMod val="20000"/>
                    <a:lumOff val="80000"/>
                  </a:schemeClr>
                </a:solidFill>
                <a:latin typeface="Calibri" panose="020F0502020204030204" pitchFamily="34" charset="0"/>
              </a:rPr>
              <a:t>I feel like these can be interpreted in multiple ways. Very ambiguous”</a:t>
            </a:r>
          </a:p>
        </p:txBody>
      </p:sp>
    </p:spTree>
    <p:extLst>
      <p:ext uri="{BB962C8B-B14F-4D97-AF65-F5344CB8AC3E}">
        <p14:creationId xmlns:p14="http://schemas.microsoft.com/office/powerpoint/2010/main" val="3516473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81000"/>
            <a:ext cx="8229600" cy="891540"/>
          </a:xfrm>
        </p:spPr>
        <p:txBody>
          <a:bodyPr/>
          <a:lstStyle/>
          <a:p>
            <a:r>
              <a:rPr lang="en-US" dirty="0"/>
              <a:t>If not clear, what part of the criteria is not </a:t>
            </a:r>
            <a:r>
              <a:rPr lang="en-US" dirty="0" smtClean="0"/>
              <a:t>clear ?</a:t>
            </a:r>
            <a:endParaRPr lang="en-US" dirty="0" smtClean="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17496237"/>
              </p:ext>
            </p:extLst>
          </p:nvPr>
        </p:nvGraphicFramePr>
        <p:xfrm>
          <a:off x="964150" y="1616350"/>
          <a:ext cx="7149739" cy="2742202"/>
        </p:xfrm>
        <a:graphic>
          <a:graphicData uri="http://schemas.openxmlformats.org/drawingml/2006/table">
            <a:tbl>
              <a:tblPr firstRow="1" bandRow="1">
                <a:tableStyleId>{5C22544A-7EE6-4342-B048-85BDC9FD1C3A}</a:tableStyleId>
              </a:tblPr>
              <a:tblGrid>
                <a:gridCol w="5244265"/>
                <a:gridCol w="1905474"/>
              </a:tblGrid>
              <a:tr h="439591">
                <a:tc>
                  <a:txBody>
                    <a:bodyPr/>
                    <a:lstStyle/>
                    <a:p>
                      <a:pPr algn="ctr"/>
                      <a:endParaRPr lang="en-US" sz="2000" b="1" dirty="0">
                        <a:solidFill>
                          <a:schemeClr val="bg2"/>
                        </a:solidFill>
                        <a:latin typeface="Calibri" panose="020F0502020204030204" pitchFamily="34" charset="0"/>
                      </a:endParaRPr>
                    </a:p>
                  </a:txBody>
                  <a:tcPr/>
                </a:tc>
                <a:tc>
                  <a:txBody>
                    <a:bodyPr/>
                    <a:lstStyle/>
                    <a:p>
                      <a:pPr algn="ctr"/>
                      <a:r>
                        <a:rPr lang="en-US" sz="2200" b="1" dirty="0" smtClean="0">
                          <a:solidFill>
                            <a:schemeClr val="bg2"/>
                          </a:solidFill>
                          <a:latin typeface="Calibri" panose="020F0502020204030204" pitchFamily="34" charset="0"/>
                        </a:rPr>
                        <a:t>Frequency*</a:t>
                      </a:r>
                      <a:endParaRPr lang="en-US" sz="2200" b="1" dirty="0">
                        <a:solidFill>
                          <a:schemeClr val="bg2"/>
                        </a:solidFill>
                        <a:latin typeface="Calibri" panose="020F0502020204030204" pitchFamily="34" charset="0"/>
                      </a:endParaRPr>
                    </a:p>
                  </a:txBody>
                  <a:tcPr/>
                </a:tc>
              </a:tr>
              <a:tr h="719191">
                <a:tc>
                  <a:txBody>
                    <a:bodyPr/>
                    <a:lstStyle/>
                    <a:p>
                      <a:pPr algn="l"/>
                      <a:r>
                        <a:rPr lang="en-US" sz="2100" b="1" dirty="0" smtClean="0">
                          <a:solidFill>
                            <a:schemeClr val="accent6">
                              <a:lumMod val="90000"/>
                              <a:lumOff val="10000"/>
                            </a:schemeClr>
                          </a:solidFill>
                          <a:latin typeface="Calibri" panose="020F0502020204030204" pitchFamily="34" charset="0"/>
                        </a:rPr>
                        <a:t>Exposure</a:t>
                      </a:r>
                      <a:r>
                        <a:rPr lang="en-US" sz="2100" b="1" baseline="0" dirty="0" smtClean="0">
                          <a:solidFill>
                            <a:schemeClr val="accent6">
                              <a:lumMod val="90000"/>
                              <a:lumOff val="10000"/>
                            </a:schemeClr>
                          </a:solidFill>
                          <a:latin typeface="Calibri" panose="020F0502020204030204" pitchFamily="34" charset="0"/>
                        </a:rPr>
                        <a:t> to a</a:t>
                      </a:r>
                      <a:r>
                        <a:rPr lang="en-US" sz="2100" b="1" dirty="0" smtClean="0">
                          <a:solidFill>
                            <a:schemeClr val="accent6">
                              <a:lumMod val="90000"/>
                              <a:lumOff val="10000"/>
                            </a:schemeClr>
                          </a:solidFill>
                          <a:latin typeface="Calibri" panose="020F0502020204030204" pitchFamily="34" charset="0"/>
                        </a:rPr>
                        <a:t> suspected product from Mexico or Canada</a:t>
                      </a:r>
                      <a:endParaRPr lang="en-US" sz="2100" b="1" dirty="0">
                        <a:solidFill>
                          <a:schemeClr val="accent6">
                            <a:lumMod val="90000"/>
                            <a:lumOff val="10000"/>
                          </a:schemeClr>
                        </a:solidFill>
                        <a:latin typeface="Calibri" panose="020F0502020204030204" pitchFamily="34" charset="0"/>
                      </a:endParaRP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4</a:t>
                      </a:r>
                      <a:endParaRPr lang="en-US" sz="2100" b="1" dirty="0">
                        <a:solidFill>
                          <a:schemeClr val="accent6">
                            <a:lumMod val="90000"/>
                            <a:lumOff val="10000"/>
                          </a:schemeClr>
                        </a:solidFill>
                        <a:latin typeface="Calibri" panose="020F0502020204030204" pitchFamily="34" charset="0"/>
                      </a:endParaRPr>
                    </a:p>
                  </a:txBody>
                  <a:tcPr/>
                </a:tc>
              </a:tr>
              <a:tr h="603965">
                <a:tc>
                  <a:txBody>
                    <a:bodyPr/>
                    <a:lstStyle/>
                    <a:p>
                      <a:pPr algn="l"/>
                      <a:r>
                        <a:rPr lang="en-US" sz="2100" b="1" dirty="0" smtClean="0">
                          <a:solidFill>
                            <a:schemeClr val="accent6">
                              <a:lumMod val="90000"/>
                              <a:lumOff val="10000"/>
                            </a:schemeClr>
                          </a:solidFill>
                          <a:latin typeface="Calibri" panose="020F0502020204030204" pitchFamily="34" charset="0"/>
                        </a:rPr>
                        <a:t>Case contacts in or from Mexico or Canada</a:t>
                      </a:r>
                      <a:endParaRPr lang="en-US" sz="2100" b="1" dirty="0">
                        <a:solidFill>
                          <a:schemeClr val="accent6">
                            <a:lumMod val="90000"/>
                            <a:lumOff val="10000"/>
                          </a:schemeClr>
                        </a:solidFill>
                        <a:latin typeface="Calibri" panose="020F0502020204030204" pitchFamily="34" charset="0"/>
                      </a:endParaRP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1</a:t>
                      </a:r>
                      <a:endParaRPr lang="en-US" sz="2100" b="1" dirty="0">
                        <a:solidFill>
                          <a:schemeClr val="accent6">
                            <a:lumMod val="90000"/>
                            <a:lumOff val="10000"/>
                          </a:schemeClr>
                        </a:solidFill>
                        <a:latin typeface="Calibri" panose="020F0502020204030204" pitchFamily="34" charset="0"/>
                      </a:endParaRPr>
                    </a:p>
                  </a:txBody>
                  <a:tcPr/>
                </a:tc>
              </a:tr>
              <a:tr h="483563">
                <a:tc>
                  <a:txBody>
                    <a:bodyPr/>
                    <a:lstStyle/>
                    <a:p>
                      <a:pPr algn="l"/>
                      <a:r>
                        <a:rPr lang="en-US" sz="2100" b="1" dirty="0" smtClean="0">
                          <a:solidFill>
                            <a:schemeClr val="accent6">
                              <a:lumMod val="90000"/>
                              <a:lumOff val="10000"/>
                            </a:schemeClr>
                          </a:solidFill>
                          <a:latin typeface="Calibri" panose="020F0502020204030204" pitchFamily="34" charset="0"/>
                        </a:rPr>
                        <a:t>All Parts</a:t>
                      </a:r>
                      <a:endParaRPr lang="en-US" sz="2100" b="1" dirty="0">
                        <a:solidFill>
                          <a:schemeClr val="accent6">
                            <a:lumMod val="90000"/>
                            <a:lumOff val="10000"/>
                          </a:schemeClr>
                        </a:solidFill>
                        <a:latin typeface="Calibri" panose="020F0502020204030204" pitchFamily="34" charset="0"/>
                      </a:endParaRP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1</a:t>
                      </a:r>
                      <a:endParaRPr lang="en-US" sz="2100" b="1" dirty="0">
                        <a:solidFill>
                          <a:schemeClr val="accent6">
                            <a:lumMod val="90000"/>
                            <a:lumOff val="10000"/>
                          </a:schemeClr>
                        </a:solidFill>
                        <a:latin typeface="Calibri" panose="020F0502020204030204" pitchFamily="34" charset="0"/>
                      </a:endParaRPr>
                    </a:p>
                  </a:txBody>
                  <a:tcPr/>
                </a:tc>
              </a:tr>
              <a:tr h="483563">
                <a:tc gridSpan="2">
                  <a:txBody>
                    <a:bodyPr/>
                    <a:lstStyle/>
                    <a:p>
                      <a:pPr algn="l"/>
                      <a:r>
                        <a:rPr lang="en-US" sz="1200" b="0" dirty="0" smtClean="0">
                          <a:solidFill>
                            <a:schemeClr val="accent6">
                              <a:lumMod val="90000"/>
                              <a:lumOff val="10000"/>
                            </a:schemeClr>
                          </a:solidFill>
                          <a:latin typeface="Calibri" panose="020F0502020204030204" pitchFamily="34" charset="0"/>
                        </a:rPr>
                        <a:t>*Question</a:t>
                      </a:r>
                      <a:r>
                        <a:rPr lang="en-US" sz="1200" b="0" baseline="0" dirty="0" smtClean="0">
                          <a:solidFill>
                            <a:schemeClr val="accent6">
                              <a:lumMod val="90000"/>
                              <a:lumOff val="10000"/>
                            </a:schemeClr>
                          </a:solidFill>
                          <a:latin typeface="Calibri" panose="020F0502020204030204" pitchFamily="34" charset="0"/>
                        </a:rPr>
                        <a:t> allowed for multiple responses</a:t>
                      </a:r>
                      <a:endParaRPr lang="en-US" sz="1200" b="0" dirty="0">
                        <a:solidFill>
                          <a:schemeClr val="accent6">
                            <a:lumMod val="90000"/>
                            <a:lumOff val="10000"/>
                          </a:schemeClr>
                        </a:solidFill>
                        <a:latin typeface="Calibri" panose="020F0502020204030204" pitchFamily="34" charset="0"/>
                      </a:endParaRPr>
                    </a:p>
                  </a:txBody>
                  <a:tcPr/>
                </a:tc>
                <a:tc hMerge="1">
                  <a:txBody>
                    <a:bodyPr/>
                    <a:lstStyle/>
                    <a:p>
                      <a:pPr algn="ctr"/>
                      <a:endParaRPr lang="en-US" dirty="0"/>
                    </a:p>
                  </a:txBody>
                  <a:tcPr/>
                </a:tc>
              </a:tr>
            </a:tbl>
          </a:graphicData>
        </a:graphic>
      </p:graphicFrame>
      <p:sp>
        <p:nvSpPr>
          <p:cNvPr id="2" name="TextBox 1"/>
          <p:cNvSpPr txBox="1"/>
          <p:nvPr/>
        </p:nvSpPr>
        <p:spPr>
          <a:xfrm>
            <a:off x="332828" y="4957313"/>
            <a:ext cx="8599505" cy="738664"/>
          </a:xfrm>
          <a:prstGeom prst="rect">
            <a:avLst/>
          </a:prstGeom>
          <a:noFill/>
        </p:spPr>
        <p:txBody>
          <a:bodyPr wrap="square" rtlCol="0">
            <a:spAutoFit/>
          </a:bodyPr>
          <a:lstStyle/>
          <a:p>
            <a:r>
              <a:rPr lang="en-US" sz="2100" b="1" dirty="0">
                <a:solidFill>
                  <a:schemeClr val="tx1">
                    <a:lumMod val="20000"/>
                    <a:lumOff val="80000"/>
                  </a:schemeClr>
                </a:solidFill>
                <a:latin typeface="Calibri" panose="020F0502020204030204" pitchFamily="34" charset="0"/>
              </a:rPr>
              <a:t>Quotes from jurisdictions</a:t>
            </a:r>
            <a:r>
              <a:rPr lang="en-US" sz="2100" b="1" dirty="0" smtClean="0">
                <a:solidFill>
                  <a:schemeClr val="tx1">
                    <a:lumMod val="20000"/>
                    <a:lumOff val="80000"/>
                  </a:schemeClr>
                </a:solidFill>
                <a:latin typeface="Calibri" panose="020F0502020204030204" pitchFamily="34" charset="0"/>
              </a:rPr>
              <a:t>:</a:t>
            </a:r>
            <a:endParaRPr lang="en-US" sz="2100" b="1" i="1" dirty="0" smtClean="0">
              <a:latin typeface="Calibri" panose="020F0502020204030204" pitchFamily="34" charset="0"/>
            </a:endParaRPr>
          </a:p>
          <a:p>
            <a:r>
              <a:rPr lang="en-US" sz="2100" b="1" i="1" dirty="0" smtClean="0">
                <a:latin typeface="Calibri" panose="020F0502020204030204" pitchFamily="34" charset="0"/>
              </a:rPr>
              <a:t> </a:t>
            </a:r>
            <a:r>
              <a:rPr lang="en-US" sz="2100" b="1" i="1" dirty="0" smtClean="0">
                <a:solidFill>
                  <a:schemeClr val="tx1">
                    <a:lumMod val="20000"/>
                    <a:lumOff val="80000"/>
                  </a:schemeClr>
                </a:solidFill>
                <a:latin typeface="Calibri" panose="020F0502020204030204" pitchFamily="34" charset="0"/>
              </a:rPr>
              <a:t>“Exposure to a suspect product </a:t>
            </a:r>
            <a:r>
              <a:rPr lang="en-US" sz="2100" b="1" i="1" dirty="0">
                <a:solidFill>
                  <a:schemeClr val="tx1">
                    <a:lumMod val="20000"/>
                    <a:lumOff val="80000"/>
                  </a:schemeClr>
                </a:solidFill>
                <a:latin typeface="Calibri" panose="020F0502020204030204" pitchFamily="34" charset="0"/>
              </a:rPr>
              <a:t>from Mexico or Canada; that is </a:t>
            </a:r>
            <a:r>
              <a:rPr lang="en-US" sz="2100" b="1" i="1" dirty="0" smtClean="0">
                <a:solidFill>
                  <a:schemeClr val="tx1">
                    <a:lumMod val="20000"/>
                    <a:lumOff val="80000"/>
                  </a:schemeClr>
                </a:solidFill>
                <a:latin typeface="Calibri" panose="020F0502020204030204" pitchFamily="34" charset="0"/>
              </a:rPr>
              <a:t>ambiguous”</a:t>
            </a:r>
            <a:endParaRPr lang="en-US" sz="2100" b="1" i="1" dirty="0">
              <a:solidFill>
                <a:schemeClr val="tx1">
                  <a:lumMod val="20000"/>
                  <a:lumOff val="80000"/>
                </a:schemeClr>
              </a:solidFill>
              <a:latin typeface="Calibri" panose="020F0502020204030204" pitchFamily="34" charset="0"/>
            </a:endParaRPr>
          </a:p>
        </p:txBody>
      </p:sp>
      <p:sp>
        <p:nvSpPr>
          <p:cNvPr id="3" name="TextBox 2"/>
          <p:cNvSpPr txBox="1"/>
          <p:nvPr/>
        </p:nvSpPr>
        <p:spPr>
          <a:xfrm>
            <a:off x="533400" y="6010275"/>
            <a:ext cx="6086475" cy="276999"/>
          </a:xfrm>
          <a:prstGeom prst="rect">
            <a:avLst/>
          </a:prstGeom>
          <a:noFill/>
        </p:spPr>
        <p:txBody>
          <a:bodyPr wrap="square" rtlCol="0">
            <a:spAutoFit/>
          </a:bodyPr>
          <a:lstStyle/>
          <a:p>
            <a:r>
              <a:rPr lang="en-US" sz="1200" b="1" dirty="0" smtClean="0">
                <a:solidFill>
                  <a:schemeClr val="bg2"/>
                </a:solidFill>
                <a:latin typeface="Calibri" panose="020F0502020204030204" pitchFamily="34" charset="0"/>
              </a:rPr>
              <a:t>(Note: </a:t>
            </a:r>
            <a:r>
              <a:rPr lang="en-US" sz="1200" dirty="0" smtClean="0">
                <a:solidFill>
                  <a:schemeClr val="bg2"/>
                </a:solidFill>
                <a:latin typeface="Calibri" panose="020F0502020204030204" pitchFamily="34" charset="0"/>
              </a:rPr>
              <a:t>Includes those who responded no or unsure n=4)</a:t>
            </a:r>
            <a:endParaRPr lang="en-US"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9074374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97180" y="419100"/>
            <a:ext cx="8549640" cy="998538"/>
          </a:xfrm>
        </p:spPr>
        <p:txBody>
          <a:bodyPr/>
          <a:lstStyle/>
          <a:p>
            <a:pPr lvl="0"/>
            <a:r>
              <a:rPr lang="en-US" dirty="0"/>
              <a:t>Are </a:t>
            </a:r>
            <a:r>
              <a:rPr lang="en-US" dirty="0" smtClean="0"/>
              <a:t>you </a:t>
            </a:r>
            <a:r>
              <a:rPr lang="en-US" dirty="0"/>
              <a:t>planning on incorporating the binational variable into your </a:t>
            </a:r>
            <a:r>
              <a:rPr lang="en-US" dirty="0" smtClean="0"/>
              <a:t>notifiable surveillance system*?</a:t>
            </a:r>
            <a:endParaRPr 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92726736"/>
              </p:ext>
            </p:extLst>
          </p:nvPr>
        </p:nvGraphicFramePr>
        <p:xfrm>
          <a:off x="1077155" y="1682519"/>
          <a:ext cx="6818602" cy="3055100"/>
        </p:xfrm>
        <a:graphic>
          <a:graphicData uri="http://schemas.openxmlformats.org/drawingml/2006/table">
            <a:tbl>
              <a:tblPr firstRow="1" bandRow="1">
                <a:tableStyleId>{5C22544A-7EE6-4342-B048-85BDC9FD1C3A}</a:tableStyleId>
              </a:tblPr>
              <a:tblGrid>
                <a:gridCol w="1092113"/>
                <a:gridCol w="2042809"/>
                <a:gridCol w="2791838"/>
                <a:gridCol w="891842"/>
              </a:tblGrid>
              <a:tr h="456832">
                <a:tc>
                  <a:txBody>
                    <a:bodyPr/>
                    <a:lstStyle/>
                    <a:p>
                      <a:pPr algn="ctr"/>
                      <a:endParaRPr lang="en-US" sz="2200" dirty="0">
                        <a:solidFill>
                          <a:schemeClr val="bg2"/>
                        </a:solidFill>
                        <a:latin typeface="+mn-lt"/>
                      </a:endParaRPr>
                    </a:p>
                  </a:txBody>
                  <a:tcPr/>
                </a:tc>
                <a:tc>
                  <a:txBody>
                    <a:bodyPr/>
                    <a:lstStyle/>
                    <a:p>
                      <a:pPr marL="0" marR="0" indent="0" algn="ctr" defTabSz="914400" rtl="0" eaLnBrk="1" fontAlgn="auto" latinLnBrk="0" hangingPunct="1">
                        <a:lnSpc>
                          <a:spcPts val="216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Northern border  </a:t>
                      </a:r>
                      <a:r>
                        <a:rPr lang="en-US" sz="2200" b="1" dirty="0" smtClean="0">
                          <a:solidFill>
                            <a:schemeClr val="tx2"/>
                          </a:solidFill>
                          <a:latin typeface="Calibri" panose="020F0502020204030204" pitchFamily="34" charset="0"/>
                        </a:rPr>
                        <a:t>jurisdictions</a:t>
                      </a:r>
                    </a:p>
                  </a:txBody>
                  <a:tcPr/>
                </a:tc>
                <a:tc>
                  <a:txBody>
                    <a:bodyPr/>
                    <a:lstStyle/>
                    <a:p>
                      <a:pPr marL="0" marR="0" indent="0" algn="ctr" defTabSz="914400" rtl="0" eaLnBrk="1" fontAlgn="auto" latinLnBrk="0" hangingPunct="1">
                        <a:lnSpc>
                          <a:spcPts val="2160"/>
                        </a:lnSpc>
                        <a:spcBef>
                          <a:spcPts val="0"/>
                        </a:spcBef>
                        <a:spcAft>
                          <a:spcPts val="0"/>
                        </a:spcAft>
                        <a:buClrTx/>
                        <a:buSzTx/>
                        <a:buFontTx/>
                        <a:buNone/>
                        <a:tabLst/>
                        <a:defRPr/>
                      </a:pPr>
                      <a:r>
                        <a:rPr lang="en-US" sz="2200" b="1" kern="1200" dirty="0" smtClean="0">
                          <a:solidFill>
                            <a:schemeClr val="bg2"/>
                          </a:solidFill>
                          <a:effectLst/>
                          <a:latin typeface="Calibri" panose="020F0502020204030204" pitchFamily="34" charset="0"/>
                        </a:rPr>
                        <a:t>Top Mexican-born </a:t>
                      </a:r>
                      <a:r>
                        <a:rPr lang="en-US" sz="2200" b="1" dirty="0" smtClean="0">
                          <a:solidFill>
                            <a:schemeClr val="tx2"/>
                          </a:solidFill>
                          <a:latin typeface="Calibri" panose="020F0502020204030204" pitchFamily="34" charset="0"/>
                        </a:rPr>
                        <a:t>jurisdictions</a:t>
                      </a:r>
                    </a:p>
                  </a:txBody>
                  <a:tcPr/>
                </a:tc>
                <a:tc>
                  <a:txBody>
                    <a:bodyPr/>
                    <a:lstStyle/>
                    <a:p>
                      <a:pPr marL="0" marR="0" algn="ctr">
                        <a:lnSpc>
                          <a:spcPts val="2160"/>
                        </a:lnSpc>
                        <a:spcBef>
                          <a:spcPts val="0"/>
                        </a:spcBef>
                        <a:spcAft>
                          <a:spcPts val="0"/>
                        </a:spcAft>
                      </a:pPr>
                      <a:r>
                        <a:rPr lang="en-US" sz="2200" b="1" dirty="0" smtClean="0">
                          <a:solidFill>
                            <a:schemeClr val="bg2"/>
                          </a:solidFill>
                          <a:effectLst/>
                          <a:latin typeface="Calibri" panose="020F0502020204030204" pitchFamily="34" charset="0"/>
                          <a:ea typeface="Calibri"/>
                          <a:cs typeface="Times New Roman"/>
                        </a:rPr>
                        <a:t>Total</a:t>
                      </a:r>
                    </a:p>
                  </a:txBody>
                  <a:tcPr/>
                </a:tc>
              </a:tr>
              <a:tr h="440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5">
                              <a:lumMod val="50000"/>
                            </a:schemeClr>
                          </a:solidFill>
                          <a:latin typeface="Calibri" panose="020F0502020204030204" pitchFamily="34" charset="0"/>
                        </a:rPr>
                        <a:t>Yes </a:t>
                      </a: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0</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r>
              <a:tr h="405373">
                <a:tc>
                  <a:txBody>
                    <a:bodyPr/>
                    <a:lstStyle/>
                    <a:p>
                      <a:r>
                        <a:rPr lang="en-US" sz="2100" b="1" dirty="0" smtClean="0">
                          <a:solidFill>
                            <a:schemeClr val="accent5">
                              <a:lumMod val="50000"/>
                            </a:schemeClr>
                          </a:solidFill>
                          <a:latin typeface="Calibri" panose="020F0502020204030204" pitchFamily="34" charset="0"/>
                        </a:rPr>
                        <a:t>No  </a:t>
                      </a:r>
                    </a:p>
                  </a:txBody>
                  <a:tcPr/>
                </a:tc>
                <a:tc>
                  <a:txBody>
                    <a:bodyPr/>
                    <a:lstStyle/>
                    <a:p>
                      <a:pPr algn="ctr"/>
                      <a:r>
                        <a:rPr lang="en-US" sz="2100" b="1" dirty="0" smtClean="0">
                          <a:solidFill>
                            <a:schemeClr val="accent5">
                              <a:lumMod val="50000"/>
                            </a:schemeClr>
                          </a:solidFill>
                          <a:latin typeface="Calibri" panose="020F0502020204030204" pitchFamily="34" charset="0"/>
                        </a:rPr>
                        <a:t>1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r>
              <a:tr h="461288">
                <a:tc>
                  <a:txBody>
                    <a:bodyPr/>
                    <a:lstStyle/>
                    <a:p>
                      <a:pPr algn="l"/>
                      <a:r>
                        <a:rPr lang="en-US" sz="2100" b="1" dirty="0" smtClean="0">
                          <a:solidFill>
                            <a:schemeClr val="accent5">
                              <a:lumMod val="50000"/>
                            </a:schemeClr>
                          </a:solidFill>
                          <a:latin typeface="Calibri" panose="020F0502020204030204" pitchFamily="34" charset="0"/>
                        </a:rPr>
                        <a:t>Unsure</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1</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r>
              <a:tr h="461288">
                <a:tc>
                  <a:txBody>
                    <a:bodyPr/>
                    <a:lstStyle/>
                    <a:p>
                      <a:pPr algn="l"/>
                      <a:r>
                        <a:rPr lang="en-US" sz="2100" b="1" dirty="0" smtClean="0">
                          <a:solidFill>
                            <a:schemeClr val="accent5">
                              <a:lumMod val="50000"/>
                            </a:schemeClr>
                          </a:solidFill>
                          <a:latin typeface="Calibri" panose="020F0502020204030204" pitchFamily="34" charset="0"/>
                        </a:rPr>
                        <a:t>Total</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4</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7</a:t>
                      </a:r>
                      <a:endParaRPr lang="en-US" sz="2100" b="1" dirty="0">
                        <a:solidFill>
                          <a:schemeClr val="accent5">
                            <a:lumMod val="50000"/>
                          </a:schemeClr>
                        </a:solidFill>
                        <a:latin typeface="Calibri" panose="020F0502020204030204" pitchFamily="34" charset="0"/>
                      </a:endParaRPr>
                    </a:p>
                  </a:txBody>
                  <a:tcPr/>
                </a:tc>
              </a:tr>
              <a:tr h="347146">
                <a:tc gridSpan="4">
                  <a:txBody>
                    <a:bodyPr/>
                    <a:lstStyle/>
                    <a:p>
                      <a:pPr algn="l"/>
                      <a:r>
                        <a:rPr lang="en-US" sz="1200" b="0" dirty="0" smtClean="0">
                          <a:solidFill>
                            <a:schemeClr val="accent5">
                              <a:lumMod val="50000"/>
                            </a:schemeClr>
                          </a:solidFill>
                          <a:latin typeface="Calibri" panose="020F0502020204030204" pitchFamily="34" charset="0"/>
                        </a:rPr>
                        <a:t>* Among</a:t>
                      </a:r>
                      <a:r>
                        <a:rPr lang="en-US" sz="1200" b="0" baseline="0" dirty="0" smtClean="0">
                          <a:solidFill>
                            <a:schemeClr val="accent5">
                              <a:lumMod val="50000"/>
                            </a:schemeClr>
                          </a:solidFill>
                          <a:latin typeface="Calibri" panose="020F0502020204030204" pitchFamily="34" charset="0"/>
                        </a:rPr>
                        <a:t> jurisdictions who have not incorporated the variable.</a:t>
                      </a:r>
                      <a:endParaRPr lang="en-US" sz="1200" b="0" dirty="0">
                        <a:solidFill>
                          <a:schemeClr val="accent5">
                            <a:lumMod val="50000"/>
                          </a:schemeClr>
                        </a:solidFill>
                        <a:latin typeface="Calibri" panose="020F0502020204030204" pitchFamily="34" charset="0"/>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
        <p:nvSpPr>
          <p:cNvPr id="2" name="Rectangle 1"/>
          <p:cNvSpPr/>
          <p:nvPr/>
        </p:nvSpPr>
        <p:spPr>
          <a:xfrm>
            <a:off x="522082" y="4871586"/>
            <a:ext cx="7726680" cy="1384995"/>
          </a:xfrm>
          <a:prstGeom prst="rect">
            <a:avLst/>
          </a:prstGeom>
        </p:spPr>
        <p:txBody>
          <a:bodyPr wrap="square">
            <a:spAutoFit/>
          </a:bodyPr>
          <a:lstStyle/>
          <a:p>
            <a:r>
              <a:rPr lang="en-US" sz="2100" b="1" dirty="0">
                <a:solidFill>
                  <a:schemeClr val="tx1">
                    <a:lumMod val="20000"/>
                    <a:lumOff val="80000"/>
                  </a:schemeClr>
                </a:solidFill>
                <a:latin typeface="Calibri" panose="020F0502020204030204" pitchFamily="34" charset="0"/>
              </a:rPr>
              <a:t>Quotes from jurisdictions</a:t>
            </a:r>
            <a:r>
              <a:rPr lang="en-US" sz="2100" b="1" dirty="0" smtClean="0">
                <a:solidFill>
                  <a:schemeClr val="tx1">
                    <a:lumMod val="20000"/>
                    <a:lumOff val="80000"/>
                  </a:schemeClr>
                </a:solidFill>
                <a:latin typeface="Calibri" panose="020F0502020204030204" pitchFamily="34" charset="0"/>
              </a:rPr>
              <a:t>:</a:t>
            </a:r>
            <a:endParaRPr lang="en-US" sz="2100" b="1" i="1" dirty="0" smtClean="0">
              <a:solidFill>
                <a:schemeClr val="tx1">
                  <a:lumMod val="20000"/>
                  <a:lumOff val="80000"/>
                </a:schemeClr>
              </a:solidFill>
              <a:latin typeface="Calibri" panose="020F0502020204030204" pitchFamily="34" charset="0"/>
            </a:endParaRPr>
          </a:p>
          <a:p>
            <a:pPr algn="ctr"/>
            <a:r>
              <a:rPr lang="en-US" sz="2100" b="1" i="1" dirty="0" smtClean="0">
                <a:solidFill>
                  <a:schemeClr val="tx1">
                    <a:lumMod val="20000"/>
                    <a:lumOff val="80000"/>
                  </a:schemeClr>
                </a:solidFill>
                <a:latin typeface="Calibri" panose="020F0502020204030204" pitchFamily="34" charset="0"/>
              </a:rPr>
              <a:t>“Once this is available through the </a:t>
            </a:r>
            <a:r>
              <a:rPr lang="en-US" sz="2100" b="1" i="1" dirty="0">
                <a:solidFill>
                  <a:schemeClr val="tx1">
                    <a:lumMod val="20000"/>
                    <a:lumOff val="80000"/>
                  </a:schemeClr>
                </a:solidFill>
                <a:latin typeface="Calibri" panose="020F0502020204030204" pitchFamily="34" charset="0"/>
              </a:rPr>
              <a:t>message </a:t>
            </a:r>
            <a:r>
              <a:rPr lang="en-US" sz="2100" b="1" i="1" dirty="0" smtClean="0">
                <a:solidFill>
                  <a:schemeClr val="tx1">
                    <a:lumMod val="20000"/>
                    <a:lumOff val="80000"/>
                  </a:schemeClr>
                </a:solidFill>
                <a:latin typeface="Calibri" panose="020F0502020204030204" pitchFamily="34" charset="0"/>
              </a:rPr>
              <a:t>mapping guides, we </a:t>
            </a:r>
            <a:r>
              <a:rPr lang="en-US" sz="2100" b="1" i="1" dirty="0">
                <a:solidFill>
                  <a:schemeClr val="tx1">
                    <a:lumMod val="20000"/>
                    <a:lumOff val="80000"/>
                  </a:schemeClr>
                </a:solidFill>
                <a:latin typeface="Calibri" panose="020F0502020204030204" pitchFamily="34" charset="0"/>
              </a:rPr>
              <a:t>will have to figure out how to fit the data we currently </a:t>
            </a:r>
            <a:r>
              <a:rPr lang="en-US" sz="2100" b="1" i="1" dirty="0" smtClean="0">
                <a:solidFill>
                  <a:schemeClr val="tx1">
                    <a:lumMod val="20000"/>
                    <a:lumOff val="80000"/>
                  </a:schemeClr>
                </a:solidFill>
                <a:latin typeface="Calibri" panose="020F0502020204030204" pitchFamily="34" charset="0"/>
              </a:rPr>
              <a:t>collect </a:t>
            </a:r>
          </a:p>
          <a:p>
            <a:pPr algn="ctr"/>
            <a:r>
              <a:rPr lang="en-US" sz="2100" b="1" i="1" dirty="0" smtClean="0">
                <a:solidFill>
                  <a:schemeClr val="tx1">
                    <a:lumMod val="20000"/>
                    <a:lumOff val="80000"/>
                  </a:schemeClr>
                </a:solidFill>
                <a:latin typeface="Calibri" panose="020F0502020204030204" pitchFamily="34" charset="0"/>
              </a:rPr>
              <a:t>( country of usual residency) into </a:t>
            </a:r>
            <a:r>
              <a:rPr lang="en-US" sz="2100" b="1" i="1" dirty="0">
                <a:solidFill>
                  <a:schemeClr val="tx1">
                    <a:lumMod val="20000"/>
                    <a:lumOff val="80000"/>
                  </a:schemeClr>
                </a:solidFill>
                <a:latin typeface="Calibri" panose="020F0502020204030204" pitchFamily="34" charset="0"/>
              </a:rPr>
              <a:t>the </a:t>
            </a:r>
            <a:r>
              <a:rPr lang="en-US" sz="2100" b="1" i="1" dirty="0" smtClean="0">
                <a:solidFill>
                  <a:schemeClr val="tx1">
                    <a:lumMod val="20000"/>
                    <a:lumOff val="80000"/>
                  </a:schemeClr>
                </a:solidFill>
                <a:latin typeface="Calibri" panose="020F0502020204030204" pitchFamily="34" charset="0"/>
              </a:rPr>
              <a:t>variable”</a:t>
            </a:r>
            <a:endParaRPr lang="en-US" sz="2100" b="1" i="1" dirty="0">
              <a:solidFill>
                <a:schemeClr val="tx1">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9512050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Reasons why jurisdictions </a:t>
            </a:r>
            <a:r>
              <a:rPr lang="en-US" dirty="0" smtClean="0">
                <a:solidFill>
                  <a:schemeClr val="tx1">
                    <a:lumMod val="20000"/>
                    <a:lumOff val="80000"/>
                  </a:schemeClr>
                </a:solidFill>
                <a:cs typeface="Arial" charset="0"/>
              </a:rPr>
              <a:t>have </a:t>
            </a:r>
            <a:r>
              <a:rPr lang="en-US" dirty="0" smtClean="0">
                <a:cs typeface="Arial" charset="0"/>
              </a:rPr>
              <a:t>incorporated the </a:t>
            </a:r>
            <a:r>
              <a:rPr lang="en-US" dirty="0">
                <a:cs typeface="Arial" charset="0"/>
              </a:rPr>
              <a:t>binational variable?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5440373"/>
              </p:ext>
            </p:extLst>
          </p:nvPr>
        </p:nvGraphicFramePr>
        <p:xfrm>
          <a:off x="704850" y="1535747"/>
          <a:ext cx="5657850" cy="2072640"/>
        </p:xfrm>
        <a:graphic>
          <a:graphicData uri="http://schemas.openxmlformats.org/drawingml/2006/table">
            <a:tbl>
              <a:tblPr firstRow="1" bandRow="1">
                <a:tableStyleId>{5C22544A-7EE6-4342-B048-85BDC9FD1C3A}</a:tableStyleId>
              </a:tblPr>
              <a:tblGrid>
                <a:gridCol w="2528284"/>
                <a:gridCol w="3129566"/>
              </a:tblGrid>
              <a:tr h="370840">
                <a:tc gridSpan="2">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2"/>
                          </a:solidFill>
                          <a:latin typeface="Calibri" panose="020F0502020204030204" pitchFamily="34" charset="0"/>
                        </a:rPr>
                        <a:t>Motivations (N=4)</a:t>
                      </a:r>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accent6">
                              <a:lumMod val="90000"/>
                              <a:lumOff val="10000"/>
                            </a:schemeClr>
                          </a:solidFill>
                          <a:latin typeface="Calibri" panose="020F0502020204030204" pitchFamily="34" charset="0"/>
                        </a:rPr>
                        <a:t>Category</a:t>
                      </a: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Total</a:t>
                      </a:r>
                      <a:endParaRPr lang="en-US" sz="2100" b="1" dirty="0">
                        <a:solidFill>
                          <a:schemeClr val="accent6">
                            <a:lumMod val="90000"/>
                            <a:lumOff val="10000"/>
                          </a:schemeClr>
                        </a:solidFill>
                        <a:latin typeface="Calibri" panose="020F0502020204030204" pitchFamily="34" charset="0"/>
                      </a:endParaRPr>
                    </a:p>
                  </a:txBody>
                  <a:tcPr/>
                </a:tc>
              </a:tr>
              <a:tr h="370840">
                <a:tc>
                  <a:txBody>
                    <a:bodyPr/>
                    <a:lstStyle/>
                    <a:p>
                      <a:r>
                        <a:rPr lang="en-US" sz="2100" b="1" dirty="0" smtClean="0">
                          <a:solidFill>
                            <a:schemeClr val="accent6">
                              <a:lumMod val="90000"/>
                              <a:lumOff val="10000"/>
                            </a:schemeClr>
                          </a:solidFill>
                          <a:latin typeface="Calibri" panose="020F0502020204030204" pitchFamily="34" charset="0"/>
                        </a:rPr>
                        <a:t>Part of BIDS</a:t>
                      </a:r>
                      <a:endParaRPr lang="en-US" sz="2100" b="1" dirty="0">
                        <a:solidFill>
                          <a:schemeClr val="accent6">
                            <a:lumMod val="90000"/>
                            <a:lumOff val="10000"/>
                          </a:schemeClr>
                        </a:solidFill>
                        <a:latin typeface="Calibri" panose="020F0502020204030204" pitchFamily="34" charset="0"/>
                      </a:endParaRP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2</a:t>
                      </a:r>
                      <a:endParaRPr lang="en-US" sz="2100" b="1" dirty="0">
                        <a:solidFill>
                          <a:schemeClr val="accent6">
                            <a:lumMod val="90000"/>
                            <a:lumOff val="10000"/>
                          </a:schemeClr>
                        </a:solidFill>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tx1">
                              <a:lumMod val="50000"/>
                            </a:schemeClr>
                          </a:solidFill>
                          <a:latin typeface="Calibri" panose="020F0502020204030204" pitchFamily="34" charset="0"/>
                        </a:rPr>
                        <a:t>Border jurisdictions</a:t>
                      </a: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1</a:t>
                      </a:r>
                      <a:endParaRPr lang="en-US" sz="2100" b="1" dirty="0">
                        <a:solidFill>
                          <a:schemeClr val="accent6">
                            <a:lumMod val="90000"/>
                            <a:lumOff val="10000"/>
                          </a:schemeClr>
                        </a:solidFill>
                        <a:latin typeface="Calibri" panose="020F0502020204030204" pitchFamily="34" charset="0"/>
                      </a:endParaRPr>
                    </a:p>
                  </a:txBody>
                  <a:tcPr/>
                </a:tc>
              </a:tr>
              <a:tr h="370840">
                <a:tc>
                  <a:txBody>
                    <a:bodyPr/>
                    <a:lstStyle/>
                    <a:p>
                      <a:r>
                        <a:rPr lang="en-US" sz="2100" b="1" dirty="0" smtClean="0">
                          <a:solidFill>
                            <a:schemeClr val="accent6">
                              <a:lumMod val="90000"/>
                              <a:lumOff val="10000"/>
                            </a:schemeClr>
                          </a:solidFill>
                          <a:latin typeface="Calibri" panose="020F0502020204030204" pitchFamily="34" charset="0"/>
                        </a:rPr>
                        <a:t>Follow up of cases</a:t>
                      </a:r>
                      <a:endParaRPr lang="en-US" sz="2100" b="1" dirty="0">
                        <a:solidFill>
                          <a:schemeClr val="accent6">
                            <a:lumMod val="90000"/>
                            <a:lumOff val="10000"/>
                          </a:schemeClr>
                        </a:solidFill>
                        <a:latin typeface="Calibri" panose="020F0502020204030204" pitchFamily="34" charset="0"/>
                      </a:endParaRPr>
                    </a:p>
                  </a:txBody>
                  <a:tcPr/>
                </a:tc>
                <a:tc>
                  <a:txBody>
                    <a:bodyPr/>
                    <a:lstStyle/>
                    <a:p>
                      <a:pPr algn="ctr"/>
                      <a:r>
                        <a:rPr lang="en-US" sz="2100" b="1" dirty="0" smtClean="0">
                          <a:solidFill>
                            <a:schemeClr val="accent6">
                              <a:lumMod val="90000"/>
                              <a:lumOff val="10000"/>
                            </a:schemeClr>
                          </a:solidFill>
                          <a:latin typeface="Calibri" panose="020F0502020204030204" pitchFamily="34" charset="0"/>
                        </a:rPr>
                        <a:t>2</a:t>
                      </a:r>
                      <a:endParaRPr lang="en-US" sz="2100" b="1" dirty="0">
                        <a:solidFill>
                          <a:schemeClr val="accent6">
                            <a:lumMod val="90000"/>
                            <a:lumOff val="10000"/>
                          </a:schemeClr>
                        </a:solidFill>
                        <a:latin typeface="Calibri" panose="020F0502020204030204" pitchFamily="34" charset="0"/>
                      </a:endParaRPr>
                    </a:p>
                  </a:txBody>
                  <a:tcPr/>
                </a:tc>
              </a:tr>
            </a:tbl>
          </a:graphicData>
        </a:graphic>
      </p:graphicFrame>
      <p:sp>
        <p:nvSpPr>
          <p:cNvPr id="4" name="Text Placeholder 3"/>
          <p:cNvSpPr>
            <a:spLocks noGrp="1"/>
          </p:cNvSpPr>
          <p:nvPr>
            <p:ph type="body" sz="quarter" idx="10"/>
          </p:nvPr>
        </p:nvSpPr>
        <p:spPr>
          <a:xfrm>
            <a:off x="342900" y="5743574"/>
            <a:ext cx="8229600" cy="602797"/>
          </a:xfrm>
        </p:spPr>
        <p:txBody>
          <a:bodyPr/>
          <a:lstStyle/>
          <a:p>
            <a:r>
              <a:rPr lang="en-US" sz="1200" b="1" dirty="0" smtClean="0"/>
              <a:t>Note:</a:t>
            </a:r>
            <a:r>
              <a:rPr lang="en-US" sz="1200" dirty="0" smtClean="0"/>
              <a:t> Only includes those that already incorporated the variable into their surveillance system. </a:t>
            </a:r>
          </a:p>
          <a:p>
            <a:r>
              <a:rPr lang="en-US" sz="1200" dirty="0" smtClean="0"/>
              <a:t>Might include more than one reason per jurisdiction.</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917" y="3469569"/>
            <a:ext cx="3216035" cy="2085975"/>
          </a:xfrm>
          <a:prstGeom prst="rect">
            <a:avLst/>
          </a:prstGeom>
        </p:spPr>
      </p:pic>
    </p:spTree>
    <p:extLst>
      <p:ext uri="{BB962C8B-B14F-4D97-AF65-F5344CB8AC3E}">
        <p14:creationId xmlns:p14="http://schemas.microsoft.com/office/powerpoint/2010/main" val="20254486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Reasons why jurisdictions </a:t>
            </a:r>
            <a:r>
              <a:rPr lang="en-US" i="1" dirty="0" smtClean="0">
                <a:solidFill>
                  <a:schemeClr val="tx1">
                    <a:lumMod val="20000"/>
                    <a:lumOff val="80000"/>
                  </a:schemeClr>
                </a:solidFill>
                <a:cs typeface="Arial" charset="0"/>
              </a:rPr>
              <a:t>have </a:t>
            </a:r>
            <a:r>
              <a:rPr lang="en-US" i="1" dirty="0" smtClean="0">
                <a:solidFill>
                  <a:schemeClr val="accent5">
                    <a:lumMod val="20000"/>
                    <a:lumOff val="80000"/>
                  </a:schemeClr>
                </a:solidFill>
                <a:cs typeface="Arial" charset="0"/>
              </a:rPr>
              <a:t>not</a:t>
            </a:r>
            <a:r>
              <a:rPr lang="en-US" i="1" dirty="0">
                <a:cs typeface="Arial" charset="0"/>
              </a:rPr>
              <a:t> </a:t>
            </a:r>
            <a:r>
              <a:rPr lang="en-US" dirty="0" smtClean="0">
                <a:cs typeface="Arial" charset="0"/>
              </a:rPr>
              <a:t>incorporated the </a:t>
            </a:r>
            <a:r>
              <a:rPr lang="en-US" dirty="0">
                <a:cs typeface="Arial" charset="0"/>
              </a:rPr>
              <a:t>binational variable?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9473608"/>
              </p:ext>
            </p:extLst>
          </p:nvPr>
        </p:nvGraphicFramePr>
        <p:xfrm>
          <a:off x="704340" y="1566345"/>
          <a:ext cx="5286378" cy="2815592"/>
        </p:xfrm>
        <a:graphic>
          <a:graphicData uri="http://schemas.openxmlformats.org/drawingml/2006/table">
            <a:tbl>
              <a:tblPr firstRow="1" bandRow="1">
                <a:tableStyleId>{5C22544A-7EE6-4342-B048-85BDC9FD1C3A}</a:tableStyleId>
              </a:tblPr>
              <a:tblGrid>
                <a:gridCol w="3804560"/>
                <a:gridCol w="1481818"/>
              </a:tblGrid>
              <a:tr h="414338">
                <a:tc gridSpan="2">
                  <a:txBody>
                    <a:bodyPr/>
                    <a:lstStyle/>
                    <a:p>
                      <a:pPr algn="ctr"/>
                      <a:r>
                        <a:rPr lang="en-US" sz="2200" dirty="0" smtClean="0">
                          <a:solidFill>
                            <a:schemeClr val="bg2"/>
                          </a:solidFill>
                          <a:latin typeface="Calibri" panose="020F0502020204030204" pitchFamily="34" charset="0"/>
                        </a:rPr>
                        <a:t>Barriers (N=7)</a:t>
                      </a:r>
                      <a:endParaRPr lang="en-US" sz="2200" dirty="0">
                        <a:solidFill>
                          <a:schemeClr val="bg2"/>
                        </a:solidFill>
                        <a:latin typeface="Calibri" panose="020F0502020204030204" pitchFamily="34" charset="0"/>
                      </a:endParaRPr>
                    </a:p>
                  </a:txBody>
                  <a:tcPr/>
                </a:tc>
                <a:tc hMerge="1">
                  <a:txBody>
                    <a:bodyPr/>
                    <a:lstStyle/>
                    <a:p>
                      <a:pPr algn="ctr"/>
                      <a:endParaRPr lang="en-US"/>
                    </a:p>
                  </a:txBody>
                  <a:tcPr/>
                </a:tc>
              </a:tr>
              <a:tr h="414338">
                <a:tc>
                  <a:txBody>
                    <a:bodyPr/>
                    <a:lstStyle/>
                    <a:p>
                      <a:pPr algn="l"/>
                      <a:r>
                        <a:rPr lang="en-US" sz="2100" b="1" i="0" dirty="0" smtClean="0">
                          <a:solidFill>
                            <a:schemeClr val="accent5">
                              <a:lumMod val="50000"/>
                            </a:schemeClr>
                          </a:solidFill>
                          <a:latin typeface="Cabri"/>
                        </a:rPr>
                        <a:t>Believe information already being collected</a:t>
                      </a:r>
                      <a:endParaRPr lang="en-US" sz="2100" b="1" i="0" dirty="0">
                        <a:solidFill>
                          <a:schemeClr val="accent5">
                            <a:lumMod val="50000"/>
                          </a:schemeClr>
                        </a:solidFill>
                        <a:latin typeface="Cabri"/>
                      </a:endParaRPr>
                    </a:p>
                  </a:txBody>
                  <a:tcPr/>
                </a:tc>
                <a:tc>
                  <a:txBody>
                    <a:bodyPr/>
                    <a:lstStyle/>
                    <a:p>
                      <a:pPr algn="ctr"/>
                      <a:r>
                        <a:rPr lang="en-US" sz="2100" b="1" i="0" dirty="0" smtClean="0">
                          <a:solidFill>
                            <a:schemeClr val="accent5">
                              <a:lumMod val="50000"/>
                            </a:schemeClr>
                          </a:solidFill>
                          <a:latin typeface="Cabri"/>
                        </a:rPr>
                        <a:t>2</a:t>
                      </a:r>
                      <a:endParaRPr lang="en-US" sz="2100" b="1" i="0" dirty="0">
                        <a:solidFill>
                          <a:schemeClr val="accent5">
                            <a:lumMod val="50000"/>
                          </a:schemeClr>
                        </a:solidFill>
                        <a:latin typeface="Cabri"/>
                      </a:endParaRPr>
                    </a:p>
                  </a:txBody>
                  <a:tcPr/>
                </a:tc>
              </a:tr>
              <a:tr h="414338">
                <a:tc>
                  <a:txBody>
                    <a:bodyPr/>
                    <a:lstStyle/>
                    <a:p>
                      <a:pPr algn="l"/>
                      <a:r>
                        <a:rPr lang="en-US" sz="2100" b="1" i="0" dirty="0" smtClean="0">
                          <a:solidFill>
                            <a:schemeClr val="accent5">
                              <a:lumMod val="50000"/>
                            </a:schemeClr>
                          </a:solidFill>
                          <a:latin typeface="Cabri"/>
                        </a:rPr>
                        <a:t>Don’t see the benefit</a:t>
                      </a:r>
                      <a:endParaRPr lang="en-US" sz="2100" b="1" i="0" dirty="0">
                        <a:solidFill>
                          <a:schemeClr val="accent5">
                            <a:lumMod val="50000"/>
                          </a:schemeClr>
                        </a:solidFill>
                        <a:latin typeface="Cabri"/>
                      </a:endParaRPr>
                    </a:p>
                  </a:txBody>
                  <a:tcPr/>
                </a:tc>
                <a:tc>
                  <a:txBody>
                    <a:bodyPr/>
                    <a:lstStyle/>
                    <a:p>
                      <a:pPr algn="ctr"/>
                      <a:r>
                        <a:rPr lang="en-US" sz="2100" b="1" i="0" dirty="0" smtClean="0">
                          <a:solidFill>
                            <a:schemeClr val="accent5">
                              <a:lumMod val="50000"/>
                            </a:schemeClr>
                          </a:solidFill>
                          <a:latin typeface="Cabri"/>
                        </a:rPr>
                        <a:t>2</a:t>
                      </a:r>
                      <a:endParaRPr lang="en-US" sz="2100" b="1" i="0" dirty="0">
                        <a:solidFill>
                          <a:schemeClr val="accent5">
                            <a:lumMod val="50000"/>
                          </a:schemeClr>
                        </a:solidFill>
                        <a:latin typeface="Cabri"/>
                      </a:endParaRPr>
                    </a:p>
                  </a:txBody>
                  <a:tcPr/>
                </a:tc>
              </a:tr>
              <a:tr h="414338">
                <a:tc>
                  <a:txBody>
                    <a:bodyPr/>
                    <a:lstStyle/>
                    <a:p>
                      <a:pPr algn="l"/>
                      <a:r>
                        <a:rPr lang="en-US" sz="2100" b="1" i="0" dirty="0" smtClean="0">
                          <a:solidFill>
                            <a:schemeClr val="accent5">
                              <a:lumMod val="50000"/>
                            </a:schemeClr>
                          </a:solidFill>
                          <a:latin typeface="Cabri"/>
                        </a:rPr>
                        <a:t>Not</a:t>
                      </a:r>
                      <a:r>
                        <a:rPr lang="en-US" sz="2100" b="1" i="0" baseline="0" dirty="0" smtClean="0">
                          <a:solidFill>
                            <a:schemeClr val="accent5">
                              <a:lumMod val="50000"/>
                            </a:schemeClr>
                          </a:solidFill>
                          <a:latin typeface="Cabri"/>
                        </a:rPr>
                        <a:t> in mapping guidelines</a:t>
                      </a:r>
                      <a:endParaRPr lang="en-US" sz="2100" b="1" i="0" dirty="0">
                        <a:solidFill>
                          <a:schemeClr val="accent5">
                            <a:lumMod val="50000"/>
                          </a:schemeClr>
                        </a:solidFill>
                        <a:latin typeface="Cabri"/>
                      </a:endParaRPr>
                    </a:p>
                  </a:txBody>
                  <a:tcPr/>
                </a:tc>
                <a:tc>
                  <a:txBody>
                    <a:bodyPr/>
                    <a:lstStyle/>
                    <a:p>
                      <a:pPr algn="ctr"/>
                      <a:r>
                        <a:rPr lang="en-US" sz="2100" b="1" i="0" dirty="0" smtClean="0">
                          <a:solidFill>
                            <a:schemeClr val="accent5">
                              <a:lumMod val="50000"/>
                            </a:schemeClr>
                          </a:solidFill>
                          <a:latin typeface="Cabri"/>
                        </a:rPr>
                        <a:t>2</a:t>
                      </a:r>
                      <a:endParaRPr lang="en-US" sz="2100" b="1" i="0" dirty="0">
                        <a:solidFill>
                          <a:schemeClr val="accent5">
                            <a:lumMod val="50000"/>
                          </a:schemeClr>
                        </a:solidFill>
                        <a:latin typeface="Cabri"/>
                      </a:endParaRPr>
                    </a:p>
                  </a:txBody>
                  <a:tcPr/>
                </a:tc>
              </a:tr>
              <a:tr h="414338">
                <a:tc>
                  <a:txBody>
                    <a:bodyPr/>
                    <a:lstStyle/>
                    <a:p>
                      <a:pPr algn="l"/>
                      <a:r>
                        <a:rPr lang="en-US" sz="2100" b="1" i="0" dirty="0" smtClean="0">
                          <a:solidFill>
                            <a:schemeClr val="accent5">
                              <a:lumMod val="50000"/>
                            </a:schemeClr>
                          </a:solidFill>
                          <a:latin typeface="Cabri"/>
                        </a:rPr>
                        <a:t>Ambiguity</a:t>
                      </a:r>
                      <a:r>
                        <a:rPr lang="en-US" sz="2100" b="1" i="0" baseline="0" dirty="0" smtClean="0">
                          <a:solidFill>
                            <a:schemeClr val="accent5">
                              <a:lumMod val="50000"/>
                            </a:schemeClr>
                          </a:solidFill>
                          <a:latin typeface="Cabri"/>
                        </a:rPr>
                        <a:t> of the criteria</a:t>
                      </a:r>
                      <a:endParaRPr lang="en-US" sz="2100" b="1" i="0" dirty="0">
                        <a:solidFill>
                          <a:schemeClr val="accent5">
                            <a:lumMod val="50000"/>
                          </a:schemeClr>
                        </a:solidFill>
                        <a:latin typeface="Cabri"/>
                      </a:endParaRPr>
                    </a:p>
                  </a:txBody>
                  <a:tcPr/>
                </a:tc>
                <a:tc>
                  <a:txBody>
                    <a:bodyPr/>
                    <a:lstStyle/>
                    <a:p>
                      <a:pPr algn="ctr"/>
                      <a:r>
                        <a:rPr lang="en-US" sz="2100" b="1" i="0" dirty="0" smtClean="0">
                          <a:solidFill>
                            <a:schemeClr val="accent5">
                              <a:lumMod val="50000"/>
                            </a:schemeClr>
                          </a:solidFill>
                          <a:latin typeface="Cabri"/>
                        </a:rPr>
                        <a:t>1</a:t>
                      </a:r>
                      <a:endParaRPr lang="en-US" sz="2100" b="1" i="0" dirty="0">
                        <a:solidFill>
                          <a:schemeClr val="accent5">
                            <a:lumMod val="50000"/>
                          </a:schemeClr>
                        </a:solidFill>
                        <a:latin typeface="Cabri"/>
                      </a:endParaRPr>
                    </a:p>
                  </a:txBody>
                  <a:tcPr/>
                </a:tc>
              </a:tr>
              <a:tr h="414338">
                <a:tc>
                  <a:txBody>
                    <a:bodyPr/>
                    <a:lstStyle/>
                    <a:p>
                      <a:pPr algn="l"/>
                      <a:r>
                        <a:rPr lang="en-US" sz="2100" b="1" i="0" dirty="0" smtClean="0">
                          <a:solidFill>
                            <a:schemeClr val="accent5">
                              <a:lumMod val="50000"/>
                            </a:schemeClr>
                          </a:solidFill>
                          <a:latin typeface="Cabri"/>
                        </a:rPr>
                        <a:t>Resource priority</a:t>
                      </a:r>
                      <a:endParaRPr lang="en-US" sz="2100" b="1" i="0" dirty="0">
                        <a:solidFill>
                          <a:schemeClr val="accent5">
                            <a:lumMod val="50000"/>
                          </a:schemeClr>
                        </a:solidFill>
                        <a:latin typeface="Cabri"/>
                      </a:endParaRPr>
                    </a:p>
                  </a:txBody>
                  <a:tcPr/>
                </a:tc>
                <a:tc>
                  <a:txBody>
                    <a:bodyPr/>
                    <a:lstStyle/>
                    <a:p>
                      <a:pPr algn="ctr"/>
                      <a:r>
                        <a:rPr lang="en-US" sz="2100" b="1" i="0" dirty="0" smtClean="0">
                          <a:solidFill>
                            <a:schemeClr val="accent5">
                              <a:lumMod val="50000"/>
                            </a:schemeClr>
                          </a:solidFill>
                          <a:latin typeface="Cabri"/>
                        </a:rPr>
                        <a:t>2</a:t>
                      </a:r>
                      <a:endParaRPr lang="en-US" sz="2100" b="1" i="0" dirty="0">
                        <a:solidFill>
                          <a:schemeClr val="accent5">
                            <a:lumMod val="50000"/>
                          </a:schemeClr>
                        </a:solidFill>
                        <a:latin typeface="Cabri"/>
                      </a:endParaRPr>
                    </a:p>
                  </a:txBody>
                  <a:tcPr/>
                </a:tc>
              </a:tr>
            </a:tbl>
          </a:graphicData>
        </a:graphic>
      </p:graphicFrame>
      <p:sp>
        <p:nvSpPr>
          <p:cNvPr id="3" name="Rectangle 2"/>
          <p:cNvSpPr/>
          <p:nvPr/>
        </p:nvSpPr>
        <p:spPr>
          <a:xfrm>
            <a:off x="500743" y="5514976"/>
            <a:ext cx="7800975" cy="461665"/>
          </a:xfrm>
          <a:prstGeom prst="rect">
            <a:avLst/>
          </a:prstGeom>
        </p:spPr>
        <p:txBody>
          <a:bodyPr wrap="square">
            <a:spAutoFit/>
          </a:bodyPr>
          <a:lstStyle/>
          <a:p>
            <a:r>
              <a:rPr lang="en-US" sz="1200" b="1" dirty="0">
                <a:solidFill>
                  <a:schemeClr val="tx2"/>
                </a:solidFill>
                <a:latin typeface="Cabri"/>
              </a:rPr>
              <a:t>Note: </a:t>
            </a:r>
            <a:r>
              <a:rPr lang="en-US" sz="1200" dirty="0">
                <a:solidFill>
                  <a:schemeClr val="tx2"/>
                </a:solidFill>
                <a:latin typeface="Cabri"/>
              </a:rPr>
              <a:t>Only includes those </a:t>
            </a:r>
            <a:r>
              <a:rPr lang="en-US" sz="1200" dirty="0" smtClean="0">
                <a:solidFill>
                  <a:schemeClr val="tx2"/>
                </a:solidFill>
                <a:latin typeface="Cabri"/>
              </a:rPr>
              <a:t>that have not </a:t>
            </a:r>
            <a:r>
              <a:rPr lang="en-US" sz="1200" dirty="0">
                <a:solidFill>
                  <a:schemeClr val="tx2"/>
                </a:solidFill>
                <a:latin typeface="Cabri"/>
              </a:rPr>
              <a:t>already incorporated the variable into their surveillance system.  Might include more than one reason per jurisdiction.</a:t>
            </a:r>
          </a:p>
        </p:txBody>
      </p:sp>
      <p:pic>
        <p:nvPicPr>
          <p:cNvPr id="2052" name="Picture 4" descr="http://goalsandachievements.com/wp-content/uploads/2014/03/barrie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798" y="3843282"/>
            <a:ext cx="2480430" cy="167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219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532"/>
            <a:ext cx="8229600" cy="861774"/>
          </a:xfrm>
        </p:spPr>
        <p:txBody>
          <a:bodyPr lIns="0" tIns="0" rIns="0" bIns="0" anchor="ctr">
            <a:noAutofit/>
          </a:bodyPr>
          <a:lstStyle/>
          <a:p>
            <a:pPr>
              <a:lnSpc>
                <a:spcPct val="100000"/>
              </a:lnSpc>
            </a:pPr>
            <a:r>
              <a:rPr lang="en-US" dirty="0" smtClean="0">
                <a:solidFill>
                  <a:srgbClr val="FFC000"/>
                </a:solidFill>
              </a:rPr>
              <a:t>Background: Binational </a:t>
            </a:r>
            <a:r>
              <a:rPr lang="en-US" dirty="0">
                <a:solidFill>
                  <a:srgbClr val="FFC000"/>
                </a:solidFill>
              </a:rPr>
              <a:t>Case </a:t>
            </a:r>
            <a:r>
              <a:rPr lang="en-US" dirty="0" smtClean="0">
                <a:solidFill>
                  <a:srgbClr val="FFC000"/>
                </a:solidFill>
              </a:rPr>
              <a:t>Variable</a:t>
            </a:r>
            <a:br>
              <a:rPr lang="en-US" dirty="0" smtClean="0">
                <a:solidFill>
                  <a:srgbClr val="FFC000"/>
                </a:solidFill>
              </a:rPr>
            </a:br>
            <a:r>
              <a:rPr lang="en-US" dirty="0" smtClean="0">
                <a:solidFill>
                  <a:srgbClr val="FFC000"/>
                </a:solidFill>
              </a:rPr>
              <a:t>Definition per 2013 CSTE Position Statement</a:t>
            </a:r>
            <a:endParaRPr lang="en-US" dirty="0">
              <a:solidFill>
                <a:srgbClr val="FFC000"/>
              </a:solidFill>
            </a:endParaRPr>
          </a:p>
        </p:txBody>
      </p:sp>
      <p:sp>
        <p:nvSpPr>
          <p:cNvPr id="3" name="Content Placeholder 2"/>
          <p:cNvSpPr>
            <a:spLocks noGrp="1"/>
          </p:cNvSpPr>
          <p:nvPr>
            <p:ph idx="1"/>
          </p:nvPr>
        </p:nvSpPr>
        <p:spPr>
          <a:xfrm>
            <a:off x="457200" y="1695451"/>
            <a:ext cx="8229600" cy="4191000"/>
          </a:xfrm>
        </p:spPr>
        <p:txBody>
          <a:bodyPr/>
          <a:lstStyle/>
          <a:p>
            <a:pPr marL="0" indent="0">
              <a:buNone/>
            </a:pPr>
            <a:r>
              <a:rPr lang="en-US" sz="2100" dirty="0" smtClean="0">
                <a:cs typeface="Arial" panose="020B0604020202020204" pitchFamily="34" charset="0"/>
              </a:rPr>
              <a:t>A </a:t>
            </a:r>
            <a:r>
              <a:rPr lang="en-US" sz="2100" dirty="0">
                <a:cs typeface="Arial" panose="020B0604020202020204" pitchFamily="34" charset="0"/>
              </a:rPr>
              <a:t>data field would identify a case as binational when it meets one or more of the following criteria</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Potentially </a:t>
            </a:r>
            <a:r>
              <a:rPr lang="en-US" sz="2100" b="1" dirty="0">
                <a:latin typeface="Calibri" panose="020F0502020204030204" pitchFamily="34" charset="0"/>
                <a:cs typeface="Arial" panose="020B0604020202020204" pitchFamily="34" charset="0"/>
              </a:rPr>
              <a:t>exposed while in Mexico or </a:t>
            </a:r>
            <a:r>
              <a:rPr lang="en-US" sz="2100" b="1" dirty="0" smtClean="0">
                <a:latin typeface="Calibri" panose="020F0502020204030204" pitchFamily="34" charset="0"/>
                <a:cs typeface="Arial" panose="020B0604020202020204" pitchFamily="34" charset="0"/>
              </a:rPr>
              <a:t>Canada</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Potentially </a:t>
            </a:r>
            <a:r>
              <a:rPr lang="en-US" sz="2100" b="1" dirty="0">
                <a:latin typeface="Calibri" panose="020F0502020204030204" pitchFamily="34" charset="0"/>
                <a:cs typeface="Arial" panose="020B0604020202020204" pitchFamily="34" charset="0"/>
              </a:rPr>
              <a:t>exposed by a resident of Mexico or </a:t>
            </a:r>
            <a:r>
              <a:rPr lang="en-US" sz="2100" b="1" dirty="0" smtClean="0">
                <a:latin typeface="Calibri" panose="020F0502020204030204" pitchFamily="34" charset="0"/>
                <a:cs typeface="Arial" panose="020B0604020202020204" pitchFamily="34" charset="0"/>
              </a:rPr>
              <a:t>Canada</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Resident </a:t>
            </a:r>
            <a:r>
              <a:rPr lang="en-US" sz="2100" b="1" dirty="0">
                <a:latin typeface="Calibri" panose="020F0502020204030204" pitchFamily="34" charset="0"/>
                <a:cs typeface="Arial" panose="020B0604020202020204" pitchFamily="34" charset="0"/>
              </a:rPr>
              <a:t>of Canada or </a:t>
            </a:r>
            <a:r>
              <a:rPr lang="en-US" sz="2100" b="1" dirty="0" smtClean="0">
                <a:latin typeface="Calibri" panose="020F0502020204030204" pitchFamily="34" charset="0"/>
                <a:cs typeface="Arial" panose="020B0604020202020204" pitchFamily="34" charset="0"/>
              </a:rPr>
              <a:t>Mexico</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Has </a:t>
            </a:r>
            <a:r>
              <a:rPr lang="en-US" sz="2100" b="1" dirty="0">
                <a:latin typeface="Calibri" panose="020F0502020204030204" pitchFamily="34" charset="0"/>
                <a:cs typeface="Arial" panose="020B0604020202020204" pitchFamily="34" charset="0"/>
              </a:rPr>
              <a:t>case contacts in or from Mexico or </a:t>
            </a:r>
            <a:r>
              <a:rPr lang="en-US" sz="2100" b="1" dirty="0" smtClean="0">
                <a:latin typeface="Calibri" panose="020F0502020204030204" pitchFamily="34" charset="0"/>
                <a:cs typeface="Arial" panose="020B0604020202020204" pitchFamily="34" charset="0"/>
              </a:rPr>
              <a:t>Canada</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Exposure </a:t>
            </a:r>
            <a:r>
              <a:rPr lang="en-US" sz="2100" b="1" dirty="0">
                <a:latin typeface="Calibri" panose="020F0502020204030204" pitchFamily="34" charset="0"/>
                <a:cs typeface="Arial" panose="020B0604020202020204" pitchFamily="34" charset="0"/>
              </a:rPr>
              <a:t>to suspected product from Canada or </a:t>
            </a:r>
            <a:r>
              <a:rPr lang="en-US" sz="2100" b="1" dirty="0" smtClean="0">
                <a:latin typeface="Calibri" panose="020F0502020204030204" pitchFamily="34" charset="0"/>
                <a:cs typeface="Arial" panose="020B0604020202020204" pitchFamily="34" charset="0"/>
              </a:rPr>
              <a:t>Mexico</a:t>
            </a:r>
          </a:p>
          <a:p>
            <a:pPr lvl="1">
              <a:buClr>
                <a:schemeClr val="tx2"/>
              </a:buClr>
              <a:buSzPct val="120000"/>
              <a:buFont typeface="Arial" panose="020B0604020202020204" pitchFamily="34" charset="0"/>
              <a:buChar char="•"/>
            </a:pPr>
            <a:r>
              <a:rPr lang="en-US" sz="2100" b="1" dirty="0" smtClean="0">
                <a:latin typeface="Calibri" panose="020F0502020204030204" pitchFamily="34" charset="0"/>
                <a:cs typeface="Arial" panose="020B0604020202020204" pitchFamily="34" charset="0"/>
              </a:rPr>
              <a:t>Other </a:t>
            </a:r>
            <a:r>
              <a:rPr lang="en-US" sz="2100" b="1" dirty="0">
                <a:latin typeface="Calibri" panose="020F0502020204030204" pitchFamily="34" charset="0"/>
                <a:cs typeface="Arial" panose="020B0604020202020204" pitchFamily="34" charset="0"/>
              </a:rPr>
              <a:t>situations that may require binational notification or coordination of </a:t>
            </a:r>
            <a:r>
              <a:rPr lang="en-US" sz="2100" b="1" dirty="0" smtClean="0">
                <a:latin typeface="Calibri" panose="020F0502020204030204" pitchFamily="34" charset="0"/>
                <a:cs typeface="Arial" panose="020B0604020202020204" pitchFamily="34" charset="0"/>
              </a:rPr>
              <a:t>response </a:t>
            </a:r>
            <a:br>
              <a:rPr lang="en-US" sz="2100" b="1" dirty="0" smtClean="0">
                <a:latin typeface="Calibri" panose="020F0502020204030204" pitchFamily="34" charset="0"/>
                <a:cs typeface="Arial" panose="020B0604020202020204" pitchFamily="34" charset="0"/>
              </a:rPr>
            </a:br>
            <a:r>
              <a:rPr lang="en-US" sz="2100" b="1" dirty="0" smtClean="0">
                <a:latin typeface="Calibri" panose="020F0502020204030204" pitchFamily="34" charset="0"/>
                <a:cs typeface="Arial" panose="020B0604020202020204" pitchFamily="34" charset="0"/>
              </a:rPr>
              <a:t>(e.g</a:t>
            </a:r>
            <a:r>
              <a:rPr lang="en-US" sz="2100" b="1" dirty="0">
                <a:latin typeface="Calibri" panose="020F0502020204030204" pitchFamily="34" charset="0"/>
                <a:cs typeface="Arial" panose="020B0604020202020204" pitchFamily="34" charset="0"/>
              </a:rPr>
              <a:t>., a measles outbreak without known </a:t>
            </a:r>
            <a:r>
              <a:rPr lang="en-US" sz="2100" b="1" dirty="0" smtClean="0">
                <a:latin typeface="Calibri" panose="020F0502020204030204" pitchFamily="34" charset="0"/>
                <a:cs typeface="Arial" panose="020B0604020202020204" pitchFamily="34" charset="0"/>
              </a:rPr>
              <a:t>cross-border </a:t>
            </a:r>
            <a:r>
              <a:rPr lang="en-US" sz="2100" b="1" dirty="0">
                <a:latin typeface="Calibri" panose="020F0502020204030204" pitchFamily="34" charset="0"/>
                <a:cs typeface="Arial" panose="020B0604020202020204" pitchFamily="34" charset="0"/>
              </a:rPr>
              <a:t>contacts in a </a:t>
            </a:r>
            <a:r>
              <a:rPr lang="en-US" sz="2100" b="1" dirty="0" smtClean="0">
                <a:latin typeface="Calibri" panose="020F0502020204030204" pitchFamily="34" charset="0"/>
                <a:cs typeface="Arial" panose="020B0604020202020204" pitchFamily="34" charset="0"/>
              </a:rPr>
              <a:t>border community </a:t>
            </a:r>
            <a:r>
              <a:rPr lang="en-US" sz="2100" b="1" dirty="0">
                <a:latin typeface="Calibri" panose="020F0502020204030204" pitchFamily="34" charset="0"/>
                <a:cs typeface="Arial" panose="020B0604020202020204" pitchFamily="34" charset="0"/>
              </a:rPr>
              <a:t>or state; exposure to an exported product from the U.S. to Canada </a:t>
            </a:r>
            <a:r>
              <a:rPr lang="en-US" sz="2100" b="1" dirty="0" smtClean="0">
                <a:latin typeface="Calibri" panose="020F0502020204030204" pitchFamily="34" charset="0"/>
                <a:cs typeface="Arial" panose="020B0604020202020204" pitchFamily="34" charset="0"/>
              </a:rPr>
              <a:t>or Mexico</a:t>
            </a:r>
            <a:r>
              <a:rPr lang="en-US" sz="2100" b="1" dirty="0">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628934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4" y="495300"/>
            <a:ext cx="8201025" cy="695325"/>
          </a:xfrm>
        </p:spPr>
        <p:txBody>
          <a:bodyPr/>
          <a:lstStyle/>
          <a:p>
            <a:r>
              <a:rPr lang="en-US" dirty="0" smtClean="0"/>
              <a:t>Additional comments from discussion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6962523"/>
              </p:ext>
            </p:extLst>
          </p:nvPr>
        </p:nvGraphicFramePr>
        <p:xfrm>
          <a:off x="619125" y="1571623"/>
          <a:ext cx="7484015" cy="2270803"/>
        </p:xfrm>
        <a:graphic>
          <a:graphicData uri="http://schemas.openxmlformats.org/drawingml/2006/table">
            <a:tbl>
              <a:tblPr firstRow="1" bandRow="1">
                <a:tableStyleId>{5C22544A-7EE6-4342-B048-85BDC9FD1C3A}</a:tableStyleId>
              </a:tblPr>
              <a:tblGrid>
                <a:gridCol w="6427937"/>
                <a:gridCol w="1056078"/>
              </a:tblGrid>
              <a:tr h="773739">
                <a:tc gridSpan="2">
                  <a:txBody>
                    <a:bodyPr/>
                    <a:lstStyle/>
                    <a:p>
                      <a:pPr algn="ctr"/>
                      <a:r>
                        <a:rPr lang="en-US" sz="2200" dirty="0" smtClean="0">
                          <a:solidFill>
                            <a:schemeClr val="bg2"/>
                          </a:solidFill>
                          <a:latin typeface="Calibri" panose="020F0502020204030204" pitchFamily="34" charset="0"/>
                        </a:rPr>
                        <a:t>Comments (N=11*)</a:t>
                      </a:r>
                      <a:endParaRPr lang="en-US" sz="2200" dirty="0">
                        <a:solidFill>
                          <a:schemeClr val="bg2"/>
                        </a:solidFill>
                        <a:latin typeface="Calibri" panose="020F0502020204030204" pitchFamily="34" charset="0"/>
                      </a:endParaRPr>
                    </a:p>
                  </a:txBody>
                  <a:tcPr anchor="ctr"/>
                </a:tc>
                <a:tc hMerge="1">
                  <a:txBody>
                    <a:bodyPr/>
                    <a:lstStyle/>
                    <a:p>
                      <a:endParaRPr lang="en-US"/>
                    </a:p>
                  </a:txBody>
                  <a:tcPr/>
                </a:tc>
              </a:tr>
              <a:tr h="473449">
                <a:tc>
                  <a:txBody>
                    <a:bodyPr/>
                    <a:lstStyle/>
                    <a:p>
                      <a:pPr algn="l"/>
                      <a:r>
                        <a:rPr lang="en-US" sz="2100" b="1" dirty="0" smtClean="0">
                          <a:solidFill>
                            <a:schemeClr val="accent5">
                              <a:lumMod val="50000"/>
                            </a:schemeClr>
                          </a:solidFill>
                          <a:latin typeface="Calibri" panose="020F0502020204030204" pitchFamily="34" charset="0"/>
                        </a:rPr>
                        <a:t>Need to see benefit </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3</a:t>
                      </a:r>
                      <a:endParaRPr lang="en-US" sz="2100" b="1" dirty="0">
                        <a:solidFill>
                          <a:schemeClr val="accent5">
                            <a:lumMod val="50000"/>
                          </a:schemeClr>
                        </a:solidFill>
                        <a:latin typeface="Calibri" panose="020F0502020204030204" pitchFamily="34" charset="0"/>
                      </a:endParaRPr>
                    </a:p>
                  </a:txBody>
                  <a:tcPr/>
                </a:tc>
              </a:tr>
              <a:tr h="473449">
                <a:tc>
                  <a:txBody>
                    <a:bodyPr/>
                    <a:lstStyle/>
                    <a:p>
                      <a:pPr algn="l"/>
                      <a:r>
                        <a:rPr lang="en-US" sz="2100" b="1" baseline="0" dirty="0" smtClean="0">
                          <a:solidFill>
                            <a:schemeClr val="accent5">
                              <a:lumMod val="50000"/>
                            </a:schemeClr>
                          </a:solidFill>
                          <a:latin typeface="Calibri" panose="020F0502020204030204" pitchFamily="34" charset="0"/>
                        </a:rPr>
                        <a:t>Feedback from program the data is reported to</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a:t>
                      </a:r>
                      <a:endParaRPr lang="en-US" sz="2100" b="1" dirty="0">
                        <a:solidFill>
                          <a:schemeClr val="accent5">
                            <a:lumMod val="50000"/>
                          </a:schemeClr>
                        </a:solidFill>
                        <a:latin typeface="Calibri" panose="020F0502020204030204" pitchFamily="34" charset="0"/>
                      </a:endParaRPr>
                    </a:p>
                  </a:txBody>
                  <a:tcPr/>
                </a:tc>
              </a:tr>
              <a:tr h="550166">
                <a:tc>
                  <a:txBody>
                    <a:bodyPr/>
                    <a:lstStyle/>
                    <a:p>
                      <a:pPr algn="l"/>
                      <a:r>
                        <a:rPr lang="en-US" sz="2100" b="1" dirty="0" smtClean="0">
                          <a:solidFill>
                            <a:schemeClr val="accent5">
                              <a:lumMod val="50000"/>
                            </a:schemeClr>
                          </a:solidFill>
                          <a:latin typeface="Calibri" panose="020F0502020204030204" pitchFamily="34" charset="0"/>
                        </a:rPr>
                        <a:t>Waiting</a:t>
                      </a:r>
                      <a:r>
                        <a:rPr lang="en-US" sz="2100" b="1" baseline="0" dirty="0" smtClean="0">
                          <a:solidFill>
                            <a:schemeClr val="accent5">
                              <a:lumMod val="50000"/>
                            </a:schemeClr>
                          </a:solidFill>
                          <a:latin typeface="Calibri" panose="020F0502020204030204" pitchFamily="34" charset="0"/>
                        </a:rPr>
                        <a:t> for message mapping guidelines</a:t>
                      </a:r>
                      <a:endParaRPr lang="en-US" sz="2100" b="1" dirty="0">
                        <a:solidFill>
                          <a:schemeClr val="accent5">
                            <a:lumMod val="50000"/>
                          </a:schemeClr>
                        </a:solidFill>
                        <a:latin typeface="Calibri" panose="020F0502020204030204" pitchFamily="34" charset="0"/>
                      </a:endParaRPr>
                    </a:p>
                  </a:txBody>
                  <a:tcPr/>
                </a:tc>
                <a:tc>
                  <a:txBody>
                    <a:bodyPr/>
                    <a:lstStyle/>
                    <a:p>
                      <a:pPr algn="ctr"/>
                      <a:r>
                        <a:rPr lang="en-US" sz="2100" b="1" dirty="0" smtClean="0">
                          <a:solidFill>
                            <a:schemeClr val="accent5">
                              <a:lumMod val="50000"/>
                            </a:schemeClr>
                          </a:solidFill>
                          <a:latin typeface="Calibri" panose="020F0502020204030204" pitchFamily="34" charset="0"/>
                        </a:rPr>
                        <a:t>2</a:t>
                      </a:r>
                      <a:endParaRPr lang="en-US" sz="2100" b="1" dirty="0">
                        <a:solidFill>
                          <a:schemeClr val="accent5">
                            <a:lumMod val="50000"/>
                          </a:schemeClr>
                        </a:solidFill>
                        <a:latin typeface="Calibri" panose="020F0502020204030204" pitchFamily="34" charset="0"/>
                      </a:endParaRPr>
                    </a:p>
                  </a:txBody>
                  <a:tcPr/>
                </a:tc>
              </a:tr>
            </a:tbl>
          </a:graphicData>
        </a:graphic>
      </p:graphicFrame>
      <p:sp>
        <p:nvSpPr>
          <p:cNvPr id="4" name="Text Placeholder 3"/>
          <p:cNvSpPr>
            <a:spLocks noGrp="1"/>
          </p:cNvSpPr>
          <p:nvPr>
            <p:ph type="body" sz="quarter" idx="10"/>
          </p:nvPr>
        </p:nvSpPr>
        <p:spPr>
          <a:xfrm>
            <a:off x="457200" y="5904689"/>
            <a:ext cx="8229600" cy="410386"/>
          </a:xfrm>
        </p:spPr>
        <p:txBody>
          <a:bodyPr/>
          <a:lstStyle/>
          <a:p>
            <a:r>
              <a:rPr lang="en-US" sz="1200" dirty="0" smtClean="0"/>
              <a:t>* Six (6) jurisdictions provided additional comments.</a:t>
            </a:r>
            <a:r>
              <a:rPr lang="en-US" sz="1200" dirty="0">
                <a:latin typeface="Cabri"/>
              </a:rPr>
              <a:t> </a:t>
            </a:r>
            <a:r>
              <a:rPr lang="en-US" sz="1200" dirty="0" smtClean="0">
                <a:latin typeface="Cabri"/>
              </a:rPr>
              <a:t>Includes </a:t>
            </a:r>
            <a:r>
              <a:rPr lang="en-US" sz="1200" dirty="0">
                <a:latin typeface="Cabri"/>
              </a:rPr>
              <a:t>more than one </a:t>
            </a:r>
            <a:r>
              <a:rPr lang="en-US" sz="1200" dirty="0" smtClean="0">
                <a:latin typeface="Cabri"/>
              </a:rPr>
              <a:t>comment </a:t>
            </a:r>
            <a:r>
              <a:rPr lang="en-US" sz="1200" dirty="0">
                <a:latin typeface="Cabri"/>
              </a:rPr>
              <a:t>per jurisdiction.</a:t>
            </a:r>
            <a:r>
              <a:rPr lang="en-US" sz="1200" dirty="0" smtClean="0"/>
              <a:t> </a:t>
            </a:r>
            <a:endParaRPr lang="en-US" sz="1200" dirty="0"/>
          </a:p>
        </p:txBody>
      </p:sp>
      <p:pic>
        <p:nvPicPr>
          <p:cNvPr id="7" name="Picture 2" descr="http://wwwnc.cdc.gov/eid/images/02-0047-F2-t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328" y="3842427"/>
            <a:ext cx="2529635" cy="197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265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States Reporting the Binational Variable in </a:t>
            </a:r>
            <a:r>
              <a:rPr lang="en-US" dirty="0" err="1" smtClean="0">
                <a:solidFill>
                  <a:srgbClr val="FFC000"/>
                </a:solidFill>
              </a:rPr>
              <a:t>ArboNet</a:t>
            </a:r>
            <a:r>
              <a:rPr lang="en-US" dirty="0" smtClean="0">
                <a:solidFill>
                  <a:srgbClr val="FFC000"/>
                </a:solidFill>
              </a:rPr>
              <a:t> (</a:t>
            </a:r>
            <a:r>
              <a:rPr lang="en-US" dirty="0">
                <a:solidFill>
                  <a:srgbClr val="FFC000"/>
                </a:solidFill>
              </a:rPr>
              <a:t>N=13</a:t>
            </a:r>
            <a:r>
              <a:rPr lang="en-US" dirty="0" smtClean="0">
                <a:solidFill>
                  <a:srgbClr val="FFC000"/>
                </a:solidFill>
              </a:rPr>
              <a:t>)*, Snapshot May 24, 2016 </a:t>
            </a:r>
            <a:endParaRPr lang="en-US" dirty="0">
              <a:solidFill>
                <a:srgbClr val="FFC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6835006"/>
              </p:ext>
            </p:extLst>
          </p:nvPr>
        </p:nvGraphicFramePr>
        <p:xfrm>
          <a:off x="513645" y="2111396"/>
          <a:ext cx="8051799" cy="2710155"/>
        </p:xfrm>
        <a:graphic>
          <a:graphicData uri="http://schemas.openxmlformats.org/drawingml/2006/table">
            <a:tbl>
              <a:tblPr firstRow="1" bandRow="1">
                <a:tableStyleId>{7DF18680-E054-41AD-8BC1-D1AEF772440D}</a:tableStyleId>
              </a:tblPr>
              <a:tblGrid>
                <a:gridCol w="3338688"/>
                <a:gridCol w="1411111"/>
                <a:gridCol w="1964207"/>
                <a:gridCol w="1337793"/>
              </a:tblGrid>
              <a:tr h="393463">
                <a:tc>
                  <a:txBody>
                    <a:bodyPr/>
                    <a:lstStyle/>
                    <a:p>
                      <a:endParaRPr lang="en-US" sz="2200" dirty="0">
                        <a:latin typeface="Calibri"/>
                        <a:cs typeface="Calibri"/>
                      </a:endParaRPr>
                    </a:p>
                  </a:txBody>
                  <a:tcPr/>
                </a:tc>
                <a:tc>
                  <a:txBody>
                    <a:bodyPr/>
                    <a:lstStyle/>
                    <a:p>
                      <a:pPr algn="ctr"/>
                      <a:r>
                        <a:rPr lang="en-US" sz="2200" dirty="0" smtClean="0">
                          <a:solidFill>
                            <a:schemeClr val="tx2"/>
                          </a:solidFill>
                          <a:latin typeface="Calibri"/>
                          <a:cs typeface="Calibri"/>
                        </a:rPr>
                        <a:t>Dengue</a:t>
                      </a:r>
                      <a:endParaRPr lang="en-US" sz="2200" dirty="0">
                        <a:solidFill>
                          <a:schemeClr val="tx2"/>
                        </a:solidFill>
                        <a:latin typeface="Calibri"/>
                        <a:cs typeface="Calibri"/>
                      </a:endParaRPr>
                    </a:p>
                  </a:txBody>
                  <a:tcPr/>
                </a:tc>
                <a:tc>
                  <a:txBody>
                    <a:bodyPr/>
                    <a:lstStyle/>
                    <a:p>
                      <a:pPr algn="ctr"/>
                      <a:r>
                        <a:rPr lang="en-US" sz="2200" dirty="0" smtClean="0">
                          <a:solidFill>
                            <a:schemeClr val="tx2"/>
                          </a:solidFill>
                          <a:latin typeface="Calibri"/>
                          <a:cs typeface="Calibri"/>
                        </a:rPr>
                        <a:t>Chikungunya</a:t>
                      </a:r>
                      <a:endParaRPr lang="en-US" sz="2200" dirty="0">
                        <a:solidFill>
                          <a:schemeClr val="tx2"/>
                        </a:solidFill>
                        <a:latin typeface="Calibri"/>
                        <a:cs typeface="Calibri"/>
                      </a:endParaRPr>
                    </a:p>
                  </a:txBody>
                  <a:tcPr/>
                </a:tc>
                <a:tc>
                  <a:txBody>
                    <a:bodyPr/>
                    <a:lstStyle/>
                    <a:p>
                      <a:pPr algn="ctr"/>
                      <a:r>
                        <a:rPr lang="en-US" sz="2200" dirty="0" smtClean="0">
                          <a:solidFill>
                            <a:schemeClr val="tx2"/>
                          </a:solidFill>
                          <a:latin typeface="Calibri"/>
                          <a:cs typeface="Calibri"/>
                        </a:rPr>
                        <a:t>Zika</a:t>
                      </a:r>
                      <a:endParaRPr lang="en-US" sz="2200" dirty="0">
                        <a:solidFill>
                          <a:schemeClr val="tx2"/>
                        </a:solidFill>
                        <a:latin typeface="Calibri"/>
                        <a:cs typeface="Calibri"/>
                      </a:endParaRPr>
                    </a:p>
                  </a:txBody>
                  <a:tcPr/>
                </a:tc>
              </a:tr>
              <a:tr h="656895">
                <a:tc>
                  <a:txBody>
                    <a:bodyPr/>
                    <a:lstStyle/>
                    <a:p>
                      <a:pPr algn="l" fontAlgn="b"/>
                      <a:r>
                        <a:rPr lang="en-US" sz="2100" b="1" i="0" u="none" strike="noStrike" kern="1200" dirty="0">
                          <a:solidFill>
                            <a:schemeClr val="tx1">
                              <a:lumMod val="50000"/>
                            </a:schemeClr>
                          </a:solidFill>
                          <a:effectLst/>
                          <a:latin typeface="Calibri"/>
                          <a:ea typeface="+mn-ea"/>
                          <a:cs typeface="Calibri"/>
                        </a:rPr>
                        <a:t>Potentially exposed while in Mexico or Canada</a:t>
                      </a:r>
                      <a:r>
                        <a:rPr lang="en-US" sz="2100" b="0" i="0" u="none" strike="noStrike" dirty="0">
                          <a:solidFill>
                            <a:schemeClr val="tx1">
                              <a:lumMod val="50000"/>
                            </a:schemeClr>
                          </a:solidFill>
                          <a:effectLst/>
                          <a:latin typeface="Calibri"/>
                          <a:cs typeface="Calibri"/>
                        </a:rPr>
                        <a:t>                                                                                                                                                                                                             </a:t>
                      </a:r>
                    </a:p>
                  </a:txBody>
                  <a:tcPr marL="9525" marR="9525" marT="9525" marB="0" anchor="b"/>
                </a:tc>
                <a:tc>
                  <a:txBody>
                    <a:bodyPr/>
                    <a:lstStyle/>
                    <a:p>
                      <a:pPr algn="ctr"/>
                      <a:r>
                        <a:rPr lang="en-US" sz="2100" b="1" i="0" u="none" strike="noStrike" kern="1200" dirty="0" smtClean="0">
                          <a:solidFill>
                            <a:schemeClr val="tx1">
                              <a:lumMod val="50000"/>
                            </a:schemeClr>
                          </a:solidFill>
                          <a:effectLst/>
                          <a:latin typeface="Calibri"/>
                          <a:ea typeface="+mn-ea"/>
                          <a:cs typeface="Calibri"/>
                        </a:rPr>
                        <a:t>9</a:t>
                      </a:r>
                      <a:endParaRPr lang="en-US" sz="2100" b="1" i="0" u="none" strike="noStrike" kern="1200" dirty="0">
                        <a:solidFill>
                          <a:schemeClr val="tx1">
                            <a:lumMod val="50000"/>
                          </a:schemeClr>
                        </a:solidFill>
                        <a:effectLst/>
                        <a:latin typeface="Calibri"/>
                        <a:ea typeface="+mn-ea"/>
                        <a:cs typeface="Calibri"/>
                      </a:endParaRPr>
                    </a:p>
                  </a:txBody>
                  <a:tcPr anchor="ctr"/>
                </a:tc>
                <a:tc>
                  <a:txBody>
                    <a:bodyPr/>
                    <a:lstStyle/>
                    <a:p>
                      <a:pPr algn="ctr"/>
                      <a:r>
                        <a:rPr lang="en-US" sz="2100" b="1" i="0" u="none" strike="noStrike" kern="1200" dirty="0" smtClean="0">
                          <a:solidFill>
                            <a:srgbClr val="082B6E"/>
                          </a:solidFill>
                          <a:effectLst/>
                          <a:latin typeface="Calibri"/>
                          <a:ea typeface="+mn-ea"/>
                          <a:cs typeface="Calibri"/>
                        </a:rPr>
                        <a:t>10</a:t>
                      </a:r>
                      <a:endParaRPr lang="en-US" sz="2100" b="1" i="0" u="none" strike="noStrike" kern="1200" dirty="0">
                        <a:solidFill>
                          <a:srgbClr val="082B6E"/>
                        </a:solidFill>
                        <a:effectLst/>
                        <a:latin typeface="Calibri"/>
                        <a:ea typeface="+mn-ea"/>
                        <a:cs typeface="Calibri"/>
                      </a:endParaRPr>
                    </a:p>
                  </a:txBody>
                  <a:tcPr anchor="ctr"/>
                </a:tc>
                <a:tc>
                  <a:txBody>
                    <a:bodyPr/>
                    <a:lstStyle/>
                    <a:p>
                      <a:pPr algn="ctr"/>
                      <a:r>
                        <a:rPr lang="en-US" sz="2100" b="1" i="0" u="none" strike="noStrike" kern="1200" dirty="0" smtClean="0">
                          <a:solidFill>
                            <a:srgbClr val="082B6E"/>
                          </a:solidFill>
                          <a:effectLst/>
                          <a:latin typeface="Calibri"/>
                          <a:ea typeface="+mn-ea"/>
                          <a:cs typeface="Calibri"/>
                        </a:rPr>
                        <a:t>2</a:t>
                      </a:r>
                      <a:endParaRPr lang="en-US" sz="2100" b="1" i="0" u="none" strike="noStrike" kern="1200" dirty="0">
                        <a:solidFill>
                          <a:srgbClr val="082B6E"/>
                        </a:solidFill>
                        <a:effectLst/>
                        <a:latin typeface="Calibri"/>
                        <a:ea typeface="+mn-ea"/>
                        <a:cs typeface="Calibri"/>
                      </a:endParaRPr>
                    </a:p>
                  </a:txBody>
                  <a:tcPr anchor="ctr"/>
                </a:tc>
              </a:tr>
              <a:tr h="958700">
                <a:tc>
                  <a:txBody>
                    <a:bodyPr/>
                    <a:lstStyle/>
                    <a:p>
                      <a:pPr algn="l" fontAlgn="b"/>
                      <a:r>
                        <a:rPr lang="en-US" sz="2100" b="1" i="0" u="none" strike="noStrike" dirty="0">
                          <a:solidFill>
                            <a:schemeClr val="tx1">
                              <a:lumMod val="50000"/>
                            </a:schemeClr>
                          </a:solidFill>
                          <a:effectLst/>
                          <a:latin typeface="Calibri"/>
                          <a:cs typeface="Calibri"/>
                        </a:rPr>
                        <a:t>Other situations that may require binational notification or coordination of response                                                                                                                                                                     </a:t>
                      </a:r>
                    </a:p>
                  </a:txBody>
                  <a:tcPr marL="9525" marR="9525" marT="9525" marB="0" anchor="b"/>
                </a:tc>
                <a:tc>
                  <a:txBody>
                    <a:bodyPr/>
                    <a:lstStyle/>
                    <a:p>
                      <a:pPr algn="ctr"/>
                      <a:endParaRPr lang="en-US" sz="2100" b="1" i="0" u="none" strike="noStrike" kern="1200" dirty="0">
                        <a:solidFill>
                          <a:schemeClr val="tx1">
                            <a:lumMod val="50000"/>
                          </a:schemeClr>
                        </a:solidFill>
                        <a:effectLst/>
                        <a:latin typeface="Calibri"/>
                        <a:ea typeface="+mn-ea"/>
                        <a:cs typeface="Calibri"/>
                      </a:endParaRPr>
                    </a:p>
                  </a:txBody>
                  <a:tcPr anchor="ctr"/>
                </a:tc>
                <a:tc>
                  <a:txBody>
                    <a:bodyPr/>
                    <a:lstStyle/>
                    <a:p>
                      <a:pPr algn="ctr"/>
                      <a:r>
                        <a:rPr lang="en-US" sz="2100" b="1" i="0" u="none" strike="noStrike" kern="1200" dirty="0" smtClean="0">
                          <a:solidFill>
                            <a:srgbClr val="082B6E"/>
                          </a:solidFill>
                          <a:effectLst/>
                          <a:latin typeface="Calibri"/>
                          <a:ea typeface="+mn-ea"/>
                          <a:cs typeface="Calibri"/>
                        </a:rPr>
                        <a:t>1</a:t>
                      </a:r>
                      <a:endParaRPr lang="en-US" sz="2100" b="1" i="0" u="none" strike="noStrike" kern="1200" dirty="0">
                        <a:solidFill>
                          <a:srgbClr val="082B6E"/>
                        </a:solidFill>
                        <a:effectLst/>
                        <a:latin typeface="Calibri"/>
                        <a:ea typeface="+mn-ea"/>
                        <a:cs typeface="Calibri"/>
                      </a:endParaRPr>
                    </a:p>
                  </a:txBody>
                  <a:tcPr anchor="ctr"/>
                </a:tc>
                <a:tc>
                  <a:txBody>
                    <a:bodyPr/>
                    <a:lstStyle/>
                    <a:p>
                      <a:pPr algn="ctr"/>
                      <a:r>
                        <a:rPr lang="en-US" sz="2100" b="1" i="0" u="none" strike="noStrike" kern="1200" dirty="0" smtClean="0">
                          <a:solidFill>
                            <a:srgbClr val="082B6E"/>
                          </a:solidFill>
                          <a:effectLst/>
                          <a:latin typeface="Calibri"/>
                          <a:ea typeface="+mn-ea"/>
                          <a:cs typeface="Calibri"/>
                        </a:rPr>
                        <a:t>11</a:t>
                      </a:r>
                      <a:endParaRPr lang="en-US" sz="2100" b="1" i="0" u="none" strike="noStrike" kern="1200" dirty="0">
                        <a:solidFill>
                          <a:srgbClr val="082B6E"/>
                        </a:solidFill>
                        <a:effectLst/>
                        <a:latin typeface="Calibri"/>
                        <a:ea typeface="+mn-ea"/>
                        <a:cs typeface="Calibri"/>
                      </a:endParaRPr>
                    </a:p>
                  </a:txBody>
                  <a:tcPr anchor="ctr"/>
                </a:tc>
              </a:tr>
              <a:tr h="656895">
                <a:tc>
                  <a:txBody>
                    <a:bodyPr/>
                    <a:lstStyle/>
                    <a:p>
                      <a:pPr algn="l" fontAlgn="b"/>
                      <a:r>
                        <a:rPr lang="en-US" sz="2100" b="1" i="0" u="none" strike="noStrike" kern="1200" dirty="0">
                          <a:solidFill>
                            <a:schemeClr val="tx1">
                              <a:lumMod val="50000"/>
                            </a:schemeClr>
                          </a:solidFill>
                          <a:effectLst/>
                          <a:latin typeface="Calibri"/>
                          <a:ea typeface="+mn-ea"/>
                          <a:cs typeface="Calibri"/>
                        </a:rPr>
                        <a:t>Potentially exposed by a resident of Mexico or Canada                                                                                                                                                                                                     </a:t>
                      </a:r>
                    </a:p>
                  </a:txBody>
                  <a:tcPr marL="9525" marR="9525" marT="9525" marB="0" anchor="b"/>
                </a:tc>
                <a:tc>
                  <a:txBody>
                    <a:bodyPr/>
                    <a:lstStyle/>
                    <a:p>
                      <a:pPr algn="ctr"/>
                      <a:r>
                        <a:rPr lang="en-US" sz="2100" b="1" i="0" u="none" strike="noStrike" kern="1200" dirty="0" smtClean="0">
                          <a:solidFill>
                            <a:schemeClr val="tx1">
                              <a:lumMod val="50000"/>
                            </a:schemeClr>
                          </a:solidFill>
                          <a:effectLst/>
                          <a:latin typeface="Calibri"/>
                          <a:ea typeface="+mn-ea"/>
                          <a:cs typeface="Calibri"/>
                        </a:rPr>
                        <a:t>1</a:t>
                      </a:r>
                      <a:endParaRPr lang="en-US" sz="2100" b="1" i="0" u="none" strike="noStrike" kern="1200" dirty="0">
                        <a:solidFill>
                          <a:schemeClr val="tx1">
                            <a:lumMod val="50000"/>
                          </a:schemeClr>
                        </a:solidFill>
                        <a:effectLst/>
                        <a:latin typeface="Calibri"/>
                        <a:ea typeface="+mn-ea"/>
                        <a:cs typeface="Calibri"/>
                      </a:endParaRPr>
                    </a:p>
                  </a:txBody>
                  <a:tcPr anchor="ctr"/>
                </a:tc>
                <a:tc>
                  <a:txBody>
                    <a:bodyPr/>
                    <a:lstStyle/>
                    <a:p>
                      <a:pPr algn="ctr"/>
                      <a:endParaRPr lang="en-US" sz="2100" b="1" i="0" u="none" strike="noStrike" kern="1200" dirty="0">
                        <a:solidFill>
                          <a:srgbClr val="082B6E"/>
                        </a:solidFill>
                        <a:effectLst/>
                        <a:latin typeface="Calibri"/>
                        <a:ea typeface="+mn-ea"/>
                        <a:cs typeface="Calibri"/>
                      </a:endParaRPr>
                    </a:p>
                  </a:txBody>
                  <a:tcPr anchor="ctr"/>
                </a:tc>
                <a:tc>
                  <a:txBody>
                    <a:bodyPr/>
                    <a:lstStyle/>
                    <a:p>
                      <a:pPr algn="ctr"/>
                      <a:endParaRPr lang="en-US" sz="2100" b="1" i="0" u="none" strike="noStrike" kern="1200" dirty="0">
                        <a:solidFill>
                          <a:srgbClr val="082B6E"/>
                        </a:solidFill>
                        <a:effectLst/>
                        <a:latin typeface="Calibri"/>
                        <a:ea typeface="+mn-ea"/>
                        <a:cs typeface="Calibri"/>
                      </a:endParaRPr>
                    </a:p>
                  </a:txBody>
                  <a:tcPr anchor="ctr"/>
                </a:tc>
              </a:tr>
            </a:tbl>
          </a:graphicData>
        </a:graphic>
      </p:graphicFrame>
      <p:sp>
        <p:nvSpPr>
          <p:cNvPr id="4" name="Text Placeholder 3"/>
          <p:cNvSpPr>
            <a:spLocks noGrp="1"/>
          </p:cNvSpPr>
          <p:nvPr>
            <p:ph type="body" sz="quarter" idx="10"/>
          </p:nvPr>
        </p:nvSpPr>
        <p:spPr>
          <a:xfrm>
            <a:off x="360381" y="5568510"/>
            <a:ext cx="8229600" cy="609600"/>
          </a:xfrm>
        </p:spPr>
        <p:txBody>
          <a:bodyPr/>
          <a:lstStyle/>
          <a:p>
            <a:r>
              <a:rPr lang="en-US" sz="1200" dirty="0" smtClean="0"/>
              <a:t>* 12 States report Arboviruses through NNDSS</a:t>
            </a:r>
            <a:endParaRPr lang="en-US" sz="1200" dirty="0"/>
          </a:p>
        </p:txBody>
      </p:sp>
    </p:spTree>
    <p:extLst>
      <p:ext uri="{BB962C8B-B14F-4D97-AF65-F5344CB8AC3E}">
        <p14:creationId xmlns:p14="http://schemas.microsoft.com/office/powerpoint/2010/main" val="17157609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17638"/>
            <a:ext cx="8229600" cy="4800599"/>
          </a:xfrm>
        </p:spPr>
        <p:txBody>
          <a:bodyPr/>
          <a:lstStyle/>
          <a:p>
            <a:pPr>
              <a:buClr>
                <a:schemeClr val="tx2"/>
              </a:buClr>
              <a:buSzPct val="120000"/>
            </a:pPr>
            <a:r>
              <a:rPr lang="en-US" sz="2100" dirty="0" smtClean="0"/>
              <a:t>4 </a:t>
            </a:r>
            <a:r>
              <a:rPr lang="en-US" sz="2100" dirty="0"/>
              <a:t>of 11 </a:t>
            </a:r>
            <a:r>
              <a:rPr lang="en-US" sz="2100" dirty="0" smtClean="0"/>
              <a:t>jurisdictions implemented the binational variable into NNDSS.</a:t>
            </a:r>
          </a:p>
          <a:p>
            <a:pPr>
              <a:buClr>
                <a:schemeClr val="tx2"/>
              </a:buClr>
              <a:buSzPct val="120000"/>
            </a:pPr>
            <a:r>
              <a:rPr lang="en-US" sz="2100" dirty="0"/>
              <a:t>1 jurisdiction is planning to incorporate the </a:t>
            </a:r>
            <a:r>
              <a:rPr lang="en-US" sz="2100" dirty="0" smtClean="0"/>
              <a:t>variable soon.</a:t>
            </a:r>
            <a:endParaRPr lang="en-US" sz="2100" dirty="0"/>
          </a:p>
          <a:p>
            <a:pPr>
              <a:buClr>
                <a:schemeClr val="tx2"/>
              </a:buClr>
              <a:buSzPct val="120000"/>
            </a:pPr>
            <a:r>
              <a:rPr lang="en-US" sz="2100" dirty="0" smtClean="0"/>
              <a:t>13 jurisdictions have reported the binational variable through </a:t>
            </a:r>
            <a:r>
              <a:rPr lang="en-US" sz="2100" dirty="0" err="1" smtClean="0"/>
              <a:t>ArboNET</a:t>
            </a:r>
            <a:r>
              <a:rPr lang="en-US" sz="2100" dirty="0" smtClean="0"/>
              <a:t> since April 2016. </a:t>
            </a:r>
          </a:p>
          <a:p>
            <a:pPr>
              <a:buClr>
                <a:schemeClr val="tx2"/>
              </a:buClr>
              <a:buSzPct val="120000"/>
            </a:pPr>
            <a:r>
              <a:rPr lang="en-US" sz="2100" dirty="0" smtClean="0"/>
              <a:t>Many  jurisdictions may have a different understanding of the variable than what was intended.</a:t>
            </a:r>
          </a:p>
          <a:p>
            <a:pPr>
              <a:buClr>
                <a:schemeClr val="tx2"/>
              </a:buClr>
              <a:buSzPct val="120000"/>
            </a:pPr>
            <a:r>
              <a:rPr lang="en-US" sz="2100" dirty="0" smtClean="0"/>
              <a:t>A reason for implementation was to increase binational communication and </a:t>
            </a:r>
            <a:r>
              <a:rPr lang="en-US" sz="2100" dirty="0"/>
              <a:t>collaboration between the U.S. and Mexico on binational public health issues and </a:t>
            </a:r>
            <a:r>
              <a:rPr lang="en-US" sz="2100" dirty="0" smtClean="0"/>
              <a:t>events.</a:t>
            </a:r>
          </a:p>
          <a:p>
            <a:pPr>
              <a:buClr>
                <a:schemeClr val="tx2"/>
              </a:buClr>
              <a:buSzPct val="120000"/>
            </a:pPr>
            <a:r>
              <a:rPr lang="en-US" sz="2100" dirty="0" smtClean="0"/>
              <a:t>Barriers included lack of clarity, don’t see the benefit, and a resources priority.</a:t>
            </a:r>
          </a:p>
          <a:p>
            <a:pPr>
              <a:buClr>
                <a:schemeClr val="tx2"/>
              </a:buClr>
              <a:buSzPct val="120000"/>
            </a:pPr>
            <a:r>
              <a:rPr lang="en-US" sz="2100" dirty="0" smtClean="0"/>
              <a:t>There is a need for feedback and information from jurisdictions</a:t>
            </a:r>
          </a:p>
          <a:p>
            <a:pPr marL="0" indent="0">
              <a:buClr>
                <a:schemeClr val="tx2"/>
              </a:buClr>
              <a:buSzPct val="120000"/>
              <a:buNone/>
            </a:pPr>
            <a:endParaRPr lang="en-US" dirty="0" smtClean="0"/>
          </a:p>
        </p:txBody>
      </p:sp>
    </p:spTree>
    <p:extLst>
      <p:ext uri="{BB962C8B-B14F-4D97-AF65-F5344CB8AC3E}">
        <p14:creationId xmlns:p14="http://schemas.microsoft.com/office/powerpoint/2010/main" val="39782457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Clarification is needed on the criteria for a binational case.</a:t>
            </a:r>
          </a:p>
          <a:p>
            <a:endParaRPr lang="en-US" dirty="0" smtClean="0"/>
          </a:p>
          <a:p>
            <a:r>
              <a:rPr lang="en-US" dirty="0" smtClean="0"/>
              <a:t>Proof or ROI of the added value of the binational variable is needed.</a:t>
            </a:r>
          </a:p>
          <a:p>
            <a:endParaRPr lang="en-US" dirty="0" smtClean="0"/>
          </a:p>
          <a:p>
            <a:r>
              <a:rPr lang="en-US" dirty="0" smtClean="0"/>
              <a:t>Generic v2 of the message mapping guide may facilitate implementation.</a:t>
            </a:r>
          </a:p>
          <a:p>
            <a:endParaRPr lang="en-US" dirty="0" smtClean="0"/>
          </a:p>
          <a:p>
            <a:endParaRPr lang="en-US" dirty="0"/>
          </a:p>
        </p:txBody>
      </p:sp>
    </p:spTree>
    <p:extLst>
      <p:ext uri="{BB962C8B-B14F-4D97-AF65-F5344CB8AC3E}">
        <p14:creationId xmlns:p14="http://schemas.microsoft.com/office/powerpoint/2010/main" val="50773417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579438"/>
            <a:ext cx="8229600" cy="1143000"/>
          </a:xfrm>
        </p:spPr>
        <p:txBody>
          <a:bodyPr/>
          <a:lstStyle/>
          <a:p>
            <a:pPr eaLnBrk="1" hangingPunct="1"/>
            <a:r>
              <a:rPr lang="en-US" dirty="0" smtClean="0">
                <a:cs typeface="Arial" charset="0"/>
              </a:rPr>
              <a:t>Acknowledgements</a:t>
            </a:r>
          </a:p>
        </p:txBody>
      </p:sp>
      <p:sp>
        <p:nvSpPr>
          <p:cNvPr id="33794" name="Content Placeholder 2"/>
          <p:cNvSpPr>
            <a:spLocks noGrp="1"/>
          </p:cNvSpPr>
          <p:nvPr>
            <p:ph idx="1"/>
          </p:nvPr>
        </p:nvSpPr>
        <p:spPr>
          <a:xfrm>
            <a:off x="457200" y="1600200"/>
            <a:ext cx="8229600" cy="4191000"/>
          </a:xfrm>
        </p:spPr>
        <p:txBody>
          <a:bodyPr/>
          <a:lstStyle/>
          <a:p>
            <a:pPr marL="0" indent="0" eaLnBrk="1" hangingPunct="1">
              <a:buSzPct val="100000"/>
              <a:buNone/>
            </a:pPr>
            <a:endParaRPr lang="en-US" dirty="0" smtClean="0"/>
          </a:p>
          <a:p>
            <a:pPr eaLnBrk="1" hangingPunct="1">
              <a:buClr>
                <a:schemeClr val="tx2"/>
              </a:buClr>
              <a:buSzPct val="100000"/>
            </a:pPr>
            <a:r>
              <a:rPr lang="en-US" sz="2100" dirty="0" smtClean="0"/>
              <a:t>Participating </a:t>
            </a:r>
            <a:r>
              <a:rPr lang="en-US" sz="2100" dirty="0"/>
              <a:t>s</a:t>
            </a:r>
            <a:r>
              <a:rPr lang="en-US" sz="2100" dirty="0" smtClean="0"/>
              <a:t>tates/jurisdictions in survey</a:t>
            </a:r>
          </a:p>
          <a:p>
            <a:pPr eaLnBrk="1" hangingPunct="1">
              <a:buClr>
                <a:schemeClr val="tx2"/>
              </a:buClr>
              <a:buSzPct val="100000"/>
            </a:pPr>
            <a:r>
              <a:rPr lang="en-US" sz="2100" dirty="0" smtClean="0"/>
              <a:t>Katrin Kohl (Present, acting Unit </a:t>
            </a:r>
            <a:r>
              <a:rPr lang="en-US" sz="2100" dirty="0"/>
              <a:t>Lead, U.S.-Mexico Unit</a:t>
            </a:r>
            <a:r>
              <a:rPr lang="en-US" sz="2100" dirty="0" smtClean="0"/>
              <a:t>)</a:t>
            </a:r>
          </a:p>
          <a:p>
            <a:pPr>
              <a:buClr>
                <a:schemeClr val="tx2"/>
              </a:buClr>
              <a:buSzPct val="100000"/>
            </a:pPr>
            <a:r>
              <a:rPr lang="en-US" sz="2100" dirty="0"/>
              <a:t>Alba Phippard, USMU Unit for her constructive criticism and friendly advice during the project </a:t>
            </a:r>
            <a:r>
              <a:rPr lang="en-US" sz="2100" dirty="0" smtClean="0"/>
              <a:t>work</a:t>
            </a:r>
          </a:p>
          <a:p>
            <a:pPr>
              <a:buClr>
                <a:schemeClr val="tx2"/>
              </a:buClr>
              <a:buSzPct val="100000"/>
            </a:pPr>
            <a:r>
              <a:rPr lang="en-US" sz="2100" dirty="0"/>
              <a:t>Steve </a:t>
            </a:r>
            <a:r>
              <a:rPr lang="en-US" sz="2100" dirty="0" smtClean="0"/>
              <a:t>Waterman (Former, Unit </a:t>
            </a:r>
            <a:r>
              <a:rPr lang="en-US" sz="2100" dirty="0"/>
              <a:t>Lead, U.S.-Mexico Unit</a:t>
            </a:r>
            <a:r>
              <a:rPr lang="en-US" sz="2100" dirty="0" smtClean="0"/>
              <a:t>)</a:t>
            </a:r>
          </a:p>
          <a:p>
            <a:pPr>
              <a:buClr>
                <a:schemeClr val="tx2"/>
              </a:buClr>
              <a:buSzPct val="100000"/>
            </a:pPr>
            <a:r>
              <a:rPr lang="en-US" sz="2100" dirty="0"/>
              <a:t>Andy Thornton and Aidan Varan (</a:t>
            </a:r>
            <a:r>
              <a:rPr lang="en-US" sz="2100" dirty="0" smtClean="0"/>
              <a:t>former </a:t>
            </a:r>
            <a:r>
              <a:rPr lang="en-US" sz="2100" dirty="0"/>
              <a:t>CDC/CSTE Applied Epidemiology </a:t>
            </a:r>
            <a:r>
              <a:rPr lang="en-US" sz="2100" dirty="0" smtClean="0"/>
              <a:t>Fellows, </a:t>
            </a:r>
            <a:r>
              <a:rPr lang="en-US" sz="2100" dirty="0"/>
              <a:t>CDC U.S.-Mexico Unit</a:t>
            </a:r>
            <a:r>
              <a:rPr lang="en-US" sz="2100" dirty="0" smtClean="0"/>
              <a:t>)</a:t>
            </a:r>
          </a:p>
          <a:p>
            <a:pPr>
              <a:buClr>
                <a:schemeClr val="tx2"/>
              </a:buClr>
              <a:buSzPct val="100000"/>
            </a:pPr>
            <a:endParaRPr lang="en-US" sz="2100" dirty="0"/>
          </a:p>
          <a:p>
            <a:pPr marL="0" indent="0">
              <a:buSzPct val="100000"/>
              <a:buNone/>
            </a:pPr>
            <a:endParaRPr lang="en-US" dirty="0"/>
          </a:p>
        </p:txBody>
      </p:sp>
    </p:spTree>
    <p:extLst>
      <p:ext uri="{BB962C8B-B14F-4D97-AF65-F5344CB8AC3E}">
        <p14:creationId xmlns:p14="http://schemas.microsoft.com/office/powerpoint/2010/main" val="71066858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Logos of the United States Department of Health and Human Services and Centers for Disease Control and Prevention&#10;"/>
          <p:cNvPicPr>
            <a:picLocks noChangeAspect="1"/>
          </p:cNvPicPr>
          <p:nvPr/>
        </p:nvPicPr>
        <p:blipFill>
          <a:blip r:embed="rId4" cstate="print"/>
          <a:stretch>
            <a:fillRect/>
          </a:stretch>
        </p:blipFill>
        <p:spPr>
          <a:xfrm>
            <a:off x="152400" y="6515100"/>
            <a:ext cx="190500" cy="190500"/>
          </a:xfrm>
          <a:prstGeom prst="rect">
            <a:avLst/>
          </a:prstGeom>
        </p:spPr>
      </p:pic>
      <p:sp>
        <p:nvSpPr>
          <p:cNvPr id="10" name="Subtitle 4"/>
          <p:cNvSpPr>
            <a:spLocks noGrp="1"/>
          </p:cNvSpPr>
          <p:nvPr>
            <p:ph type="subTitle" idx="1"/>
          </p:nvPr>
        </p:nvSpPr>
        <p:spPr>
          <a:xfrm>
            <a:off x="1371600" y="3733800"/>
            <a:ext cx="6400800" cy="2057400"/>
          </a:xfrm>
        </p:spPr>
        <p:txBody>
          <a:bodyPr/>
          <a:lstStyle/>
          <a:p>
            <a:pPr algn="l"/>
            <a:endParaRPr lang="en-US" sz="1200" dirty="0" smtClean="0">
              <a:latin typeface="Calibri" pitchFamily="34" charset="0"/>
            </a:endParaRPr>
          </a:p>
          <a:p>
            <a:pPr algn="l"/>
            <a:endParaRPr lang="en-US" sz="1200" dirty="0"/>
          </a:p>
          <a:p>
            <a:pPr algn="l"/>
            <a:r>
              <a:rPr lang="en-US" sz="1200" dirty="0" smtClean="0">
                <a:latin typeface="Calibri" pitchFamily="34" charset="0"/>
              </a:rPr>
              <a:t>For more information please contact Centers for Disease Control and Prevention</a:t>
            </a:r>
          </a:p>
          <a:p>
            <a:pPr lvl="0" algn="l"/>
            <a:endParaRPr lang="en-US" sz="1200" b="0" dirty="0" smtClean="0">
              <a:latin typeface="Calibri" pitchFamily="34" charset="0"/>
            </a:endParaRPr>
          </a:p>
          <a:p>
            <a:pPr lvl="0" algn="l"/>
            <a:r>
              <a:rPr lang="en-US" sz="1200" b="0" dirty="0" smtClean="0">
                <a:latin typeface="Calibri" pitchFamily="34" charset="0"/>
              </a:rPr>
              <a:t>1600 Clifton Road NE,  Atlanta,  GA  30333</a:t>
            </a:r>
          </a:p>
          <a:p>
            <a:pPr lvl="0" algn="l"/>
            <a:r>
              <a:rPr lang="en-US" sz="1200" b="0" dirty="0" smtClean="0">
                <a:latin typeface="Calibri" pitchFamily="34" charset="0"/>
              </a:rPr>
              <a:t>Telephone: 1-800-CDC-INFO (232-4636)/TTY: 1-888-232-6348</a:t>
            </a:r>
          </a:p>
          <a:p>
            <a:pPr lvl="0" algn="l"/>
            <a:r>
              <a:rPr lang="en-US" sz="1200" b="0" dirty="0">
                <a:latin typeface="Calibri" pitchFamily="34" charset="0"/>
              </a:rPr>
              <a:t>Visit: www.cdc.gov | Contact CDC at: 1-800-CDC-INFO or www.cdc.gov/info</a:t>
            </a:r>
          </a:p>
          <a:p>
            <a:pPr lvl="0" algn="l"/>
            <a:endParaRPr lang="en-US" sz="1200" b="0" dirty="0" smtClean="0">
              <a:latin typeface="Calibri" pitchFamily="34" charset="0"/>
            </a:endParaRPr>
          </a:p>
          <a:p>
            <a:pPr lvl="0" algn="l"/>
            <a:r>
              <a:rPr lang="en-US" sz="900" b="0" dirty="0" smtClean="0">
                <a:latin typeface="Calibri" pitchFamily="34" charset="0"/>
              </a:rPr>
              <a:t>The findings and conclusions in this report are those of the authors and do not necessarily represent the official position of the Centers for Disease Control and Prevention.</a:t>
            </a:r>
          </a:p>
        </p:txBody>
      </p:sp>
      <p:sp>
        <p:nvSpPr>
          <p:cNvPr id="11"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National Center for Emerging and Zoonotic Infectious Diseases</a:t>
            </a:r>
          </a:p>
        </p:txBody>
      </p:sp>
      <p:sp>
        <p:nvSpPr>
          <p:cNvPr id="12" name="Text Placeholder 6"/>
          <p:cNvSpPr txBox="1">
            <a:spLocks/>
          </p:cNvSpPr>
          <p:nvPr/>
        </p:nvSpPr>
        <p:spPr>
          <a:xfrm>
            <a:off x="2143124" y="6442202"/>
            <a:ext cx="362267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Global Migration and Quarantine</a:t>
            </a:r>
            <a:endParaRPr lang="en-US" dirty="0">
              <a:solidFill>
                <a:srgbClr val="333333"/>
              </a:solidFill>
            </a:endParaRPr>
          </a:p>
        </p:txBody>
      </p:sp>
      <p:sp>
        <p:nvSpPr>
          <p:cNvPr id="7" name="TextBox 6"/>
          <p:cNvSpPr txBox="1"/>
          <p:nvPr/>
        </p:nvSpPr>
        <p:spPr>
          <a:xfrm>
            <a:off x="247650" y="761999"/>
            <a:ext cx="8604250" cy="584775"/>
          </a:xfrm>
          <a:prstGeom prst="rect">
            <a:avLst/>
          </a:prstGeom>
          <a:noFill/>
        </p:spPr>
        <p:txBody>
          <a:bodyPr wrap="square" rtlCol="0">
            <a:spAutoFit/>
          </a:bodyPr>
          <a:lstStyle/>
          <a:p>
            <a:pPr algn="ctr"/>
            <a:r>
              <a:rPr lang="en-US" sz="3200" b="1" dirty="0" smtClean="0">
                <a:solidFill>
                  <a:srgbClr val="FFC000"/>
                </a:solidFill>
                <a:latin typeface="Arial" panose="020B0604020202020204" pitchFamily="34" charset="0"/>
                <a:cs typeface="Arial" panose="020B0604020202020204" pitchFamily="34" charset="0"/>
              </a:rPr>
              <a:t>Thank you!</a:t>
            </a:r>
            <a:endParaRPr lang="en-US" sz="3200" b="1" dirty="0">
              <a:solidFill>
                <a:srgbClr val="FFC000"/>
              </a:solidFill>
              <a:latin typeface="Arial" panose="020B0604020202020204" pitchFamily="34" charset="0"/>
              <a:cs typeface="Arial" panose="020B0604020202020204" pitchFamily="34" charset="0"/>
            </a:endParaRPr>
          </a:p>
        </p:txBody>
      </p:sp>
      <p:sp>
        <p:nvSpPr>
          <p:cNvPr id="13" name="TextBox 12"/>
          <p:cNvSpPr txBox="1"/>
          <p:nvPr/>
        </p:nvSpPr>
        <p:spPr>
          <a:xfrm>
            <a:off x="1377771" y="1662176"/>
            <a:ext cx="6528157" cy="2616101"/>
          </a:xfrm>
          <a:prstGeom prst="rect">
            <a:avLst/>
          </a:prstGeom>
          <a:noFill/>
        </p:spPr>
        <p:txBody>
          <a:bodyPr wrap="square" rtlCol="0">
            <a:spAutoFit/>
          </a:bodyPr>
          <a:lstStyle/>
          <a:p>
            <a:pPr lvl="0" fontAlgn="auto">
              <a:spcBef>
                <a:spcPct val="20000"/>
              </a:spcBef>
              <a:spcAft>
                <a:spcPts val="0"/>
              </a:spcAft>
              <a:defRPr/>
            </a:pPr>
            <a:r>
              <a:rPr lang="en-US" sz="2000" b="1" dirty="0" smtClean="0">
                <a:solidFill>
                  <a:schemeClr val="bg2"/>
                </a:solidFill>
                <a:latin typeface="Calibri" panose="020F0502020204030204" pitchFamily="34" charset="0"/>
              </a:rPr>
              <a:t>Gabriela Escutia, MPH</a:t>
            </a:r>
          </a:p>
          <a:p>
            <a:pPr lvl="0" fontAlgn="auto">
              <a:spcBef>
                <a:spcPct val="20000"/>
              </a:spcBef>
              <a:spcAft>
                <a:spcPts val="0"/>
              </a:spcAft>
              <a:defRPr/>
            </a:pPr>
            <a:r>
              <a:rPr lang="en-US" sz="2000" dirty="0" smtClean="0">
                <a:solidFill>
                  <a:schemeClr val="bg2"/>
                </a:solidFill>
                <a:latin typeface="Calibri" panose="020F0502020204030204" pitchFamily="34" charset="0"/>
              </a:rPr>
              <a:t>CDC/CSTE Applied Epidemiology Fellow</a:t>
            </a:r>
          </a:p>
          <a:p>
            <a:pPr lvl="0" fontAlgn="auto">
              <a:spcBef>
                <a:spcPct val="20000"/>
              </a:spcBef>
              <a:spcAft>
                <a:spcPts val="0"/>
              </a:spcAft>
              <a:defRPr/>
            </a:pPr>
            <a:r>
              <a:rPr lang="en-US" sz="2000" dirty="0" smtClean="0">
                <a:solidFill>
                  <a:schemeClr val="bg2"/>
                </a:solidFill>
                <a:latin typeface="Calibri" panose="020F0502020204030204" pitchFamily="34" charset="0"/>
              </a:rPr>
              <a:t>Centers for Disease Control and Prevention</a:t>
            </a:r>
          </a:p>
          <a:p>
            <a:pPr lvl="0" fontAlgn="auto">
              <a:spcBef>
                <a:spcPct val="20000"/>
              </a:spcBef>
              <a:spcAft>
                <a:spcPts val="0"/>
              </a:spcAft>
              <a:defRPr/>
            </a:pPr>
            <a:r>
              <a:rPr lang="en-US" sz="2000" dirty="0" smtClean="0">
                <a:solidFill>
                  <a:schemeClr val="bg2"/>
                </a:solidFill>
                <a:latin typeface="Calibri" panose="020F0502020204030204" pitchFamily="34" charset="0"/>
              </a:rPr>
              <a:t>Division of Global Migration and Quarantine</a:t>
            </a:r>
          </a:p>
          <a:p>
            <a:pPr lvl="0" fontAlgn="auto">
              <a:spcBef>
                <a:spcPct val="20000"/>
              </a:spcBef>
              <a:spcAft>
                <a:spcPts val="0"/>
              </a:spcAft>
              <a:defRPr/>
            </a:pPr>
            <a:r>
              <a:rPr lang="en-US" sz="2000" dirty="0" smtClean="0">
                <a:solidFill>
                  <a:schemeClr val="bg2"/>
                </a:solidFill>
                <a:latin typeface="Calibri" panose="020F0502020204030204" pitchFamily="34" charset="0"/>
              </a:rPr>
              <a:t>County of San Diego Health and Human Services Agency</a:t>
            </a:r>
          </a:p>
          <a:p>
            <a:pPr lvl="0" fontAlgn="auto">
              <a:spcBef>
                <a:spcPct val="20000"/>
              </a:spcBef>
              <a:spcAft>
                <a:spcPts val="0"/>
              </a:spcAft>
              <a:defRPr/>
            </a:pPr>
            <a:r>
              <a:rPr lang="en-US" sz="2000" dirty="0" smtClean="0">
                <a:solidFill>
                  <a:schemeClr val="bg2"/>
                </a:solidFill>
                <a:latin typeface="Calibri" panose="020F0502020204030204" pitchFamily="34" charset="0"/>
              </a:rPr>
              <a:t>Epidemiology and Immunization Services Branch</a:t>
            </a:r>
          </a:p>
          <a:p>
            <a:pPr lvl="0" fontAlgn="auto">
              <a:spcBef>
                <a:spcPct val="20000"/>
              </a:spcBef>
              <a:spcAft>
                <a:spcPts val="0"/>
              </a:spcAft>
              <a:defRPr/>
            </a:pPr>
            <a:r>
              <a:rPr lang="en-US" sz="2000" dirty="0" smtClean="0">
                <a:solidFill>
                  <a:schemeClr val="bg2"/>
                </a:solidFill>
                <a:latin typeface="Calibri" panose="020F0502020204030204" pitchFamily="34" charset="0"/>
                <a:hlinkClick r:id="rId5"/>
              </a:rPr>
              <a:t>kvd2@cdc.gov</a:t>
            </a:r>
            <a:endParaRPr lang="en-US" sz="2000" dirty="0" smtClean="0">
              <a:solidFill>
                <a:schemeClr val="bg2"/>
              </a:solidFill>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48640" y="1293055"/>
            <a:ext cx="5265138" cy="643320"/>
          </a:xfrm>
          <a:prstGeom prst="rect">
            <a:avLst/>
          </a:prstGeom>
        </p:spPr>
      </p:pic>
      <p:pic>
        <p:nvPicPr>
          <p:cNvPr id="6" name="Picture 5"/>
          <p:cNvPicPr>
            <a:picLocks noChangeAspect="1"/>
          </p:cNvPicPr>
          <p:nvPr/>
        </p:nvPicPr>
        <p:blipFill>
          <a:blip r:embed="rId3"/>
          <a:stretch>
            <a:fillRect/>
          </a:stretch>
        </p:blipFill>
        <p:spPr>
          <a:xfrm>
            <a:off x="505609" y="1936375"/>
            <a:ext cx="5322280" cy="4120179"/>
          </a:xfrm>
          <a:prstGeom prst="rect">
            <a:avLst/>
          </a:prstGeom>
        </p:spPr>
      </p:pic>
      <p:sp>
        <p:nvSpPr>
          <p:cNvPr id="7" name="Title 1"/>
          <p:cNvSpPr>
            <a:spLocks noGrp="1"/>
          </p:cNvSpPr>
          <p:nvPr>
            <p:ph type="title"/>
          </p:nvPr>
        </p:nvSpPr>
        <p:spPr>
          <a:xfrm>
            <a:off x="462578" y="484094"/>
            <a:ext cx="8157545" cy="477931"/>
          </a:xfrm>
        </p:spPr>
        <p:txBody>
          <a:bodyPr/>
          <a:lstStyle/>
          <a:p>
            <a:r>
              <a:rPr lang="en-US" dirty="0" smtClean="0"/>
              <a:t/>
            </a:r>
            <a:br>
              <a:rPr lang="en-US" dirty="0" smtClean="0"/>
            </a:br>
            <a:r>
              <a:rPr lang="en-US" dirty="0" smtClean="0"/>
              <a:t>Background</a:t>
            </a:r>
            <a:r>
              <a:rPr lang="en-US" dirty="0"/>
              <a:t/>
            </a:r>
            <a:br>
              <a:rPr lang="en-US" dirty="0"/>
            </a:br>
            <a:endParaRPr lang="en-US" dirty="0"/>
          </a:p>
        </p:txBody>
      </p:sp>
      <p:sp>
        <p:nvSpPr>
          <p:cNvPr id="2" name="TextBox 1"/>
          <p:cNvSpPr txBox="1"/>
          <p:nvPr/>
        </p:nvSpPr>
        <p:spPr>
          <a:xfrm>
            <a:off x="5895189" y="1127676"/>
            <a:ext cx="2893704" cy="3970318"/>
          </a:xfrm>
          <a:prstGeom prst="rect">
            <a:avLst/>
          </a:prstGeom>
          <a:noFill/>
        </p:spPr>
        <p:txBody>
          <a:bodyPr wrap="square" rtlCol="0">
            <a:spAutoFit/>
          </a:bodyPr>
          <a:lstStyle/>
          <a:p>
            <a:pPr algn="ctr"/>
            <a:endParaRPr lang="en-US" sz="2100" dirty="0"/>
          </a:p>
          <a:p>
            <a:pPr algn="ctr"/>
            <a:r>
              <a:rPr lang="en-US" sz="2100" dirty="0"/>
              <a:t> </a:t>
            </a:r>
            <a:r>
              <a:rPr lang="en-US" sz="2100" b="1" dirty="0">
                <a:solidFill>
                  <a:schemeClr val="bg2"/>
                </a:solidFill>
                <a:latin typeface="Calibri" panose="020F0502020204030204" pitchFamily="34" charset="0"/>
              </a:rPr>
              <a:t>2014 Changes to the National Notifiable Diseases Surveillance </a:t>
            </a:r>
            <a:r>
              <a:rPr lang="en-US" sz="2100" b="1" dirty="0" smtClean="0">
                <a:solidFill>
                  <a:schemeClr val="bg2"/>
                </a:solidFill>
                <a:latin typeface="Calibri" panose="020F0502020204030204" pitchFamily="34" charset="0"/>
              </a:rPr>
              <a:t>System ( NNDSS) based on  </a:t>
            </a:r>
            <a:r>
              <a:rPr lang="en-US" sz="2100" b="1" dirty="0">
                <a:solidFill>
                  <a:schemeClr val="bg2"/>
                </a:solidFill>
                <a:latin typeface="Calibri" panose="020F0502020204030204" pitchFamily="34" charset="0"/>
              </a:rPr>
              <a:t>the position </a:t>
            </a:r>
            <a:r>
              <a:rPr lang="en-US" sz="2100" b="1" dirty="0" smtClean="0">
                <a:solidFill>
                  <a:schemeClr val="bg2"/>
                </a:solidFill>
                <a:latin typeface="Calibri" panose="020F0502020204030204" pitchFamily="34" charset="0"/>
              </a:rPr>
              <a:t> statements </a:t>
            </a:r>
            <a:r>
              <a:rPr lang="en-US" sz="2100" b="1" dirty="0">
                <a:solidFill>
                  <a:schemeClr val="bg2"/>
                </a:solidFill>
                <a:latin typeface="Calibri" panose="020F0502020204030204" pitchFamily="34" charset="0"/>
              </a:rPr>
              <a:t>approved by the Council of State </a:t>
            </a:r>
            <a:endParaRPr lang="en-US" sz="2100" b="1" dirty="0" smtClean="0">
              <a:solidFill>
                <a:schemeClr val="bg2"/>
              </a:solidFill>
              <a:latin typeface="Calibri" panose="020F0502020204030204" pitchFamily="34" charset="0"/>
            </a:endParaRPr>
          </a:p>
          <a:p>
            <a:pPr algn="ctr"/>
            <a:r>
              <a:rPr lang="en-US" sz="2100" b="1" dirty="0" smtClean="0">
                <a:solidFill>
                  <a:schemeClr val="bg2"/>
                </a:solidFill>
                <a:latin typeface="Calibri" panose="020F0502020204030204" pitchFamily="34" charset="0"/>
              </a:rPr>
              <a:t>and </a:t>
            </a:r>
            <a:r>
              <a:rPr lang="en-US" sz="2100" b="1" dirty="0">
                <a:solidFill>
                  <a:schemeClr val="bg2"/>
                </a:solidFill>
                <a:latin typeface="Calibri" panose="020F0502020204030204" pitchFamily="34" charset="0"/>
              </a:rPr>
              <a:t>Territorial Epidemiologists (CSTE) at their annual meeting in June 2013 </a:t>
            </a:r>
          </a:p>
        </p:txBody>
      </p:sp>
    </p:spTree>
    <p:extLst>
      <p:ext uri="{BB962C8B-B14F-4D97-AF65-F5344CB8AC3E}">
        <p14:creationId xmlns:p14="http://schemas.microsoft.com/office/powerpoint/2010/main" val="29111809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4140"/>
          </a:xfrm>
        </p:spPr>
        <p:txBody>
          <a:bodyPr/>
          <a:lstStyle/>
          <a:p>
            <a:r>
              <a:rPr lang="en-US" dirty="0"/>
              <a:t>Background</a:t>
            </a:r>
            <a:br>
              <a:rPr lang="en-US" dirty="0"/>
            </a:br>
            <a:r>
              <a:rPr lang="en-US" dirty="0"/>
              <a:t>Binational </a:t>
            </a:r>
            <a:r>
              <a:rPr lang="en-US" dirty="0" smtClean="0"/>
              <a:t>Variable added to </a:t>
            </a:r>
            <a:r>
              <a:rPr lang="en-US" dirty="0" err="1" smtClean="0"/>
              <a:t>ArboNet</a:t>
            </a:r>
            <a:r>
              <a:rPr lang="en-US" dirty="0" smtClean="0"/>
              <a:t> April 2016*</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r>
              <a:rPr lang="en-US" dirty="0" smtClean="0"/>
              <a:t>ArbonetVer6Lookups2015.xls</a:t>
            </a:r>
            <a:endParaRPr lang="en-US" dirty="0"/>
          </a:p>
        </p:txBody>
      </p:sp>
      <p:pic>
        <p:nvPicPr>
          <p:cNvPr id="5" name="Picture 4"/>
          <p:cNvPicPr>
            <a:picLocks noChangeAspect="1"/>
          </p:cNvPicPr>
          <p:nvPr/>
        </p:nvPicPr>
        <p:blipFill>
          <a:blip r:embed="rId2"/>
          <a:stretch>
            <a:fillRect/>
          </a:stretch>
        </p:blipFill>
        <p:spPr>
          <a:xfrm>
            <a:off x="662766" y="2498549"/>
            <a:ext cx="7439025" cy="718783"/>
          </a:xfrm>
          <a:prstGeom prst="rect">
            <a:avLst/>
          </a:prstGeom>
        </p:spPr>
      </p:pic>
      <p:pic>
        <p:nvPicPr>
          <p:cNvPr id="6" name="Picture 5"/>
          <p:cNvPicPr>
            <a:picLocks noChangeAspect="1"/>
          </p:cNvPicPr>
          <p:nvPr/>
        </p:nvPicPr>
        <p:blipFill>
          <a:blip r:embed="rId3"/>
          <a:stretch>
            <a:fillRect/>
          </a:stretch>
        </p:blipFill>
        <p:spPr>
          <a:xfrm>
            <a:off x="648655" y="1707445"/>
            <a:ext cx="4967568" cy="805216"/>
          </a:xfrm>
          <a:prstGeom prst="rect">
            <a:avLst/>
          </a:prstGeom>
        </p:spPr>
      </p:pic>
      <p:pic>
        <p:nvPicPr>
          <p:cNvPr id="7" name="Picture 6"/>
          <p:cNvPicPr>
            <a:picLocks noChangeAspect="1"/>
          </p:cNvPicPr>
          <p:nvPr/>
        </p:nvPicPr>
        <p:blipFill>
          <a:blip r:embed="rId4"/>
          <a:stretch>
            <a:fillRect/>
          </a:stretch>
        </p:blipFill>
        <p:spPr>
          <a:xfrm>
            <a:off x="598098" y="4022283"/>
            <a:ext cx="4733925" cy="1314450"/>
          </a:xfrm>
          <a:prstGeom prst="rect">
            <a:avLst/>
          </a:prstGeom>
        </p:spPr>
      </p:pic>
      <p:sp>
        <p:nvSpPr>
          <p:cNvPr id="4" name="TextBox 3"/>
          <p:cNvSpPr txBox="1"/>
          <p:nvPr/>
        </p:nvSpPr>
        <p:spPr>
          <a:xfrm>
            <a:off x="598098" y="5807413"/>
            <a:ext cx="3075522" cy="276999"/>
          </a:xfrm>
          <a:prstGeom prst="rect">
            <a:avLst/>
          </a:prstGeom>
          <a:noFill/>
        </p:spPr>
        <p:txBody>
          <a:bodyPr wrap="none" rtlCol="0">
            <a:spAutoFit/>
          </a:bodyPr>
          <a:lstStyle/>
          <a:p>
            <a:r>
              <a:rPr lang="en-US" sz="1200" dirty="0" smtClean="0">
                <a:solidFill>
                  <a:schemeClr val="bg2"/>
                </a:solidFill>
                <a:latin typeface="Calibri" panose="020F0502020204030204" pitchFamily="34" charset="0"/>
              </a:rPr>
              <a:t>* As USMU </a:t>
            </a:r>
            <a:r>
              <a:rPr lang="en-US" sz="1200" dirty="0">
                <a:solidFill>
                  <a:schemeClr val="bg2"/>
                </a:solidFill>
                <a:latin typeface="Calibri" panose="020F0502020204030204" pitchFamily="34" charset="0"/>
              </a:rPr>
              <a:t>efforts around binational </a:t>
            </a:r>
            <a:r>
              <a:rPr lang="en-US" sz="1200" dirty="0" smtClean="0">
                <a:solidFill>
                  <a:schemeClr val="bg2"/>
                </a:solidFill>
                <a:latin typeface="Calibri" panose="020F0502020204030204" pitchFamily="34" charset="0"/>
              </a:rPr>
              <a:t>variable. </a:t>
            </a:r>
            <a:endParaRPr lang="en-US"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3907976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43068" y="398850"/>
            <a:ext cx="8623140" cy="1330912"/>
          </a:xfrm>
        </p:spPr>
        <p:txBody>
          <a:bodyPr anchor="ctr" anchorCtr="0"/>
          <a:lstStyle/>
          <a:p>
            <a:pPr>
              <a:lnSpc>
                <a:spcPct val="100000"/>
              </a:lnSpc>
            </a:pPr>
            <a:r>
              <a:rPr lang="en-US" dirty="0"/>
              <a:t>Background </a:t>
            </a:r>
            <a:r>
              <a:rPr lang="en-US" dirty="0" smtClean="0"/>
              <a:t/>
            </a:r>
            <a:br>
              <a:rPr lang="en-US" dirty="0" smtClean="0"/>
            </a:br>
            <a:r>
              <a:rPr lang="en-US" dirty="0" smtClean="0">
                <a:latin typeface="Calibri"/>
                <a:cs typeface="Calibri"/>
              </a:rPr>
              <a:t>Binational Notifications </a:t>
            </a:r>
            <a:br>
              <a:rPr lang="en-US" dirty="0" smtClean="0">
                <a:latin typeface="Calibri"/>
                <a:cs typeface="Calibri"/>
              </a:rPr>
            </a:br>
            <a:r>
              <a:rPr lang="en-US" sz="2100" dirty="0" smtClean="0">
                <a:solidFill>
                  <a:schemeClr val="tx2"/>
                </a:solidFill>
                <a:latin typeface="Calibri"/>
                <a:cs typeface="Calibri"/>
              </a:rPr>
              <a:t>by U.S. State and Jurisdiction, </a:t>
            </a:r>
            <a:br>
              <a:rPr lang="en-US" sz="2100" dirty="0" smtClean="0">
                <a:solidFill>
                  <a:schemeClr val="tx2"/>
                </a:solidFill>
                <a:latin typeface="Calibri"/>
                <a:cs typeface="Calibri"/>
              </a:rPr>
            </a:br>
            <a:r>
              <a:rPr lang="en-US" sz="2100" dirty="0" smtClean="0">
                <a:solidFill>
                  <a:schemeClr val="tx2"/>
                </a:solidFill>
                <a:latin typeface="Calibri"/>
                <a:cs typeface="Calibri"/>
              </a:rPr>
              <a:t>Pilot Dec 1, 2011 – April 30, 2016</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01645315"/>
              </p:ext>
            </p:extLst>
          </p:nvPr>
        </p:nvGraphicFramePr>
        <p:xfrm>
          <a:off x="711200" y="1814484"/>
          <a:ext cx="7802024" cy="4023360"/>
        </p:xfrm>
        <a:graphic>
          <a:graphicData uri="http://schemas.openxmlformats.org/drawingml/2006/table">
            <a:tbl>
              <a:tblPr/>
              <a:tblGrid>
                <a:gridCol w="2854244"/>
                <a:gridCol w="1649260"/>
                <a:gridCol w="1649260"/>
                <a:gridCol w="1649260"/>
              </a:tblGrid>
              <a:tr h="716432">
                <a:tc>
                  <a:txBody>
                    <a:bodyPr/>
                    <a:lstStyle/>
                    <a:p>
                      <a:pPr marL="0" marR="0" algn="l">
                        <a:lnSpc>
                          <a:spcPct val="100000"/>
                        </a:lnSpc>
                        <a:spcBef>
                          <a:spcPts val="0"/>
                        </a:spcBef>
                        <a:spcAft>
                          <a:spcPts val="0"/>
                        </a:spcAft>
                      </a:pPr>
                      <a:endParaRPr lang="en-US" sz="2100" b="1" dirty="0">
                        <a:solidFill>
                          <a:schemeClr val="tx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Case</a:t>
                      </a:r>
                      <a:r>
                        <a:rPr lang="en-US" sz="2100" b="1" baseline="0" dirty="0" smtClean="0">
                          <a:solidFill>
                            <a:schemeClr val="tx2"/>
                          </a:solidFill>
                          <a:latin typeface="Calibri"/>
                          <a:ea typeface="Calibri"/>
                          <a:cs typeface="Calibri"/>
                        </a:rPr>
                        <a:t>s</a:t>
                      </a:r>
                      <a:r>
                        <a:rPr lang="en-US" sz="2100" b="1" dirty="0" smtClean="0">
                          <a:solidFill>
                            <a:schemeClr val="tx2"/>
                          </a:solidFill>
                          <a:latin typeface="Calibri"/>
                          <a:ea typeface="Calibri"/>
                          <a:cs typeface="Calibri"/>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Clusters / Outbreaks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Total</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a:lnSpc>
                          <a:spcPct val="100000"/>
                        </a:lnSpc>
                        <a:spcBef>
                          <a:spcPts val="0"/>
                        </a:spcBef>
                        <a:spcAft>
                          <a:spcPts val="0"/>
                        </a:spcAft>
                      </a:pPr>
                      <a:r>
                        <a:rPr lang="en-US" sz="2100" b="1" kern="1200" dirty="0" smtClean="0">
                          <a:solidFill>
                            <a:schemeClr val="tx2"/>
                          </a:solidFill>
                          <a:latin typeface="Calibri"/>
                          <a:ea typeface="Times New Roman"/>
                          <a:cs typeface="Calibri"/>
                        </a:rPr>
                        <a:t>Arizona</a:t>
                      </a:r>
                      <a:endParaRPr lang="en-US" sz="2100" b="1" dirty="0">
                        <a:solidFill>
                          <a:schemeClr val="tx2"/>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1,131</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4</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1,135</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a:lnSpc>
                          <a:spcPct val="100000"/>
                        </a:lnSpc>
                        <a:spcBef>
                          <a:spcPts val="0"/>
                        </a:spcBef>
                        <a:spcAft>
                          <a:spcPts val="0"/>
                        </a:spcAft>
                      </a:pPr>
                      <a:r>
                        <a:rPr lang="en-US" sz="2100" b="1" dirty="0" smtClean="0">
                          <a:solidFill>
                            <a:schemeClr val="tx2"/>
                          </a:solidFill>
                          <a:latin typeface="Calibri"/>
                          <a:ea typeface="Times New Roman"/>
                          <a:cs typeface="Calibri"/>
                        </a:rPr>
                        <a:t>San</a:t>
                      </a:r>
                      <a:r>
                        <a:rPr lang="en-US" sz="2100" b="1" baseline="0" dirty="0" smtClean="0">
                          <a:solidFill>
                            <a:schemeClr val="tx2"/>
                          </a:solidFill>
                          <a:latin typeface="Calibri"/>
                          <a:ea typeface="Times New Roman"/>
                          <a:cs typeface="Calibri"/>
                        </a:rPr>
                        <a:t> Diego County</a:t>
                      </a:r>
                      <a:endParaRPr lang="en-US" sz="2100" b="1" dirty="0">
                        <a:solidFill>
                          <a:schemeClr val="tx2"/>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440</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10</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450</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algn="l">
                        <a:lnSpc>
                          <a:spcPct val="100000"/>
                        </a:lnSpc>
                        <a:spcBef>
                          <a:spcPts val="0"/>
                        </a:spcBef>
                        <a:spcAft>
                          <a:spcPts val="0"/>
                        </a:spcAft>
                      </a:pPr>
                      <a:r>
                        <a:rPr lang="en-US" sz="2100" b="1" dirty="0" smtClean="0">
                          <a:solidFill>
                            <a:schemeClr val="bg2"/>
                          </a:solidFill>
                          <a:latin typeface="Calibri"/>
                          <a:ea typeface="Times New Roman"/>
                          <a:cs typeface="Calibri"/>
                        </a:rPr>
                        <a:t>Texas</a:t>
                      </a:r>
                      <a:endParaRPr lang="en-US" sz="2100" b="1" dirty="0">
                        <a:solidFill>
                          <a:schemeClr val="bg2"/>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38</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5</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43</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kern="1200" dirty="0" smtClean="0">
                          <a:solidFill>
                            <a:schemeClr val="bg2"/>
                          </a:solidFill>
                          <a:latin typeface="Calibri"/>
                          <a:ea typeface="Times New Roman"/>
                          <a:cs typeface="Calibri"/>
                        </a:rPr>
                        <a:t>New Mexico</a:t>
                      </a:r>
                      <a:endParaRPr lang="en-US" sz="2100" b="1" dirty="0" smtClean="0">
                        <a:solidFill>
                          <a:schemeClr val="bg2"/>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62</a:t>
                      </a:r>
                      <a:endParaRPr lang="en-US" sz="2100" b="1" dirty="0">
                        <a:solidFill>
                          <a:schemeClr val="tx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1</a:t>
                      </a:r>
                      <a:endParaRPr lang="en-US" sz="2100" b="1" dirty="0">
                        <a:solidFill>
                          <a:schemeClr val="tx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63</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a:lnSpc>
                          <a:spcPct val="100000"/>
                        </a:lnSpc>
                        <a:spcBef>
                          <a:spcPts val="0"/>
                        </a:spcBef>
                        <a:spcAft>
                          <a:spcPts val="0"/>
                        </a:spcAft>
                      </a:pPr>
                      <a:r>
                        <a:rPr lang="en-US" sz="2100" b="1" kern="1200" dirty="0" smtClean="0">
                          <a:solidFill>
                            <a:schemeClr val="tx2"/>
                          </a:solidFill>
                          <a:latin typeface="Calibri"/>
                          <a:ea typeface="Times New Roman"/>
                          <a:cs typeface="Calibri"/>
                        </a:rPr>
                        <a:t>California</a:t>
                      </a:r>
                      <a:r>
                        <a:rPr lang="en-US" sz="2100" b="1" baseline="30000" dirty="0" smtClean="0">
                          <a:solidFill>
                            <a:schemeClr val="bg2"/>
                          </a:solidFill>
                          <a:latin typeface="Calibri"/>
                          <a:ea typeface="Times New Roman"/>
                          <a:cs typeface="Calibri"/>
                        </a:rPr>
                        <a:t>†</a:t>
                      </a:r>
                      <a:endParaRPr lang="en-US" sz="2100" b="1" baseline="30000" dirty="0">
                        <a:solidFill>
                          <a:schemeClr val="tx2"/>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122</a:t>
                      </a:r>
                      <a:endParaRPr lang="en-US" sz="2100" b="1" dirty="0">
                        <a:solidFill>
                          <a:schemeClr val="tx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tx2"/>
                          </a:solidFill>
                          <a:latin typeface="Calibri"/>
                          <a:ea typeface="Calibri"/>
                          <a:cs typeface="Calibri"/>
                        </a:rPr>
                        <a:t>7</a:t>
                      </a:r>
                      <a:endParaRPr lang="en-US" sz="2100" b="1" dirty="0">
                        <a:solidFill>
                          <a:schemeClr val="tx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129</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bg2"/>
                          </a:solidFill>
                          <a:latin typeface="Calibri"/>
                          <a:ea typeface="Times New Roman"/>
                          <a:cs typeface="Calibri"/>
                        </a:rPr>
                        <a:t>Other states (U.S.)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68</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11</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79</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bg2"/>
                          </a:solidFill>
                          <a:latin typeface="Calibri"/>
                          <a:ea typeface="Times New Roman"/>
                          <a:cs typeface="Calibri"/>
                        </a:rPr>
                        <a:t>Multi-state (U.S.)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2</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2"/>
                          </a:solidFill>
                          <a:latin typeface="Calibri"/>
                          <a:ea typeface="Calibri"/>
                          <a:cs typeface="Calibri"/>
                        </a:rPr>
                        <a:t>2</a:t>
                      </a:r>
                      <a:endParaRPr lang="en-US" sz="2100" b="1" dirty="0">
                        <a:solidFill>
                          <a:schemeClr val="bg2"/>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8017">
                <a:tc>
                  <a:txBody>
                    <a:bodyPr/>
                    <a:lstStyle/>
                    <a:p>
                      <a:pPr marL="0" marR="0" algn="l">
                        <a:lnSpc>
                          <a:spcPct val="100000"/>
                        </a:lnSpc>
                        <a:spcBef>
                          <a:spcPts val="0"/>
                        </a:spcBef>
                        <a:spcAft>
                          <a:spcPts val="0"/>
                        </a:spcAft>
                      </a:pPr>
                      <a:r>
                        <a:rPr lang="en-US" sz="2100" b="1" dirty="0" smtClean="0">
                          <a:solidFill>
                            <a:schemeClr val="bg1"/>
                          </a:solidFill>
                          <a:latin typeface="Calibri"/>
                          <a:ea typeface="Times New Roman"/>
                          <a:cs typeface="Calibri"/>
                        </a:rPr>
                        <a:t>Total</a:t>
                      </a:r>
                      <a:endParaRPr lang="en-US" sz="2100" b="1" dirty="0">
                        <a:solidFill>
                          <a:schemeClr val="bg1"/>
                        </a:solidFill>
                        <a:latin typeface="Calibri"/>
                        <a:ea typeface="Times New Roman"/>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1"/>
                          </a:solidFill>
                          <a:latin typeface="Calibri"/>
                          <a:ea typeface="Calibri"/>
                          <a:cs typeface="Calibri"/>
                        </a:rPr>
                        <a:t>1,861</a:t>
                      </a:r>
                      <a:endParaRPr lang="en-US" sz="2100" b="1" dirty="0">
                        <a:solidFill>
                          <a:schemeClr val="bg1"/>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1"/>
                          </a:solidFill>
                          <a:latin typeface="Calibri"/>
                          <a:ea typeface="Calibri"/>
                          <a:cs typeface="Calibri"/>
                        </a:rPr>
                        <a:t>40</a:t>
                      </a:r>
                      <a:endParaRPr lang="en-US" sz="2100" b="1" dirty="0">
                        <a:solidFill>
                          <a:schemeClr val="bg1"/>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100" b="1" dirty="0" smtClean="0">
                          <a:solidFill>
                            <a:schemeClr val="bg1"/>
                          </a:solidFill>
                          <a:latin typeface="Calibri"/>
                          <a:ea typeface="Calibri"/>
                          <a:cs typeface="Calibri"/>
                        </a:rPr>
                        <a:t>1,901</a:t>
                      </a:r>
                      <a:endParaRPr lang="en-US" sz="2100" b="1" dirty="0">
                        <a:solidFill>
                          <a:schemeClr val="bg1"/>
                        </a:solidFill>
                        <a:latin typeface="Calibri"/>
                        <a:ea typeface="Calibri"/>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711200" y="5889823"/>
            <a:ext cx="8432800" cy="492443"/>
          </a:xfrm>
          <a:prstGeom prst="rect">
            <a:avLst/>
          </a:prstGeom>
          <a:noFill/>
        </p:spPr>
        <p:txBody>
          <a:bodyPr wrap="square" rtlCol="0">
            <a:spAutoFit/>
          </a:bodyPr>
          <a:lstStyle/>
          <a:p>
            <a:r>
              <a:rPr lang="en-US" sz="1300" dirty="0" smtClean="0">
                <a:solidFill>
                  <a:schemeClr val="bg2"/>
                </a:solidFill>
                <a:latin typeface="Arial" panose="020B0604020202020204" pitchFamily="34" charset="0"/>
                <a:cs typeface="Arial" panose="020B0604020202020204" pitchFamily="34" charset="0"/>
              </a:rPr>
              <a:t>*Includes all reportable and non-reportable diseases, all outcomes</a:t>
            </a:r>
          </a:p>
          <a:p>
            <a:r>
              <a:rPr lang="en-US" sz="1300" baseline="30000" dirty="0">
                <a:solidFill>
                  <a:schemeClr val="bg2"/>
                </a:solidFill>
                <a:latin typeface="Arial" pitchFamily="34" charset="0"/>
                <a:ea typeface="Times New Roman"/>
                <a:cs typeface="Arial" pitchFamily="34" charset="0"/>
              </a:rPr>
              <a:t>†</a:t>
            </a:r>
            <a:r>
              <a:rPr lang="en-US" sz="1300" dirty="0" smtClean="0">
                <a:solidFill>
                  <a:schemeClr val="bg2"/>
                </a:solidFill>
                <a:latin typeface="Arial" panose="020B0604020202020204" pitchFamily="34" charset="0"/>
                <a:cs typeface="Arial" panose="020B0604020202020204" pitchFamily="34" charset="0"/>
              </a:rPr>
              <a:t>Excluding San Diego County</a:t>
            </a:r>
          </a:p>
        </p:txBody>
      </p:sp>
    </p:spTree>
    <p:extLst>
      <p:ext uri="{BB962C8B-B14F-4D97-AF65-F5344CB8AC3E}">
        <p14:creationId xmlns:p14="http://schemas.microsoft.com/office/powerpoint/2010/main" val="27559704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56" y="747692"/>
            <a:ext cx="8380655" cy="575094"/>
          </a:xfrm>
        </p:spPr>
        <p:txBody>
          <a:bodyPr/>
          <a:lstStyle/>
          <a:p>
            <a:r>
              <a:rPr lang="en-US" dirty="0" smtClean="0"/>
              <a:t/>
            </a:r>
            <a:br>
              <a:rPr lang="en-US" dirty="0" smtClean="0"/>
            </a:br>
            <a:r>
              <a:rPr lang="en-US" dirty="0" smtClean="0"/>
              <a:t/>
            </a:r>
            <a:br>
              <a:rPr lang="en-US" dirty="0" smtClean="0"/>
            </a:br>
            <a:r>
              <a:rPr lang="en-US" dirty="0"/>
              <a:t/>
            </a:r>
            <a:br>
              <a:rPr lang="en-US" dirty="0"/>
            </a:br>
            <a:r>
              <a:rPr lang="en-US" sz="3200" dirty="0" smtClean="0"/>
              <a:t>Goal</a:t>
            </a:r>
            <a:br>
              <a:rPr lang="en-US" sz="3200" dirty="0" smtClean="0"/>
            </a:br>
            <a:r>
              <a:rPr lang="en-US" dirty="0"/>
              <a:t/>
            </a:r>
            <a:br>
              <a:rPr lang="en-US" dirty="0"/>
            </a:br>
            <a:r>
              <a:rPr lang="en-US" dirty="0">
                <a:solidFill>
                  <a:schemeClr val="bg2"/>
                </a:solidFill>
              </a:rPr>
              <a:t/>
            </a:r>
            <a:br>
              <a:rPr lang="en-US" dirty="0">
                <a:solidFill>
                  <a:schemeClr val="bg2"/>
                </a:solidFill>
              </a:rPr>
            </a:br>
            <a:endParaRPr lang="en-US" dirty="0">
              <a:solidFill>
                <a:schemeClr val="bg2"/>
              </a:solidFill>
            </a:endParaRPr>
          </a:p>
        </p:txBody>
      </p:sp>
      <p:sp>
        <p:nvSpPr>
          <p:cNvPr id="3" name="Content Placeholder 2"/>
          <p:cNvSpPr>
            <a:spLocks noGrp="1"/>
          </p:cNvSpPr>
          <p:nvPr>
            <p:ph idx="1"/>
          </p:nvPr>
        </p:nvSpPr>
        <p:spPr>
          <a:xfrm>
            <a:off x="341262" y="1322786"/>
            <a:ext cx="8229600" cy="1318442"/>
          </a:xfrm>
        </p:spPr>
        <p:txBody>
          <a:bodyPr/>
          <a:lstStyle/>
          <a:p>
            <a:pPr marL="0" indent="0" algn="ctr">
              <a:buNone/>
            </a:pPr>
            <a:r>
              <a:rPr lang="en-US" dirty="0" smtClean="0"/>
              <a:t>The </a:t>
            </a:r>
            <a:r>
              <a:rPr lang="en-US" dirty="0"/>
              <a:t>implementation of the binational </a:t>
            </a:r>
            <a:r>
              <a:rPr lang="en-US" dirty="0" smtClean="0"/>
              <a:t>variable by state and local surveillance systems</a:t>
            </a:r>
            <a:endParaRPr lang="en-US" dirty="0"/>
          </a:p>
        </p:txBody>
      </p:sp>
      <p:pic>
        <p:nvPicPr>
          <p:cNvPr id="1026" name="Picture 2" descr="https://encrypted-tbn1.gstatic.com/images?q=tbn:ANd9GcTQRHtbaEACOXVRIBcT_BHqc-8ijb5plo4Esq3St4sWwxAcPVLe9pMcUKL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3" y="5204956"/>
            <a:ext cx="2323078" cy="11604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24178" y="3034294"/>
            <a:ext cx="4642556" cy="745440"/>
          </a:xfrm>
          <a:prstGeom prst="rect">
            <a:avLst/>
          </a:prstGeom>
        </p:spPr>
        <p:txBody>
          <a:bodyPr anchor="ctr" anchorCtr="0"/>
          <a:lstStyle>
            <a:lvl1pPr algn="ctr" defTabSz="914400" rtl="0" eaLnBrk="1" latinLnBrk="0" hangingPunct="1">
              <a:lnSpc>
                <a:spcPts val="3000"/>
              </a:lnSpc>
              <a:spcBef>
                <a:spcPct val="0"/>
              </a:spcBef>
              <a:buNone/>
              <a:defRPr sz="2800" b="1" kern="1200" baseline="0">
                <a:solidFill>
                  <a:schemeClr val="bg1"/>
                </a:solidFill>
                <a:effectLst/>
                <a:latin typeface="Calibri" pitchFamily="34" charset="0"/>
                <a:ea typeface="+mj-ea"/>
                <a:cs typeface="+mj-cs"/>
              </a:defRPr>
            </a:lvl1pPr>
          </a:lstStyle>
          <a:p>
            <a:r>
              <a:rPr lang="en-US" sz="3200" dirty="0" smtClean="0"/>
              <a:t>Objective</a:t>
            </a:r>
            <a:endParaRPr lang="en-US" sz="3200" dirty="0"/>
          </a:p>
        </p:txBody>
      </p:sp>
      <p:sp>
        <p:nvSpPr>
          <p:cNvPr id="6" name="Content Placeholder 2"/>
          <p:cNvSpPr txBox="1">
            <a:spLocks/>
          </p:cNvSpPr>
          <p:nvPr/>
        </p:nvSpPr>
        <p:spPr>
          <a:xfrm>
            <a:off x="430656" y="3626556"/>
            <a:ext cx="8229600" cy="1185334"/>
          </a:xfrm>
          <a:prstGeom prst="rect">
            <a:avLst/>
          </a:prstGeom>
        </p:spPr>
        <p:txBody>
          <a:bodyPr/>
          <a:lstStyle>
            <a:lvl1pPr marL="342900" indent="-342900" algn="l" defTabSz="914400" rtl="0" eaLnBrk="1" latinLnBrk="0" hangingPunct="1">
              <a:spcBef>
                <a:spcPct val="20000"/>
              </a:spcBef>
              <a:buClr>
                <a:schemeClr val="bg1"/>
              </a:buClr>
              <a:buSzPct val="70000"/>
              <a:buFont typeface="Arial" pitchFamily="34" charset="0"/>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tx2"/>
              </a:buClr>
              <a:buSzPct val="100000"/>
              <a:buFont typeface="Arial" pitchFamily="34" charset="0"/>
              <a:buNone/>
            </a:pPr>
            <a:r>
              <a:rPr lang="en-US" sz="2000" dirty="0" smtClean="0"/>
              <a:t> </a:t>
            </a:r>
            <a:r>
              <a:rPr lang="en-US" dirty="0" smtClean="0"/>
              <a:t>To understand existing barriers and successes preventing or motivating  public health jurisdictions to implement and use the binational variable in their surveillance system</a:t>
            </a:r>
            <a:endParaRPr lang="en-US" dirty="0"/>
          </a:p>
        </p:txBody>
      </p:sp>
    </p:spTree>
    <p:extLst>
      <p:ext uri="{BB962C8B-B14F-4D97-AF65-F5344CB8AC3E}">
        <p14:creationId xmlns:p14="http://schemas.microsoft.com/office/powerpoint/2010/main" val="31995135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93" y="398351"/>
            <a:ext cx="8229600" cy="865377"/>
          </a:xfrm>
        </p:spPr>
        <p:txBody>
          <a:bodyPr/>
          <a:lstStyle/>
          <a:p>
            <a:r>
              <a:rPr lang="en-US" dirty="0" smtClean="0"/>
              <a:t>Conducted interviews with selected jurisdictions</a:t>
            </a:r>
            <a:endParaRPr lang="en-US" dirty="0"/>
          </a:p>
        </p:txBody>
      </p:sp>
      <p:sp>
        <p:nvSpPr>
          <p:cNvPr id="3" name="Content Placeholder 2"/>
          <p:cNvSpPr>
            <a:spLocks noGrp="1"/>
          </p:cNvSpPr>
          <p:nvPr>
            <p:ph idx="1"/>
          </p:nvPr>
        </p:nvSpPr>
        <p:spPr>
          <a:xfrm>
            <a:off x="552261" y="1511929"/>
            <a:ext cx="7871892" cy="4369807"/>
          </a:xfrm>
        </p:spPr>
        <p:txBody>
          <a:bodyPr/>
          <a:lstStyle/>
          <a:p>
            <a:pPr marL="0" indent="0">
              <a:buNone/>
            </a:pPr>
            <a:r>
              <a:rPr lang="en-US" sz="2200" dirty="0">
                <a:solidFill>
                  <a:schemeClr val="bg1"/>
                </a:solidFill>
                <a:latin typeface="Calibri"/>
                <a:cs typeface="Calibri"/>
              </a:rPr>
              <a:t>Jurisdictions were selected for a survey based on the following </a:t>
            </a:r>
            <a:r>
              <a:rPr lang="en-US" sz="2200" dirty="0" smtClean="0">
                <a:solidFill>
                  <a:schemeClr val="bg1"/>
                </a:solidFill>
                <a:latin typeface="Calibri"/>
                <a:cs typeface="Calibri"/>
              </a:rPr>
              <a:t>criteria:</a:t>
            </a:r>
            <a:endParaRPr lang="en-US" sz="2100" dirty="0" smtClean="0">
              <a:solidFill>
                <a:schemeClr val="bg1"/>
              </a:solidFill>
              <a:latin typeface="Calibri"/>
              <a:cs typeface="Calibri"/>
            </a:endParaRPr>
          </a:p>
          <a:p>
            <a:pPr marL="457200" indent="-457200">
              <a:buFont typeface="+mj-lt"/>
              <a:buAutoNum type="arabicPeriod"/>
            </a:pPr>
            <a:r>
              <a:rPr lang="en-US" sz="2100" dirty="0" smtClean="0">
                <a:cs typeface="Calibri"/>
              </a:rPr>
              <a:t>Southern </a:t>
            </a:r>
            <a:r>
              <a:rPr lang="en-US" sz="2100" dirty="0">
                <a:cs typeface="Calibri"/>
              </a:rPr>
              <a:t>border </a:t>
            </a:r>
            <a:r>
              <a:rPr lang="en-US" sz="2100" dirty="0" smtClean="0">
                <a:solidFill>
                  <a:schemeClr val="tx2"/>
                </a:solidFill>
              </a:rPr>
              <a:t>jurisdiction (border with Mexico)- </a:t>
            </a:r>
            <a:r>
              <a:rPr lang="en-US" sz="1800" dirty="0" smtClean="0">
                <a:solidFill>
                  <a:schemeClr val="tx2"/>
                </a:solidFill>
              </a:rPr>
              <a:t>California, New Mexico, Arizona, Texas.</a:t>
            </a:r>
            <a:endParaRPr lang="en-US" sz="1800" dirty="0">
              <a:solidFill>
                <a:schemeClr val="tx2"/>
              </a:solidFill>
            </a:endParaRPr>
          </a:p>
          <a:p>
            <a:pPr marL="457200" indent="-457200">
              <a:buFont typeface="+mj-lt"/>
              <a:buAutoNum type="arabicPeriod"/>
            </a:pPr>
            <a:r>
              <a:rPr lang="en-US" sz="2100" dirty="0" smtClean="0">
                <a:cs typeface="Calibri"/>
              </a:rPr>
              <a:t>Top </a:t>
            </a:r>
            <a:r>
              <a:rPr lang="en-US" sz="2100" dirty="0">
                <a:cs typeface="Calibri"/>
              </a:rPr>
              <a:t>5 Northern jurisdictions by length of shared border </a:t>
            </a:r>
            <a:r>
              <a:rPr lang="en-US" sz="2100" dirty="0" smtClean="0">
                <a:cs typeface="Calibri"/>
              </a:rPr>
              <a:t>(&gt; </a:t>
            </a:r>
            <a:r>
              <a:rPr lang="en-US" sz="2100" dirty="0">
                <a:cs typeface="Calibri"/>
              </a:rPr>
              <a:t>500 Kilometers) with </a:t>
            </a:r>
            <a:r>
              <a:rPr lang="en-US" sz="2100" dirty="0" smtClean="0">
                <a:cs typeface="Calibri"/>
              </a:rPr>
              <a:t>Canada.</a:t>
            </a:r>
            <a:r>
              <a:rPr lang="en-US" sz="2100" dirty="0"/>
              <a:t> </a:t>
            </a:r>
            <a:endParaRPr lang="en-US" sz="2100" dirty="0" smtClean="0"/>
          </a:p>
          <a:p>
            <a:pPr marL="0" indent="0">
              <a:buNone/>
            </a:pPr>
            <a:r>
              <a:rPr lang="en-US" sz="2100" dirty="0" smtClean="0"/>
              <a:t>       </a:t>
            </a:r>
            <a:r>
              <a:rPr lang="en-US" sz="1800" dirty="0" smtClean="0"/>
              <a:t>Alaska, </a:t>
            </a:r>
            <a:r>
              <a:rPr lang="en-US" sz="1800" dirty="0"/>
              <a:t>Maine, Michigan, </a:t>
            </a:r>
            <a:r>
              <a:rPr lang="en-US" sz="1800" dirty="0" smtClean="0"/>
              <a:t>Minnesota, Montana, Washington</a:t>
            </a:r>
            <a:endParaRPr lang="en-US" sz="1800" dirty="0" smtClean="0">
              <a:cs typeface="Calibri"/>
            </a:endParaRPr>
          </a:p>
          <a:p>
            <a:pPr marL="457200" indent="-457200">
              <a:buAutoNum type="arabicPeriod" startAt="3"/>
            </a:pPr>
            <a:r>
              <a:rPr lang="en-US" sz="2100" dirty="0" smtClean="0">
                <a:cs typeface="Calibri"/>
              </a:rPr>
              <a:t>Top </a:t>
            </a:r>
            <a:r>
              <a:rPr lang="en-US" sz="2100" dirty="0">
                <a:cs typeface="Calibri"/>
              </a:rPr>
              <a:t>10 </a:t>
            </a:r>
            <a:r>
              <a:rPr lang="en-US" sz="2100" dirty="0" smtClean="0">
                <a:cs typeface="Calibri"/>
              </a:rPr>
              <a:t>U.S. </a:t>
            </a:r>
            <a:r>
              <a:rPr lang="en-US" sz="2100" dirty="0">
                <a:solidFill>
                  <a:schemeClr val="tx2"/>
                </a:solidFill>
              </a:rPr>
              <a:t>jurisdictions</a:t>
            </a:r>
            <a:r>
              <a:rPr lang="en-US" sz="2100" dirty="0">
                <a:cs typeface="Calibri"/>
              </a:rPr>
              <a:t> with largest  </a:t>
            </a:r>
            <a:r>
              <a:rPr lang="en-US" sz="2100" dirty="0" smtClean="0">
                <a:cs typeface="Calibri"/>
              </a:rPr>
              <a:t>Mexican-born population</a:t>
            </a:r>
          </a:p>
          <a:p>
            <a:pPr marL="400050" lvl="1" indent="0">
              <a:buNone/>
            </a:pPr>
            <a:r>
              <a:rPr lang="en-US" sz="1800" b="1" dirty="0">
                <a:solidFill>
                  <a:schemeClr val="tx2"/>
                </a:solidFill>
                <a:latin typeface="Calibri" panose="020F0502020204030204" pitchFamily="34" charset="0"/>
              </a:rPr>
              <a:t>Colorado, </a:t>
            </a:r>
            <a:r>
              <a:rPr lang="en-US" sz="1800" b="1" dirty="0" smtClean="0">
                <a:solidFill>
                  <a:schemeClr val="tx2"/>
                </a:solidFill>
                <a:latin typeface="Calibri" panose="020F0502020204030204" pitchFamily="34" charset="0"/>
              </a:rPr>
              <a:t>Florida, </a:t>
            </a:r>
            <a:r>
              <a:rPr lang="en-US" sz="1800" b="1" dirty="0">
                <a:solidFill>
                  <a:schemeClr val="tx2"/>
                </a:solidFill>
                <a:latin typeface="Calibri" panose="020F0502020204030204" pitchFamily="34" charset="0"/>
              </a:rPr>
              <a:t>New York </a:t>
            </a:r>
            <a:r>
              <a:rPr lang="en-US" sz="1800" b="1" dirty="0" smtClean="0">
                <a:solidFill>
                  <a:schemeClr val="tx2"/>
                </a:solidFill>
                <a:latin typeface="Calibri" panose="020F0502020204030204" pitchFamily="34" charset="0"/>
              </a:rPr>
              <a:t>city, </a:t>
            </a:r>
            <a:r>
              <a:rPr lang="en-US" sz="1800" b="1" dirty="0">
                <a:solidFill>
                  <a:schemeClr val="tx2"/>
                </a:solidFill>
                <a:latin typeface="Calibri" panose="020F0502020204030204" pitchFamily="34" charset="0"/>
              </a:rPr>
              <a:t>Illinois, New York state,  North Carolina, </a:t>
            </a:r>
            <a:r>
              <a:rPr lang="en-US" sz="1800" b="1" dirty="0" smtClean="0">
                <a:solidFill>
                  <a:schemeClr val="tx2"/>
                </a:solidFill>
                <a:latin typeface="Calibri" panose="020F0502020204030204" pitchFamily="34" charset="0"/>
              </a:rPr>
              <a:t>Georgia, </a:t>
            </a:r>
            <a:r>
              <a:rPr lang="en-US" sz="1800" b="1" dirty="0" smtClean="0">
                <a:solidFill>
                  <a:schemeClr val="tx2"/>
                </a:solidFill>
                <a:latin typeface="Calibri" panose="020F0502020204030204" pitchFamily="34" charset="0"/>
              </a:rPr>
              <a:t>Oregon*</a:t>
            </a:r>
            <a:endParaRPr lang="en-US" sz="1800" dirty="0">
              <a:latin typeface="Calibri" panose="020F0502020204030204" pitchFamily="34" charset="0"/>
              <a:cs typeface="Calibri"/>
            </a:endParaRPr>
          </a:p>
          <a:p>
            <a:pPr marL="457200" indent="-457200">
              <a:buAutoNum type="arabicPeriod" startAt="3"/>
            </a:pPr>
            <a:r>
              <a:rPr lang="en-US" sz="2100" dirty="0" smtClean="0">
                <a:cs typeface="Calibri"/>
              </a:rPr>
              <a:t>Pilot-participating jurisdiction.</a:t>
            </a:r>
            <a:endParaRPr lang="en-US" sz="2100" dirty="0">
              <a:cs typeface="Calibri"/>
            </a:endParaRPr>
          </a:p>
          <a:p>
            <a:pPr marL="400050" lvl="1" indent="0">
              <a:buNone/>
            </a:pPr>
            <a:r>
              <a:rPr lang="en-US" sz="1800" b="1" dirty="0" smtClean="0">
                <a:latin typeface="Calibri" panose="020F0502020204030204" pitchFamily="34" charset="0"/>
              </a:rPr>
              <a:t>Alabama and  San Diego County</a:t>
            </a:r>
            <a:endParaRPr lang="en-US" sz="1800" b="1" dirty="0">
              <a:latin typeface="Calibri" panose="020F0502020204030204" pitchFamily="34" charset="0"/>
            </a:endParaRPr>
          </a:p>
        </p:txBody>
      </p:sp>
      <p:sp>
        <p:nvSpPr>
          <p:cNvPr id="4" name="TextBox 3"/>
          <p:cNvSpPr txBox="1"/>
          <p:nvPr/>
        </p:nvSpPr>
        <p:spPr>
          <a:xfrm>
            <a:off x="622571" y="5992237"/>
            <a:ext cx="6178936" cy="276999"/>
          </a:xfrm>
          <a:prstGeom prst="rect">
            <a:avLst/>
          </a:prstGeom>
          <a:noFill/>
        </p:spPr>
        <p:txBody>
          <a:bodyPr wrap="none" rtlCol="0">
            <a:spAutoFit/>
          </a:bodyPr>
          <a:lstStyle/>
          <a:p>
            <a:r>
              <a:rPr lang="en-US" sz="1200" dirty="0">
                <a:solidFill>
                  <a:schemeClr val="bg2"/>
                </a:solidFill>
                <a:latin typeface="Calibri" panose="020F0502020204030204" pitchFamily="34" charset="0"/>
              </a:rPr>
              <a:t>* Additional top Mexican-born states not already included in Southern or Northern border </a:t>
            </a:r>
            <a:r>
              <a:rPr lang="en-US" sz="1200" dirty="0" smtClean="0">
                <a:solidFill>
                  <a:schemeClr val="bg2"/>
                </a:solidFill>
                <a:latin typeface="Calibri" panose="020F0502020204030204" pitchFamily="34" charset="0"/>
              </a:rPr>
              <a:t>states</a:t>
            </a:r>
            <a:endParaRPr lang="en-US"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1163799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3766" y="340285"/>
            <a:ext cx="8256494" cy="574115"/>
          </a:xfrm>
        </p:spPr>
        <p:txBody>
          <a:bodyPr/>
          <a:lstStyle/>
          <a:p>
            <a:pPr algn="ctr"/>
            <a:r>
              <a:rPr lang="en-US" sz="2800" dirty="0" smtClean="0"/>
              <a:t>Methods</a:t>
            </a:r>
            <a:endParaRPr lang="en-US" sz="2800" dirty="0"/>
          </a:p>
        </p:txBody>
      </p:sp>
      <p:sp>
        <p:nvSpPr>
          <p:cNvPr id="4" name="Text Placeholder 3"/>
          <p:cNvSpPr>
            <a:spLocks noGrp="1"/>
          </p:cNvSpPr>
          <p:nvPr>
            <p:ph type="body" sz="half" idx="2"/>
          </p:nvPr>
        </p:nvSpPr>
        <p:spPr>
          <a:xfrm>
            <a:off x="550185" y="846697"/>
            <a:ext cx="8185253" cy="1205753"/>
          </a:xfrm>
        </p:spPr>
        <p:txBody>
          <a:bodyPr/>
          <a:lstStyle/>
          <a:p>
            <a:r>
              <a:rPr lang="en-US" sz="2200" b="1" dirty="0" smtClean="0">
                <a:solidFill>
                  <a:srgbClr val="FFC000"/>
                </a:solidFill>
                <a:latin typeface="Calibri"/>
              </a:rPr>
              <a:t>Target population: </a:t>
            </a:r>
            <a:r>
              <a:rPr lang="en-US" sz="2000" b="1" dirty="0" smtClean="0">
                <a:solidFill>
                  <a:srgbClr val="FFC000"/>
                </a:solidFill>
                <a:latin typeface="Calibri"/>
              </a:rPr>
              <a:t/>
            </a:r>
            <a:br>
              <a:rPr lang="en-US" sz="2000" b="1" dirty="0" smtClean="0">
                <a:solidFill>
                  <a:srgbClr val="FFC000"/>
                </a:solidFill>
                <a:latin typeface="Calibri"/>
              </a:rPr>
            </a:br>
            <a:r>
              <a:rPr lang="en-US" sz="2000" b="1" dirty="0" smtClean="0">
                <a:latin typeface="Calibri"/>
              </a:rPr>
              <a:t>State or local epidemiologists, surveillance program managers</a:t>
            </a:r>
            <a:endParaRPr lang="en-US" sz="2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779" y="2091318"/>
            <a:ext cx="6719485" cy="4338622"/>
          </a:xfrm>
          <a:prstGeom prst="rect">
            <a:avLst/>
          </a:prstGeom>
        </p:spPr>
      </p:pic>
      <p:sp>
        <p:nvSpPr>
          <p:cNvPr id="8" name="TextBox 7"/>
          <p:cNvSpPr txBox="1"/>
          <p:nvPr/>
        </p:nvSpPr>
        <p:spPr>
          <a:xfrm>
            <a:off x="426488" y="1689657"/>
            <a:ext cx="8237733" cy="430887"/>
          </a:xfrm>
          <a:prstGeom prst="rect">
            <a:avLst/>
          </a:prstGeom>
          <a:noFill/>
        </p:spPr>
        <p:txBody>
          <a:bodyPr wrap="square" rtlCol="0">
            <a:spAutoFit/>
          </a:bodyPr>
          <a:lstStyle/>
          <a:p>
            <a:pPr algn="ctr"/>
            <a:r>
              <a:rPr lang="en-US" sz="2200" b="1" dirty="0" smtClean="0">
                <a:solidFill>
                  <a:srgbClr val="FFC000"/>
                </a:solidFill>
                <a:latin typeface="Calibri" panose="020F0502020204030204" pitchFamily="34" charset="0"/>
              </a:rPr>
              <a:t>Target </a:t>
            </a:r>
            <a:r>
              <a:rPr lang="en-US" sz="2200" b="1" dirty="0">
                <a:solidFill>
                  <a:schemeClr val="bg1"/>
                </a:solidFill>
                <a:latin typeface="Calibri" panose="020F0502020204030204" pitchFamily="34" charset="0"/>
              </a:rPr>
              <a:t>jurisdictions</a:t>
            </a:r>
            <a:r>
              <a:rPr lang="en-US" sz="2200" b="1" dirty="0" smtClean="0">
                <a:solidFill>
                  <a:srgbClr val="FFC000"/>
                </a:solidFill>
                <a:latin typeface="Calibri" panose="020F0502020204030204" pitchFamily="34" charset="0"/>
              </a:rPr>
              <a:t> ( N=20)</a:t>
            </a:r>
          </a:p>
        </p:txBody>
      </p:sp>
    </p:spTree>
    <p:extLst>
      <p:ext uri="{BB962C8B-B14F-4D97-AF65-F5344CB8AC3E}">
        <p14:creationId xmlns:p14="http://schemas.microsoft.com/office/powerpoint/2010/main" val="10400908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53029"/>
          </a:xfrm>
        </p:spPr>
        <p:txBody>
          <a:bodyPr/>
          <a:lstStyle/>
          <a:p>
            <a:r>
              <a:rPr lang="es-MX" dirty="0" smtClean="0"/>
              <a:t>Methods</a:t>
            </a:r>
            <a:endParaRPr lang="es-MX" dirty="0"/>
          </a:p>
        </p:txBody>
      </p:sp>
      <p:sp>
        <p:nvSpPr>
          <p:cNvPr id="7" name="Content Placeholder 6"/>
          <p:cNvSpPr>
            <a:spLocks noGrp="1"/>
          </p:cNvSpPr>
          <p:nvPr>
            <p:ph idx="1"/>
          </p:nvPr>
        </p:nvSpPr>
        <p:spPr>
          <a:xfrm>
            <a:off x="457200" y="1374423"/>
            <a:ext cx="8229600" cy="4191000"/>
          </a:xfrm>
        </p:spPr>
        <p:txBody>
          <a:bodyPr/>
          <a:lstStyle/>
          <a:p>
            <a:r>
              <a:rPr lang="en-US" sz="2200" dirty="0">
                <a:solidFill>
                  <a:srgbClr val="FFC000"/>
                </a:solidFill>
              </a:rPr>
              <a:t>Southern </a:t>
            </a:r>
            <a:r>
              <a:rPr lang="en-US" sz="2200" dirty="0">
                <a:solidFill>
                  <a:schemeClr val="bg1"/>
                </a:solidFill>
              </a:rPr>
              <a:t>b</a:t>
            </a:r>
            <a:r>
              <a:rPr lang="en-US" sz="2200" dirty="0" smtClean="0">
                <a:solidFill>
                  <a:schemeClr val="bg1"/>
                </a:solidFill>
              </a:rPr>
              <a:t>order </a:t>
            </a:r>
            <a:r>
              <a:rPr lang="en-US" sz="2200" dirty="0">
                <a:solidFill>
                  <a:schemeClr val="bg1"/>
                </a:solidFill>
              </a:rPr>
              <a:t>jurisdictions</a:t>
            </a:r>
            <a:r>
              <a:rPr lang="en-US" sz="2200" dirty="0" smtClean="0">
                <a:solidFill>
                  <a:schemeClr val="bg1"/>
                </a:solidFill>
              </a:rPr>
              <a:t>: </a:t>
            </a:r>
            <a:r>
              <a:rPr lang="en-US" sz="2100" dirty="0" smtClean="0"/>
              <a:t>California, Texas, New Mexico, Arizona</a:t>
            </a:r>
          </a:p>
          <a:p>
            <a:endParaRPr lang="en-US" dirty="0" smtClean="0">
              <a:solidFill>
                <a:srgbClr val="FFC000"/>
              </a:solidFill>
            </a:endParaRPr>
          </a:p>
          <a:p>
            <a:r>
              <a:rPr lang="en-US" dirty="0" smtClean="0">
                <a:solidFill>
                  <a:srgbClr val="FFC000"/>
                </a:solidFill>
              </a:rPr>
              <a:t>Northern </a:t>
            </a:r>
            <a:r>
              <a:rPr lang="en-US" dirty="0">
                <a:solidFill>
                  <a:srgbClr val="FFC000"/>
                </a:solidFill>
              </a:rPr>
              <a:t>b</a:t>
            </a:r>
            <a:r>
              <a:rPr lang="en-US" dirty="0" smtClean="0">
                <a:solidFill>
                  <a:srgbClr val="FFC000"/>
                </a:solidFill>
              </a:rPr>
              <a:t>order </a:t>
            </a:r>
            <a:r>
              <a:rPr lang="en-US" dirty="0">
                <a:solidFill>
                  <a:schemeClr val="bg1"/>
                </a:solidFill>
              </a:rPr>
              <a:t>jurisdictions: </a:t>
            </a:r>
            <a:r>
              <a:rPr lang="en-US" sz="2100" dirty="0"/>
              <a:t>Alaska</a:t>
            </a:r>
            <a:r>
              <a:rPr lang="en-US" sz="2100" baseline="30000" dirty="0"/>
              <a:t>§</a:t>
            </a:r>
            <a:r>
              <a:rPr lang="en-US" sz="2100" dirty="0"/>
              <a:t>, Maine, Michigan, Minnesota</a:t>
            </a:r>
            <a:r>
              <a:rPr lang="en-US" sz="2100" baseline="30000" dirty="0"/>
              <a:t>§</a:t>
            </a:r>
            <a:r>
              <a:rPr lang="en-US" sz="2100" dirty="0"/>
              <a:t>, Montana, Washington</a:t>
            </a:r>
            <a:r>
              <a:rPr lang="en-US" sz="2100" baseline="30000" dirty="0"/>
              <a:t>§</a:t>
            </a:r>
          </a:p>
          <a:p>
            <a:endParaRPr lang="en-US" dirty="0">
              <a:solidFill>
                <a:srgbClr val="FFC000"/>
              </a:solidFill>
            </a:endParaRPr>
          </a:p>
          <a:p>
            <a:r>
              <a:rPr lang="en-US" sz="2200" dirty="0">
                <a:solidFill>
                  <a:srgbClr val="FFC000"/>
                </a:solidFill>
              </a:rPr>
              <a:t>Top 10 ranked </a:t>
            </a:r>
            <a:r>
              <a:rPr lang="en-US" sz="2200" dirty="0">
                <a:solidFill>
                  <a:schemeClr val="bg1"/>
                </a:solidFill>
              </a:rPr>
              <a:t>jurisdictions</a:t>
            </a:r>
            <a:r>
              <a:rPr lang="en-US" sz="2200" dirty="0">
                <a:solidFill>
                  <a:srgbClr val="FFC000"/>
                </a:solidFill>
              </a:rPr>
              <a:t> with Mexican-born population </a:t>
            </a:r>
            <a:r>
              <a:rPr lang="en-US" sz="2200" dirty="0" smtClean="0">
                <a:solidFill>
                  <a:srgbClr val="FFC000"/>
                </a:solidFill>
              </a:rPr>
              <a:t>:* </a:t>
            </a:r>
            <a:r>
              <a:rPr lang="en-US" sz="2100" dirty="0">
                <a:solidFill>
                  <a:schemeClr val="tx2"/>
                </a:solidFill>
              </a:rPr>
              <a:t>Colorado, Florida</a:t>
            </a:r>
            <a:r>
              <a:rPr lang="en-US" sz="2100" baseline="30000" dirty="0">
                <a:solidFill>
                  <a:schemeClr val="tx2"/>
                </a:solidFill>
              </a:rPr>
              <a:t>§</a:t>
            </a:r>
            <a:r>
              <a:rPr lang="en-US" sz="2100" dirty="0">
                <a:solidFill>
                  <a:schemeClr val="tx2"/>
                </a:solidFill>
              </a:rPr>
              <a:t>, New York city</a:t>
            </a:r>
            <a:r>
              <a:rPr lang="en-US" sz="2100" baseline="30000" dirty="0">
                <a:solidFill>
                  <a:schemeClr val="tx2"/>
                </a:solidFill>
              </a:rPr>
              <a:t>§</a:t>
            </a:r>
            <a:r>
              <a:rPr lang="en-US" sz="2100" dirty="0">
                <a:solidFill>
                  <a:schemeClr val="tx2"/>
                </a:solidFill>
              </a:rPr>
              <a:t>, Illinois, New York state,  North Carolina, Georgia</a:t>
            </a:r>
            <a:r>
              <a:rPr lang="en-US" sz="2100" baseline="30000" dirty="0">
                <a:solidFill>
                  <a:schemeClr val="tx2"/>
                </a:solidFill>
              </a:rPr>
              <a:t>§</a:t>
            </a:r>
            <a:r>
              <a:rPr lang="en-US" sz="2100" dirty="0">
                <a:solidFill>
                  <a:schemeClr val="tx2"/>
                </a:solidFill>
              </a:rPr>
              <a:t>, Oregon</a:t>
            </a:r>
            <a:r>
              <a:rPr lang="en-US" sz="2100" baseline="30000" dirty="0">
                <a:solidFill>
                  <a:schemeClr val="tx2"/>
                </a:solidFill>
              </a:rPr>
              <a:t>§</a:t>
            </a:r>
            <a:r>
              <a:rPr lang="en-US" sz="2100" dirty="0">
                <a:solidFill>
                  <a:schemeClr val="tx2"/>
                </a:solidFill>
              </a:rPr>
              <a:t> </a:t>
            </a:r>
            <a:endParaRPr lang="en-US" sz="2100" dirty="0" smtClean="0">
              <a:solidFill>
                <a:schemeClr val="tx2"/>
              </a:solidFill>
            </a:endParaRPr>
          </a:p>
          <a:p>
            <a:pPr marL="0" indent="0">
              <a:buNone/>
            </a:pPr>
            <a:endParaRPr lang="en-US" dirty="0">
              <a:solidFill>
                <a:schemeClr val="tx2"/>
              </a:solidFill>
            </a:endParaRPr>
          </a:p>
          <a:p>
            <a:r>
              <a:rPr lang="en-US" sz="2200" dirty="0">
                <a:solidFill>
                  <a:srgbClr val="FFC000"/>
                </a:solidFill>
              </a:rPr>
              <a:t>Pilot </a:t>
            </a:r>
            <a:r>
              <a:rPr lang="en-US" sz="2200" dirty="0" smtClean="0">
                <a:solidFill>
                  <a:srgbClr val="FFC000"/>
                </a:solidFill>
              </a:rPr>
              <a:t>participants</a:t>
            </a:r>
            <a:r>
              <a:rPr lang="en-US" sz="2200" dirty="0">
                <a:solidFill>
                  <a:srgbClr val="FFC000"/>
                </a:solidFill>
              </a:rPr>
              <a:t>: </a:t>
            </a:r>
            <a:r>
              <a:rPr lang="en-US" sz="2100" dirty="0"/>
              <a:t>San Diego County, Alabama</a:t>
            </a:r>
          </a:p>
          <a:p>
            <a:endParaRPr lang="es-MX" dirty="0"/>
          </a:p>
        </p:txBody>
      </p:sp>
      <p:sp>
        <p:nvSpPr>
          <p:cNvPr id="8" name="Text Placeholder 7"/>
          <p:cNvSpPr>
            <a:spLocks noGrp="1"/>
          </p:cNvSpPr>
          <p:nvPr>
            <p:ph type="body" sz="quarter" idx="10"/>
          </p:nvPr>
        </p:nvSpPr>
        <p:spPr>
          <a:xfrm>
            <a:off x="471311" y="5904089"/>
            <a:ext cx="8229600" cy="544689"/>
          </a:xfrm>
        </p:spPr>
        <p:txBody>
          <a:bodyPr/>
          <a:lstStyle/>
          <a:p>
            <a:r>
              <a:rPr lang="en-US" sz="1200" dirty="0">
                <a:solidFill>
                  <a:schemeClr val="bg2"/>
                </a:solidFill>
              </a:rPr>
              <a:t>* Additional top </a:t>
            </a:r>
            <a:r>
              <a:rPr lang="en-US" sz="1200" dirty="0" smtClean="0">
                <a:solidFill>
                  <a:schemeClr val="bg2"/>
                </a:solidFill>
              </a:rPr>
              <a:t>Mexican-born </a:t>
            </a:r>
            <a:r>
              <a:rPr lang="en-US" sz="1200" dirty="0">
                <a:solidFill>
                  <a:schemeClr val="bg2"/>
                </a:solidFill>
              </a:rPr>
              <a:t>states </a:t>
            </a:r>
            <a:r>
              <a:rPr lang="en-US" sz="1200" dirty="0" smtClean="0">
                <a:solidFill>
                  <a:schemeClr val="bg2"/>
                </a:solidFill>
              </a:rPr>
              <a:t>not included </a:t>
            </a:r>
            <a:r>
              <a:rPr lang="en-US" sz="1200" dirty="0">
                <a:solidFill>
                  <a:schemeClr val="bg2"/>
                </a:solidFill>
              </a:rPr>
              <a:t>in Southern or Northern border states</a:t>
            </a:r>
          </a:p>
          <a:p>
            <a:r>
              <a:rPr lang="en-US" sz="1200" dirty="0">
                <a:solidFill>
                  <a:schemeClr val="bg2"/>
                </a:solidFill>
              </a:rPr>
              <a:t>§ Reporting the binational variable through </a:t>
            </a:r>
            <a:r>
              <a:rPr lang="en-US" sz="1200" dirty="0" err="1">
                <a:solidFill>
                  <a:schemeClr val="bg2"/>
                </a:solidFill>
              </a:rPr>
              <a:t>ArboNet</a:t>
            </a:r>
            <a:endParaRPr lang="en-US" sz="1200" dirty="0">
              <a:solidFill>
                <a:schemeClr val="bg2"/>
              </a:solidFill>
            </a:endParaRPr>
          </a:p>
          <a:p>
            <a:endParaRPr lang="es-MX" dirty="0"/>
          </a:p>
        </p:txBody>
      </p:sp>
    </p:spTree>
    <p:extLst>
      <p:ext uri="{BB962C8B-B14F-4D97-AF65-F5344CB8AC3E}">
        <p14:creationId xmlns:p14="http://schemas.microsoft.com/office/powerpoint/2010/main" val="1739813638"/>
      </p:ext>
    </p:extLst>
  </p:cSld>
  <p:clrMapOvr>
    <a:masterClrMapping/>
  </p:clrMapOvr>
  <p:transition>
    <p:fade/>
  </p:transition>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2524</Words>
  <Application>Microsoft Office PowerPoint</Application>
  <PresentationFormat>On-screen Show (4:3)</PresentationFormat>
  <Paragraphs>420</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Courier New</vt:lpstr>
      <vt:lpstr>Times New Roman</vt:lpstr>
      <vt:lpstr>Wingdings</vt:lpstr>
      <vt:lpstr>Myriad Web Pro</vt:lpstr>
      <vt:lpstr>Calibri</vt:lpstr>
      <vt:lpstr>Cabri</vt:lpstr>
      <vt:lpstr>Theme1</vt:lpstr>
      <vt:lpstr>¿Donde estaba Waldo … Eh? Update on the Binational Case Variable and Communication Protocol</vt:lpstr>
      <vt:lpstr>Background: Binational Case Variable Definition per 2013 CSTE Position Statement</vt:lpstr>
      <vt:lpstr> Background </vt:lpstr>
      <vt:lpstr>Background Binational Variable added to ArboNet April 2016*</vt:lpstr>
      <vt:lpstr>Background  Binational Notifications  by U.S. State and Jurisdiction,  Pilot Dec 1, 2011 – April 30, 2016</vt:lpstr>
      <vt:lpstr>   Goal   </vt:lpstr>
      <vt:lpstr>Conducted interviews with selected jurisdictions</vt:lpstr>
      <vt:lpstr>Methods</vt:lpstr>
      <vt:lpstr>Methods</vt:lpstr>
      <vt:lpstr>Methods</vt:lpstr>
      <vt:lpstr>Analysis</vt:lpstr>
      <vt:lpstr> Number of responses and response rate by region</vt:lpstr>
      <vt:lpstr> Are you aware of the addition of the binational variable  to NNDSS? </vt:lpstr>
      <vt:lpstr> Has your jurisdiction incorporated the binational variable into its notifiable disease surveillance system? </vt:lpstr>
      <vt:lpstr>Are the binational case variable criteria clear to you?</vt:lpstr>
      <vt:lpstr>If not clear, what part of the criteria is not clear ?</vt:lpstr>
      <vt:lpstr>Are you planning on incorporating the binational variable into your notifiable surveillance system*?</vt:lpstr>
      <vt:lpstr>Reasons why jurisdictions have incorporated the binational variable? </vt:lpstr>
      <vt:lpstr>Reasons why jurisdictions have not incorporated the binational variable? </vt:lpstr>
      <vt:lpstr>Additional comments from discussion</vt:lpstr>
      <vt:lpstr>States Reporting the Binational Variable in ArboNet (N=13)*, Snapshot May 24, 2016 </vt:lpstr>
      <vt:lpstr>Summary</vt:lpstr>
      <vt:lpstr>Conclusions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2016-03-23T00:07:06Z</dcterms:created>
  <dcterms:modified xsi:type="dcterms:W3CDTF">2016-06-10T20:35:56Z</dcterms:modified>
</cp:coreProperties>
</file>