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13" r:id="rId1"/>
  </p:sldMasterIdLst>
  <p:notesMasterIdLst>
    <p:notesMasterId r:id="rId7"/>
  </p:notesMasterIdLst>
  <p:handoutMasterIdLst>
    <p:handoutMasterId r:id="rId8"/>
  </p:handoutMasterIdLst>
  <p:sldIdLst>
    <p:sldId id="332" r:id="rId2"/>
    <p:sldId id="326" r:id="rId3"/>
    <p:sldId id="327" r:id="rId4"/>
    <p:sldId id="328" r:id="rId5"/>
    <p:sldId id="331" r:id="rId6"/>
  </p:sldIdLst>
  <p:sldSz cx="9144000" cy="6858000" type="screen4x3"/>
  <p:notesSz cx="7010400" cy="9296400"/>
  <p:embeddedFontLst>
    <p:embeddedFont>
      <p:font typeface="Myriad Web Pro" panose="020B0503030403090204" charset="0"/>
      <p:regular r:id="rId9"/>
      <p:bold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2F2F2"/>
    <a:srgbClr val="000000"/>
    <a:srgbClr val="781D7E"/>
    <a:srgbClr val="006A71"/>
    <a:srgbClr val="8D8B00"/>
    <a:srgbClr val="8B3102"/>
    <a:srgbClr val="D95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3961" autoAdjust="0"/>
    <p:restoredTop sz="76882" autoAdjust="0"/>
  </p:normalViewPr>
  <p:slideViewPr>
    <p:cSldViewPr snapToGrid="0">
      <p:cViewPr>
        <p:scale>
          <a:sx n="55" d="100"/>
          <a:sy n="55" d="100"/>
        </p:scale>
        <p:origin x="-2886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 snapToGrid="0">
      <p:cViewPr>
        <p:scale>
          <a:sx n="148" d="100"/>
          <a:sy n="148" d="100"/>
        </p:scale>
        <p:origin x="-244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5743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0"/>
            <a:ext cx="3038145" cy="465743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r">
              <a:defRPr sz="1200"/>
            </a:lvl1pPr>
          </a:lstStyle>
          <a:p>
            <a:fld id="{B2C86305-D753-4ADE-A08B-0655180E1718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58"/>
            <a:ext cx="3038145" cy="465742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58"/>
            <a:ext cx="3038145" cy="465742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r">
              <a:defRPr sz="1200"/>
            </a:lvl1pPr>
          </a:lstStyle>
          <a:p>
            <a:fld id="{0290EAB6-4237-48D9-A2ED-4A9632C98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32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1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r">
              <a:defRPr sz="1200"/>
            </a:lvl1pPr>
          </a:lstStyle>
          <a:p>
            <a:fld id="{89D8F3C2-1545-407C-9696-9FBD8A87D061}" type="datetimeFigureOut">
              <a:rPr lang="en-US" smtClean="0"/>
              <a:pPr/>
              <a:t>6/9/2016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5" tIns="44067" rIns="88135" bIns="440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5" tIns="44067" rIns="88135" bIns="4406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30660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r">
              <a:defRPr sz="1200"/>
            </a:lvl1pPr>
          </a:lstStyle>
          <a:p>
            <a:fld id="{7E82054C-5FFB-4925-88B8-34BFE44764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8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SzPct val="10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bg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bg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7317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43200"/>
            <a:ext cx="7772400" cy="5683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Photo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4" r:id="rId9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ndiegocounty.gov/hhsa/programs/phs/cure_tb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Discussion Questions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556" y="1453444"/>
            <a:ext cx="8235244" cy="4783667"/>
          </a:xfrm>
        </p:spPr>
        <p:txBody>
          <a:bodyPr/>
          <a:lstStyle/>
          <a:p>
            <a:r>
              <a:rPr lang="es-MX" sz="2100" dirty="0"/>
              <a:t>Review the </a:t>
            </a:r>
            <a:r>
              <a:rPr lang="es-MX" sz="2100" dirty="0" smtClean="0"/>
              <a:t>binational variable </a:t>
            </a:r>
            <a:r>
              <a:rPr lang="es-MX" sz="2100" dirty="0"/>
              <a:t>position statement: D</a:t>
            </a:r>
            <a:r>
              <a:rPr lang="es-MX" sz="2100" dirty="0" smtClean="0"/>
              <a:t>oes the position statement need </a:t>
            </a:r>
            <a:r>
              <a:rPr lang="es-MX" sz="2100" dirty="0"/>
              <a:t>to be modified</a:t>
            </a:r>
            <a:r>
              <a:rPr lang="es-MX" sz="2100" dirty="0" smtClean="0"/>
              <a:t>?</a:t>
            </a:r>
          </a:p>
          <a:p>
            <a:pPr marL="0" indent="0">
              <a:buNone/>
            </a:pPr>
            <a:r>
              <a:rPr lang="es-MX" sz="2100" dirty="0"/>
              <a:t> </a:t>
            </a:r>
          </a:p>
          <a:p>
            <a:r>
              <a:rPr lang="es-MX" sz="2100" dirty="0"/>
              <a:t>Would DGMQ </a:t>
            </a:r>
            <a:r>
              <a:rPr lang="es-MX" sz="2100" dirty="0" smtClean="0"/>
              <a:t>provide </a:t>
            </a:r>
            <a:r>
              <a:rPr lang="es-MX" sz="2100" dirty="0"/>
              <a:t>this </a:t>
            </a:r>
            <a:r>
              <a:rPr lang="es-MX" sz="2100" dirty="0" smtClean="0"/>
              <a:t>information to the </a:t>
            </a:r>
            <a:r>
              <a:rPr lang="es-MX" sz="2100" dirty="0"/>
              <a:t>other countries</a:t>
            </a:r>
            <a:r>
              <a:rPr lang="es-MX" sz="2100" dirty="0" smtClean="0"/>
              <a:t>?</a:t>
            </a:r>
          </a:p>
          <a:p>
            <a:endParaRPr lang="es-MX" sz="2100" dirty="0"/>
          </a:p>
          <a:p>
            <a:r>
              <a:rPr lang="es-MX" sz="2100" dirty="0"/>
              <a:t>Does the </a:t>
            </a:r>
            <a:r>
              <a:rPr lang="es-MX" sz="2100" dirty="0" smtClean="0"/>
              <a:t>binational variable </a:t>
            </a:r>
            <a:r>
              <a:rPr lang="es-MX" sz="2100" dirty="0"/>
              <a:t>have more </a:t>
            </a:r>
            <a:r>
              <a:rPr lang="es-MX" sz="2100" dirty="0" smtClean="0"/>
              <a:t>meaning, with </a:t>
            </a:r>
            <a:r>
              <a:rPr lang="es-MX" sz="2100" dirty="0"/>
              <a:t>ebola, dengue, </a:t>
            </a:r>
            <a:r>
              <a:rPr lang="es-MX" sz="2100" dirty="0" smtClean="0"/>
              <a:t>chikungunya, and </a:t>
            </a:r>
            <a:r>
              <a:rPr lang="es-MX" sz="2100" dirty="0"/>
              <a:t>now zika? </a:t>
            </a:r>
            <a:endParaRPr lang="es-MX" sz="2100" dirty="0" smtClean="0"/>
          </a:p>
          <a:p>
            <a:endParaRPr lang="es-MX" sz="2100" dirty="0"/>
          </a:p>
          <a:p>
            <a:r>
              <a:rPr lang="es-MX" sz="2100" dirty="0" smtClean="0"/>
              <a:t>Originally, </a:t>
            </a:r>
            <a:r>
              <a:rPr lang="es-MX" sz="2100" dirty="0"/>
              <a:t>the </a:t>
            </a:r>
            <a:r>
              <a:rPr lang="es-MX" sz="2100" dirty="0" smtClean="0"/>
              <a:t>binational variable </a:t>
            </a:r>
            <a:r>
              <a:rPr lang="es-MX" sz="2100" dirty="0"/>
              <a:t>included other </a:t>
            </a:r>
            <a:r>
              <a:rPr lang="es-MX" sz="2100" dirty="0" smtClean="0"/>
              <a:t>countries. </a:t>
            </a:r>
            <a:r>
              <a:rPr lang="es-MX" sz="2100" dirty="0"/>
              <a:t>S</a:t>
            </a:r>
            <a:r>
              <a:rPr lang="es-MX" sz="2100" dirty="0" smtClean="0"/>
              <a:t>hould </a:t>
            </a:r>
            <a:r>
              <a:rPr lang="es-MX" sz="2100" dirty="0"/>
              <a:t>they be </a:t>
            </a:r>
            <a:r>
              <a:rPr lang="es-MX" sz="2100" dirty="0" err="1"/>
              <a:t>added</a:t>
            </a:r>
            <a:r>
              <a:rPr lang="es-MX" sz="2100" dirty="0" smtClean="0"/>
              <a:t>?</a:t>
            </a:r>
          </a:p>
          <a:p>
            <a:endParaRPr lang="es-MX" sz="2100" dirty="0" smtClean="0"/>
          </a:p>
          <a:p>
            <a:r>
              <a:rPr lang="es-MX" sz="2100" dirty="0" err="1"/>
              <a:t>What</a:t>
            </a:r>
            <a:r>
              <a:rPr lang="es-MX" sz="2100" dirty="0"/>
              <a:t> do </a:t>
            </a:r>
            <a:r>
              <a:rPr lang="es-MX" sz="2100" dirty="0" err="1"/>
              <a:t>states</a:t>
            </a:r>
            <a:r>
              <a:rPr lang="es-MX" sz="2100" dirty="0"/>
              <a:t> need to </a:t>
            </a:r>
            <a:r>
              <a:rPr lang="es-MX" sz="2100" dirty="0" err="1"/>
              <a:t>justify</a:t>
            </a:r>
            <a:r>
              <a:rPr lang="es-MX" sz="2100" dirty="0"/>
              <a:t> BV </a:t>
            </a:r>
            <a:r>
              <a:rPr lang="es-MX" sz="2100" dirty="0" err="1"/>
              <a:t>implementation</a:t>
            </a:r>
            <a:r>
              <a:rPr lang="es-MX" sz="2100" dirty="0"/>
              <a:t>?</a:t>
            </a:r>
          </a:p>
          <a:p>
            <a:endParaRPr lang="en-US" sz="2100" dirty="0" smtClean="0"/>
          </a:p>
          <a:p>
            <a:endParaRPr lang="es-MX" sz="2100" dirty="0" smtClean="0"/>
          </a:p>
          <a:p>
            <a:endParaRPr lang="es-MX" sz="2100" dirty="0"/>
          </a:p>
        </p:txBody>
      </p:sp>
    </p:spTree>
    <p:extLst>
      <p:ext uri="{BB962C8B-B14F-4D97-AF65-F5344CB8AC3E}">
        <p14:creationId xmlns:p14="http://schemas.microsoft.com/office/powerpoint/2010/main" val="19229919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Submitted for clearance by states, US and Mexico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2673" y="309832"/>
            <a:ext cx="832918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Operational Protocol for U.S. – Mexico Binational Communication and Coordination on Disease Notifications and Outbreaks --- DRAFT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Table </a:t>
            </a:r>
            <a:r>
              <a:rPr lang="en-US" dirty="0">
                <a:solidFill>
                  <a:schemeClr val="bg2"/>
                </a:solidFill>
              </a:rPr>
              <a:t>of Contents</a:t>
            </a:r>
          </a:p>
          <a:p>
            <a:r>
              <a:rPr lang="en-US" dirty="0">
                <a:solidFill>
                  <a:schemeClr val="bg2"/>
                </a:solidFill>
              </a:rPr>
              <a:t>1</a:t>
            </a:r>
            <a:r>
              <a:rPr lang="en-US" dirty="0" smtClean="0">
                <a:solidFill>
                  <a:schemeClr val="bg2"/>
                </a:solidFill>
              </a:rPr>
              <a:t>.  Introduction</a:t>
            </a:r>
            <a:r>
              <a:rPr lang="en-US" dirty="0">
                <a:solidFill>
                  <a:schemeClr val="bg2"/>
                </a:solidFill>
              </a:rPr>
              <a:t>	</a:t>
            </a:r>
          </a:p>
          <a:p>
            <a:r>
              <a:rPr lang="en-US" dirty="0">
                <a:solidFill>
                  <a:schemeClr val="bg2"/>
                </a:solidFill>
              </a:rPr>
              <a:t>2</a:t>
            </a:r>
            <a:r>
              <a:rPr lang="en-US" dirty="0" smtClean="0">
                <a:solidFill>
                  <a:schemeClr val="bg2"/>
                </a:solidFill>
              </a:rPr>
              <a:t>.  Purpose</a:t>
            </a:r>
            <a:r>
              <a:rPr lang="en-US" dirty="0">
                <a:solidFill>
                  <a:schemeClr val="bg2"/>
                </a:solidFill>
              </a:rPr>
              <a:t>	</a:t>
            </a:r>
          </a:p>
          <a:p>
            <a:r>
              <a:rPr lang="en-US" dirty="0">
                <a:solidFill>
                  <a:schemeClr val="bg2"/>
                </a:solidFill>
              </a:rPr>
              <a:t>3</a:t>
            </a:r>
            <a:r>
              <a:rPr lang="en-US" dirty="0" smtClean="0">
                <a:solidFill>
                  <a:schemeClr val="bg2"/>
                </a:solidFill>
              </a:rPr>
              <a:t>.  Events </a:t>
            </a:r>
            <a:r>
              <a:rPr lang="en-US" dirty="0">
                <a:solidFill>
                  <a:schemeClr val="bg2"/>
                </a:solidFill>
              </a:rPr>
              <a:t>Leading to a Binational Communication	</a:t>
            </a:r>
          </a:p>
          <a:p>
            <a:r>
              <a:rPr lang="en-US" dirty="0">
                <a:solidFill>
                  <a:schemeClr val="bg2"/>
                </a:solidFill>
              </a:rPr>
              <a:t>4. </a:t>
            </a:r>
            <a:r>
              <a:rPr lang="en-US" dirty="0" smtClean="0">
                <a:solidFill>
                  <a:schemeClr val="bg2"/>
                </a:solidFill>
              </a:rPr>
              <a:t> Communication </a:t>
            </a:r>
            <a:r>
              <a:rPr lang="en-US" dirty="0">
                <a:solidFill>
                  <a:schemeClr val="bg2"/>
                </a:solidFill>
              </a:rPr>
              <a:t>between Counterparts	</a:t>
            </a:r>
          </a:p>
          <a:p>
            <a:r>
              <a:rPr lang="en-US" dirty="0">
                <a:solidFill>
                  <a:schemeClr val="bg2"/>
                </a:solidFill>
              </a:rPr>
              <a:t>5. </a:t>
            </a:r>
            <a:r>
              <a:rPr lang="en-US" dirty="0" smtClean="0">
                <a:solidFill>
                  <a:schemeClr val="bg2"/>
                </a:solidFill>
              </a:rPr>
              <a:t> Information </a:t>
            </a:r>
            <a:r>
              <a:rPr lang="en-US" dirty="0">
                <a:solidFill>
                  <a:schemeClr val="bg2"/>
                </a:solidFill>
              </a:rPr>
              <a:t>Included in Binational Communications	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6.  How </a:t>
            </a:r>
            <a:r>
              <a:rPr lang="en-US" dirty="0">
                <a:solidFill>
                  <a:schemeClr val="bg2"/>
                </a:solidFill>
              </a:rPr>
              <a:t>to Conduct Binational Communications	</a:t>
            </a:r>
          </a:p>
          <a:p>
            <a:pPr marL="342900" indent="-342900">
              <a:buAutoNum type="arabicPeriod" startAt="7"/>
            </a:pPr>
            <a:r>
              <a:rPr lang="en-US" dirty="0" smtClean="0">
                <a:solidFill>
                  <a:schemeClr val="bg2"/>
                </a:solidFill>
              </a:rPr>
              <a:t>How </a:t>
            </a:r>
            <a:r>
              <a:rPr lang="en-US" dirty="0">
                <a:solidFill>
                  <a:schemeClr val="bg2"/>
                </a:solidFill>
              </a:rPr>
              <a:t>to Conduct Binational Outbreaks and </a:t>
            </a:r>
            <a:r>
              <a:rPr lang="en-US" dirty="0" smtClean="0">
                <a:solidFill>
                  <a:schemeClr val="bg2"/>
                </a:solidFill>
              </a:rPr>
              <a:t>Investigations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sz="1400" dirty="0">
                <a:solidFill>
                  <a:schemeClr val="bg2"/>
                </a:solidFill>
              </a:rPr>
              <a:t>Appendix 1: IHR (2005)	</a:t>
            </a:r>
          </a:p>
          <a:p>
            <a:r>
              <a:rPr lang="en-US" sz="1400" dirty="0">
                <a:solidFill>
                  <a:schemeClr val="bg2"/>
                </a:solidFill>
              </a:rPr>
              <a:t>Appendix 2: United States and Mexico Case Definitions of </a:t>
            </a:r>
            <a:r>
              <a:rPr lang="en-US" sz="1400" dirty="0" err="1">
                <a:solidFill>
                  <a:schemeClr val="bg2"/>
                </a:solidFill>
              </a:rPr>
              <a:t>Binationally</a:t>
            </a:r>
            <a:r>
              <a:rPr lang="en-US" sz="1400" dirty="0">
                <a:solidFill>
                  <a:schemeClr val="bg2"/>
                </a:solidFill>
              </a:rPr>
              <a:t> Notifiable </a:t>
            </a:r>
            <a:r>
              <a:rPr lang="en-US" sz="1400" dirty="0" smtClean="0">
                <a:solidFill>
                  <a:schemeClr val="bg2"/>
                </a:solidFill>
              </a:rPr>
              <a:t>Conditions</a:t>
            </a:r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dirty="0">
                <a:solidFill>
                  <a:schemeClr val="bg2"/>
                </a:solidFill>
              </a:rPr>
              <a:t>Appendix 3: Binational Contact Numbers	</a:t>
            </a:r>
          </a:p>
          <a:p>
            <a:r>
              <a:rPr lang="en-US" sz="1400" dirty="0">
                <a:solidFill>
                  <a:schemeClr val="bg2"/>
                </a:solidFill>
              </a:rPr>
              <a:t>Appendix 4: Template Terms of Reference for a Binational Outbreak </a:t>
            </a:r>
            <a:r>
              <a:rPr lang="en-US" sz="1400" dirty="0" smtClean="0">
                <a:solidFill>
                  <a:schemeClr val="bg2"/>
                </a:solidFill>
              </a:rPr>
              <a:t>Investigation</a:t>
            </a:r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dirty="0">
                <a:solidFill>
                  <a:schemeClr val="bg2"/>
                </a:solidFill>
              </a:rPr>
              <a:t>Appendix 5: Procedures for Sharing Laboratory Resources and Specimens during Public Health Events of Mutual Interest and Binational Outbreaks	</a:t>
            </a:r>
          </a:p>
          <a:p>
            <a:r>
              <a:rPr lang="en-US" sz="1400" dirty="0">
                <a:solidFill>
                  <a:schemeClr val="bg2"/>
                </a:solidFill>
              </a:rPr>
              <a:t>Appendix 6: List of Agencies and Organizations	</a:t>
            </a:r>
          </a:p>
          <a:p>
            <a:endParaRPr lang="en-US" dirty="0"/>
          </a:p>
          <a:p>
            <a:r>
              <a:rPr lang="en-US" dirty="0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21932933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611" y="452673"/>
            <a:ext cx="8428776" cy="44180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79" y="4902452"/>
            <a:ext cx="8229600" cy="14983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* Communications within each country simultaneously inform all other levels of government</a:t>
            </a:r>
          </a:p>
          <a:p>
            <a:r>
              <a:rPr lang="en-US" dirty="0"/>
              <a:t>** Dotted arrows refer to communication pathways contingent on events occurring in border settings or public health emergencies of international concern (PHEIC) as defined by the International Health Regulations 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ASPR = Assistant Secretary for Preparedness and </a:t>
            </a:r>
            <a:r>
              <a:rPr lang="en-US" dirty="0" smtClean="0"/>
              <a:t>Response               PAHO </a:t>
            </a:r>
            <a:r>
              <a:rPr lang="en-US" dirty="0"/>
              <a:t>= Pan American Health </a:t>
            </a:r>
            <a:r>
              <a:rPr lang="en-US" dirty="0" smtClean="0"/>
              <a:t>Organization</a:t>
            </a:r>
            <a:endParaRPr lang="en-US" dirty="0"/>
          </a:p>
          <a:p>
            <a:r>
              <a:rPr lang="en-US" dirty="0"/>
              <a:t>DGE = Mexican Directorate General of </a:t>
            </a:r>
            <a:r>
              <a:rPr lang="en-US" dirty="0" smtClean="0"/>
              <a:t>Epidemiology                          PHEIC </a:t>
            </a:r>
            <a:r>
              <a:rPr lang="en-US" dirty="0"/>
              <a:t>= Public Health Event of International Concern</a:t>
            </a:r>
          </a:p>
          <a:p>
            <a:r>
              <a:rPr lang="en-US" dirty="0" smtClean="0"/>
              <a:t>HD </a:t>
            </a:r>
            <a:r>
              <a:rPr lang="en-US" dirty="0"/>
              <a:t>= Health </a:t>
            </a:r>
            <a:r>
              <a:rPr lang="en-US" dirty="0" smtClean="0"/>
              <a:t>Department                                                                           MX </a:t>
            </a:r>
            <a:r>
              <a:rPr lang="en-US" dirty="0"/>
              <a:t>= Mexico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0"/>
          <a:stretch/>
        </p:blipFill>
        <p:spPr bwMode="auto">
          <a:xfrm>
            <a:off x="588434" y="654536"/>
            <a:ext cx="7967091" cy="41256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93243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14" y="428547"/>
            <a:ext cx="8229600" cy="793671"/>
          </a:xfrm>
        </p:spPr>
        <p:txBody>
          <a:bodyPr/>
          <a:lstStyle/>
          <a:p>
            <a:r>
              <a:rPr lang="en-US" dirty="0"/>
              <a:t>List of </a:t>
            </a:r>
            <a:r>
              <a:rPr lang="en-US" dirty="0" err="1"/>
              <a:t>Binationally</a:t>
            </a:r>
            <a:r>
              <a:rPr lang="en-US" dirty="0"/>
              <a:t> Notifiable </a:t>
            </a:r>
            <a:r>
              <a:rPr lang="en-US" dirty="0" smtClean="0"/>
              <a:t>Conditions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192895"/>
              </p:ext>
            </p:extLst>
          </p:nvPr>
        </p:nvGraphicFramePr>
        <p:xfrm>
          <a:off x="502468" y="1013988"/>
          <a:ext cx="8229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112038"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binational outbreaks</a:t>
                      </a:r>
                      <a:endParaRPr lang="en-US" sz="2800" b="1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b="1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Unusual conditions of special public health concern</a:t>
                      </a:r>
                      <a:endParaRPr lang="en-US" sz="2800" b="1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b="1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IHR reportable (within 24 hours):</a:t>
                      </a:r>
                      <a:endParaRPr lang="en-US" sz="2800" b="1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</a:t>
                      </a:r>
                      <a:endParaRPr lang="en-US" sz="2800" b="1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Smallpox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Polio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influenza, new subtype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SARS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Ebola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Potentially</a:t>
                      </a:r>
                      <a:endParaRPr lang="en-US" sz="2800" b="1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Cholera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Plague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Yellow Fever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b="1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Agents of bioterrorism concern</a:t>
                      </a:r>
                      <a:endParaRPr lang="en-US" sz="2800" b="1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Others:</a:t>
                      </a:r>
                      <a:endParaRPr lang="en-US" sz="2800" b="1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Brucellosis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Campylobacteriosis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Legionellosis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Listeriosis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Meningococcal Disease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Rabies, human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Rickettsial</a:t>
                      </a:r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disease	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Salmonellosis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Shigellosis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Syphilis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Tuberculosis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Vaccine preventable diseases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viral hepatitis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measles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pertussis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rubella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tetanus 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lang="en-US" sz="18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varicella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5259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21" y="356119"/>
            <a:ext cx="8229600" cy="48585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List </a:t>
            </a:r>
            <a:r>
              <a:rPr lang="en-US" dirty="0"/>
              <a:t>of </a:t>
            </a:r>
            <a:r>
              <a:rPr lang="en-US" dirty="0" smtClean="0"/>
              <a:t>Binational </a:t>
            </a:r>
            <a:r>
              <a:rPr lang="en-US" dirty="0"/>
              <a:t>Notifiable </a:t>
            </a:r>
            <a:r>
              <a:rPr lang="en-US" dirty="0" smtClean="0"/>
              <a:t>Conditions</a:t>
            </a:r>
            <a:r>
              <a:rPr lang="en-US" baseline="30000" dirty="0" smtClean="0"/>
              <a:t>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26" y="857816"/>
            <a:ext cx="8229600" cy="4191000"/>
          </a:xfrm>
        </p:spPr>
        <p:txBody>
          <a:bodyPr/>
          <a:lstStyle/>
          <a:p>
            <a:pPr lvl="1"/>
            <a:r>
              <a:rPr lang="en-US" sz="1800" dirty="0"/>
              <a:t>West Nile Virus</a:t>
            </a:r>
            <a:endParaRPr lang="en-US" sz="2800" dirty="0"/>
          </a:p>
          <a:p>
            <a:pPr lvl="2"/>
            <a:r>
              <a:rPr lang="en-US" dirty="0"/>
              <a:t>initial case each season in border state, binational or otherwise</a:t>
            </a:r>
            <a:endParaRPr lang="en-US" sz="2800" dirty="0"/>
          </a:p>
          <a:p>
            <a:pPr lvl="2"/>
            <a:r>
              <a:rPr lang="en-US" dirty="0"/>
              <a:t>if exposure suspected in Mexico and diagnosed in the US </a:t>
            </a:r>
            <a:endParaRPr lang="en-US" sz="2800" dirty="0"/>
          </a:p>
          <a:p>
            <a:pPr lvl="1"/>
            <a:r>
              <a:rPr lang="en-US" sz="1800" dirty="0"/>
              <a:t>Severe dengue</a:t>
            </a:r>
            <a:endParaRPr lang="en-US" sz="2800" dirty="0"/>
          </a:p>
          <a:p>
            <a:pPr lvl="2"/>
            <a:r>
              <a:rPr lang="en-US" dirty="0"/>
              <a:t>initial case each season in border state, binational or otherwise</a:t>
            </a:r>
            <a:endParaRPr lang="en-US" sz="2800" dirty="0"/>
          </a:p>
          <a:p>
            <a:pPr lvl="2"/>
            <a:r>
              <a:rPr lang="en-US" dirty="0"/>
              <a:t>if exposure suspected in US, and diagnosed in </a:t>
            </a:r>
            <a:r>
              <a:rPr lang="en-US" dirty="0" smtClean="0"/>
              <a:t>Mexico</a:t>
            </a:r>
            <a:endParaRPr lang="en-US" sz="1800" dirty="0"/>
          </a:p>
          <a:p>
            <a:pPr lvl="1"/>
            <a:r>
              <a:rPr lang="en-US" sz="1800" dirty="0"/>
              <a:t>Chikungunya</a:t>
            </a:r>
            <a:endParaRPr lang="en-US" sz="2800" dirty="0"/>
          </a:p>
          <a:p>
            <a:pPr lvl="2"/>
            <a:r>
              <a:rPr lang="en-US" dirty="0"/>
              <a:t>initial case each season in border state, binational or otherwise</a:t>
            </a:r>
            <a:endParaRPr lang="en-US" sz="2800" dirty="0"/>
          </a:p>
          <a:p>
            <a:pPr lvl="2"/>
            <a:r>
              <a:rPr lang="en-US" dirty="0"/>
              <a:t>if exposure suspected in US, and diagnosed in Mexico</a:t>
            </a:r>
          </a:p>
          <a:p>
            <a:pPr lvl="2"/>
            <a:endParaRPr lang="en-US" sz="2800" dirty="0"/>
          </a:p>
          <a:p>
            <a:pPr marL="0" indent="0">
              <a:buNone/>
            </a:pPr>
            <a:r>
              <a:rPr lang="en-US" sz="2000" b="0" baseline="30000" dirty="0"/>
              <a:t>3 </a:t>
            </a:r>
            <a:r>
              <a:rPr lang="en-US" b="0" baseline="30000" dirty="0"/>
              <a:t>Confirmed and probable cases meeting binational case definition. Suspect cases also reported if situational awareness warrants such a report, e.g., high probability suspect measles. This list includes consensus conditions for which binational notification is strongly suggested; however, other conditions may be reported as necessary.</a:t>
            </a:r>
          </a:p>
          <a:p>
            <a:pPr marL="0" indent="0">
              <a:buNone/>
            </a:pPr>
            <a:r>
              <a:rPr lang="en-US" sz="1600" b="0" dirty="0"/>
              <a:t>Note: Tuberculosis notification between the United States and Mexico is frequently managed by binational referral programs, such as </a:t>
            </a:r>
            <a:r>
              <a:rPr lang="en-US" sz="1600" b="0" u="sng" dirty="0">
                <a:hlinkClick r:id="rId2"/>
              </a:rPr>
              <a:t>CureTB</a:t>
            </a:r>
            <a:r>
              <a:rPr lang="en-US" sz="1600" b="0" dirty="0"/>
              <a:t>, in coordination with local, state, and federal authorities.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1396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1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</Words>
  <Application>Microsoft Office PowerPoint</Application>
  <PresentationFormat>On-screen Show (4:3)</PresentationFormat>
  <Paragraphs>83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Wingdings</vt:lpstr>
      <vt:lpstr>Myriad Web Pro</vt:lpstr>
      <vt:lpstr>Calibri</vt:lpstr>
      <vt:lpstr>Courier New</vt:lpstr>
      <vt:lpstr>Theme1</vt:lpstr>
      <vt:lpstr>Discussion Questions</vt:lpstr>
      <vt:lpstr>PowerPoint Presentation</vt:lpstr>
      <vt:lpstr>PowerPoint Presentation</vt:lpstr>
      <vt:lpstr>List of Binationally Notifiable Conditions </vt:lpstr>
      <vt:lpstr> List of Binational Notifiable Conditions3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2016-03-23T00:07:06Z</dcterms:created>
  <dcterms:modified xsi:type="dcterms:W3CDTF">2016-06-10T00:35:51Z</dcterms:modified>
</cp:coreProperties>
</file>