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charts/chart2.xml" ContentType="application/vnd.openxmlformats-officedocument.drawingml.chart+xml"/>
  <Override PartName="/ppt/drawings/drawing2.xml" ContentType="application/vnd.openxmlformats-officedocument.drawingml.chartshapes+xml"/>
  <Override PartName="/ppt/charts/chart3.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27432000" cy="16459200"/>
  <p:notesSz cx="6881813" cy="9296400"/>
  <p:defaultTextStyle>
    <a:defPPr>
      <a:defRPr lang="en-US"/>
    </a:defPPr>
    <a:lvl1pPr marL="0" algn="l" defTabSz="1933066" rtl="0" eaLnBrk="1" latinLnBrk="0" hangingPunct="1">
      <a:defRPr sz="3805" kern="1200">
        <a:solidFill>
          <a:schemeClr val="tx1"/>
        </a:solidFill>
        <a:latin typeface="+mn-lt"/>
        <a:ea typeface="+mn-ea"/>
        <a:cs typeface="+mn-cs"/>
      </a:defRPr>
    </a:lvl1pPr>
    <a:lvl2pPr marL="966533" algn="l" defTabSz="1933066" rtl="0" eaLnBrk="1" latinLnBrk="0" hangingPunct="1">
      <a:defRPr sz="3805" kern="1200">
        <a:solidFill>
          <a:schemeClr val="tx1"/>
        </a:solidFill>
        <a:latin typeface="+mn-lt"/>
        <a:ea typeface="+mn-ea"/>
        <a:cs typeface="+mn-cs"/>
      </a:defRPr>
    </a:lvl2pPr>
    <a:lvl3pPr marL="1933066" algn="l" defTabSz="1933066" rtl="0" eaLnBrk="1" latinLnBrk="0" hangingPunct="1">
      <a:defRPr sz="3805" kern="1200">
        <a:solidFill>
          <a:schemeClr val="tx1"/>
        </a:solidFill>
        <a:latin typeface="+mn-lt"/>
        <a:ea typeface="+mn-ea"/>
        <a:cs typeface="+mn-cs"/>
      </a:defRPr>
    </a:lvl3pPr>
    <a:lvl4pPr marL="2899599" algn="l" defTabSz="1933066" rtl="0" eaLnBrk="1" latinLnBrk="0" hangingPunct="1">
      <a:defRPr sz="3805" kern="1200">
        <a:solidFill>
          <a:schemeClr val="tx1"/>
        </a:solidFill>
        <a:latin typeface="+mn-lt"/>
        <a:ea typeface="+mn-ea"/>
        <a:cs typeface="+mn-cs"/>
      </a:defRPr>
    </a:lvl4pPr>
    <a:lvl5pPr marL="3866131" algn="l" defTabSz="1933066" rtl="0" eaLnBrk="1" latinLnBrk="0" hangingPunct="1">
      <a:defRPr sz="3805" kern="1200">
        <a:solidFill>
          <a:schemeClr val="tx1"/>
        </a:solidFill>
        <a:latin typeface="+mn-lt"/>
        <a:ea typeface="+mn-ea"/>
        <a:cs typeface="+mn-cs"/>
      </a:defRPr>
    </a:lvl5pPr>
    <a:lvl6pPr marL="4832665" algn="l" defTabSz="1933066" rtl="0" eaLnBrk="1" latinLnBrk="0" hangingPunct="1">
      <a:defRPr sz="3805" kern="1200">
        <a:solidFill>
          <a:schemeClr val="tx1"/>
        </a:solidFill>
        <a:latin typeface="+mn-lt"/>
        <a:ea typeface="+mn-ea"/>
        <a:cs typeface="+mn-cs"/>
      </a:defRPr>
    </a:lvl6pPr>
    <a:lvl7pPr marL="5799197" algn="l" defTabSz="1933066" rtl="0" eaLnBrk="1" latinLnBrk="0" hangingPunct="1">
      <a:defRPr sz="3805" kern="1200">
        <a:solidFill>
          <a:schemeClr val="tx1"/>
        </a:solidFill>
        <a:latin typeface="+mn-lt"/>
        <a:ea typeface="+mn-ea"/>
        <a:cs typeface="+mn-cs"/>
      </a:defRPr>
    </a:lvl7pPr>
    <a:lvl8pPr marL="6765729" algn="l" defTabSz="1933066" rtl="0" eaLnBrk="1" latinLnBrk="0" hangingPunct="1">
      <a:defRPr sz="3805" kern="1200">
        <a:solidFill>
          <a:schemeClr val="tx1"/>
        </a:solidFill>
        <a:latin typeface="+mn-lt"/>
        <a:ea typeface="+mn-ea"/>
        <a:cs typeface="+mn-cs"/>
      </a:defRPr>
    </a:lvl8pPr>
    <a:lvl9pPr marL="7732262" algn="l" defTabSz="1933066" rtl="0" eaLnBrk="1" latinLnBrk="0" hangingPunct="1">
      <a:defRPr sz="3805"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9024" userDrawn="1">
          <p15:clr>
            <a:srgbClr val="A4A3A4"/>
          </p15:clr>
        </p15:guide>
        <p15:guide id="4" pos="4320" userDrawn="1">
          <p15:clr>
            <a:srgbClr val="A4A3A4"/>
          </p15:clr>
        </p15:guide>
        <p15:guide id="5" pos="12960" userDrawn="1">
          <p15:clr>
            <a:srgbClr val="A4A3A4"/>
          </p15:clr>
        </p15:guide>
        <p15:guide id="6" pos="8592" userDrawn="1">
          <p15:clr>
            <a:srgbClr val="A4A3A4"/>
          </p15:clr>
        </p15:guide>
        <p15:guide id="7" orient="horz" pos="196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D9CE1"/>
    <a:srgbClr val="D4DFEE"/>
    <a:srgbClr val="FFCC00"/>
    <a:srgbClr val="70AD47"/>
    <a:srgbClr val="D7E2F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774" autoAdjust="0"/>
    <p:restoredTop sz="96186" autoAdjust="0"/>
  </p:normalViewPr>
  <p:slideViewPr>
    <p:cSldViewPr snapToObjects="1" showGuides="1">
      <p:cViewPr varScale="1">
        <p:scale>
          <a:sx n="44" d="100"/>
          <a:sy n="44" d="100"/>
        </p:scale>
        <p:origin x="822" y="72"/>
      </p:cViewPr>
      <p:guideLst>
        <p:guide orient="horz" pos="9024"/>
        <p:guide pos="4320"/>
        <p:guide pos="12960"/>
        <p:guide pos="8592"/>
        <p:guide orient="horz" pos="196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9064094387992618"/>
          <c:y val="1.2772966452867652E-2"/>
          <c:w val="0.47907915665035894"/>
          <c:h val="0.94277073020326152"/>
        </c:manualLayout>
      </c:layout>
      <c:barChart>
        <c:barDir val="bar"/>
        <c:grouping val="clustered"/>
        <c:varyColors val="0"/>
        <c:ser>
          <c:idx val="0"/>
          <c:order val="0"/>
          <c:spPr>
            <a:solidFill>
              <a:srgbClr val="70AD47"/>
            </a:solidFill>
            <a:ln>
              <a:noFill/>
            </a:ln>
            <a:effectLst/>
          </c:spPr>
          <c:invertIfNegative val="0"/>
          <c:dLbls>
            <c:numFmt formatCode="#,##0.0" sourceLinked="0"/>
            <c:spPr>
              <a:noFill/>
              <a:ln>
                <a:noFill/>
              </a:ln>
              <a:effectLst/>
            </c:spPr>
            <c:txPr>
              <a:bodyPr rot="0" spcFirstLastPara="1" vertOverflow="ellipsis" vert="horz" wrap="square" lIns="0" tIns="0" rIns="0" bIns="0" anchor="ctr" anchorCtr="1">
                <a:spAutoFit/>
              </a:bodyPr>
              <a:lstStyle/>
              <a:p>
                <a:pPr>
                  <a:defRPr sz="8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layout/>
                <c15:showLeaderLines val="1"/>
                <c15:leaderLines>
                  <c:spPr>
                    <a:ln w="9525" cap="flat" cmpd="sng" algn="ctr">
                      <a:solidFill>
                        <a:schemeClr val="tx1">
                          <a:lumMod val="35000"/>
                          <a:lumOff val="65000"/>
                        </a:schemeClr>
                      </a:solidFill>
                      <a:round/>
                    </a:ln>
                    <a:effectLst/>
                  </c:spPr>
                </c15:leaderLines>
              </c:ext>
            </c:extLst>
          </c:dLbls>
          <c:errBars>
            <c:errBarType val="both"/>
            <c:errValType val="cust"/>
            <c:noEndCap val="0"/>
            <c:plus>
              <c:numRef>
                <c:f>Sheet2!$H$63:$H$117</c:f>
                <c:numCache>
                  <c:formatCode>General</c:formatCode>
                  <c:ptCount val="55"/>
                  <c:pt idx="0">
                    <c:v>5.5</c:v>
                  </c:pt>
                  <c:pt idx="1">
                    <c:v>5.3000000000000007</c:v>
                  </c:pt>
                  <c:pt idx="2">
                    <c:v>8.1</c:v>
                  </c:pt>
                  <c:pt idx="3">
                    <c:v>4.3999999999999995</c:v>
                  </c:pt>
                  <c:pt idx="4">
                    <c:v>4.5</c:v>
                  </c:pt>
                  <c:pt idx="5">
                    <c:v>7.6000000000000014</c:v>
                  </c:pt>
                  <c:pt idx="6">
                    <c:v>7.6999999999999993</c:v>
                  </c:pt>
                  <c:pt idx="7">
                    <c:v>7.8000000000000007</c:v>
                  </c:pt>
                  <c:pt idx="8">
                    <c:v>5</c:v>
                  </c:pt>
                  <c:pt idx="9">
                    <c:v>4.9000000000000004</c:v>
                  </c:pt>
                  <c:pt idx="10">
                    <c:v>6.6999999999999993</c:v>
                  </c:pt>
                  <c:pt idx="11">
                    <c:v>4.9000000000000004</c:v>
                  </c:pt>
                  <c:pt idx="12">
                    <c:v>4.8999999999999986</c:v>
                  </c:pt>
                  <c:pt idx="13">
                    <c:v>8.1000000000000014</c:v>
                  </c:pt>
                  <c:pt idx="14">
                    <c:v>4.5999999999999996</c:v>
                  </c:pt>
                  <c:pt idx="15">
                    <c:v>4.6999999999999993</c:v>
                  </c:pt>
                  <c:pt idx="16">
                    <c:v>4.3000000000000007</c:v>
                  </c:pt>
                  <c:pt idx="17">
                    <c:v>5.6999999999999993</c:v>
                  </c:pt>
                  <c:pt idx="18">
                    <c:v>6</c:v>
                  </c:pt>
                  <c:pt idx="19">
                    <c:v>5</c:v>
                  </c:pt>
                  <c:pt idx="20">
                    <c:v>5.4000000000000021</c:v>
                  </c:pt>
                  <c:pt idx="21">
                    <c:v>6.1000000000000014</c:v>
                  </c:pt>
                  <c:pt idx="22">
                    <c:v>4.1999999999999993</c:v>
                  </c:pt>
                  <c:pt idx="23">
                    <c:v>4.9000000000000004</c:v>
                  </c:pt>
                  <c:pt idx="24">
                    <c:v>5</c:v>
                  </c:pt>
                  <c:pt idx="25">
                    <c:v>6.4</c:v>
                  </c:pt>
                  <c:pt idx="26">
                    <c:v>4.8000000000000007</c:v>
                  </c:pt>
                  <c:pt idx="27">
                    <c:v>5.0999999999999979</c:v>
                  </c:pt>
                  <c:pt idx="28">
                    <c:v>3.7</c:v>
                  </c:pt>
                  <c:pt idx="29">
                    <c:v>3.5</c:v>
                  </c:pt>
                  <c:pt idx="30">
                    <c:v>5.1999999999999993</c:v>
                  </c:pt>
                  <c:pt idx="31">
                    <c:v>3.7</c:v>
                  </c:pt>
                  <c:pt idx="32">
                    <c:v>2.9000000000000004</c:v>
                  </c:pt>
                  <c:pt idx="33">
                    <c:v>3.3000000000000007</c:v>
                  </c:pt>
                  <c:pt idx="34">
                    <c:v>4.1000000000000005</c:v>
                  </c:pt>
                  <c:pt idx="35">
                    <c:v>4.3999999999999986</c:v>
                  </c:pt>
                  <c:pt idx="36">
                    <c:v>4.2000000000000011</c:v>
                  </c:pt>
                  <c:pt idx="37">
                    <c:v>7.2999999999999989</c:v>
                  </c:pt>
                  <c:pt idx="38">
                    <c:v>5.6</c:v>
                  </c:pt>
                  <c:pt idx="39">
                    <c:v>6.1</c:v>
                  </c:pt>
                  <c:pt idx="40">
                    <c:v>8.6999999999999993</c:v>
                  </c:pt>
                  <c:pt idx="41">
                    <c:v>4.0999999999999979</c:v>
                  </c:pt>
                  <c:pt idx="42">
                    <c:v>7.0999999999999979</c:v>
                  </c:pt>
                  <c:pt idx="43">
                    <c:v>6.6999999999999993</c:v>
                  </c:pt>
                  <c:pt idx="44">
                    <c:v>3.7999999999999989</c:v>
                  </c:pt>
                  <c:pt idx="45">
                    <c:v>7.8000000000000007</c:v>
                  </c:pt>
                  <c:pt idx="46">
                    <c:v>8.6</c:v>
                  </c:pt>
                  <c:pt idx="47">
                    <c:v>4.3000000000000007</c:v>
                  </c:pt>
                  <c:pt idx="48">
                    <c:v>6.6999999999999993</c:v>
                  </c:pt>
                  <c:pt idx="49">
                    <c:v>2.4000000000000004</c:v>
                  </c:pt>
                  <c:pt idx="50">
                    <c:v>3.9000000000000004</c:v>
                  </c:pt>
                  <c:pt idx="51">
                    <c:v>5.2000000000000011</c:v>
                  </c:pt>
                  <c:pt idx="52">
                    <c:v>4</c:v>
                  </c:pt>
                  <c:pt idx="53">
                    <c:v>5.1999999999999993</c:v>
                  </c:pt>
                  <c:pt idx="54">
                    <c:v>8.6000000000000014</c:v>
                  </c:pt>
                </c:numCache>
              </c:numRef>
            </c:plus>
            <c:minus>
              <c:numRef>
                <c:f>Sheet2!$G$63:$G$117</c:f>
                <c:numCache>
                  <c:formatCode>General</c:formatCode>
                  <c:ptCount val="55"/>
                  <c:pt idx="0">
                    <c:v>5.4999999999999991</c:v>
                  </c:pt>
                  <c:pt idx="1">
                    <c:v>5.4</c:v>
                  </c:pt>
                  <c:pt idx="2">
                    <c:v>8</c:v>
                  </c:pt>
                  <c:pt idx="3">
                    <c:v>4.5</c:v>
                  </c:pt>
                  <c:pt idx="4">
                    <c:v>4.5</c:v>
                  </c:pt>
                  <c:pt idx="5">
                    <c:v>7.6</c:v>
                  </c:pt>
                  <c:pt idx="6">
                    <c:v>7.8000000000000007</c:v>
                  </c:pt>
                  <c:pt idx="7">
                    <c:v>7.7999999999999989</c:v>
                  </c:pt>
                  <c:pt idx="8">
                    <c:v>5</c:v>
                  </c:pt>
                  <c:pt idx="9">
                    <c:v>4.8000000000000007</c:v>
                  </c:pt>
                  <c:pt idx="10">
                    <c:v>6.7</c:v>
                  </c:pt>
                  <c:pt idx="11">
                    <c:v>5</c:v>
                  </c:pt>
                  <c:pt idx="12">
                    <c:v>4.9000000000000004</c:v>
                  </c:pt>
                  <c:pt idx="13">
                    <c:v>7.9999999999999991</c:v>
                  </c:pt>
                  <c:pt idx="14">
                    <c:v>4.6999999999999993</c:v>
                  </c:pt>
                  <c:pt idx="15">
                    <c:v>4.6000000000000005</c:v>
                  </c:pt>
                  <c:pt idx="16">
                    <c:v>4.2999999999999989</c:v>
                  </c:pt>
                  <c:pt idx="17">
                    <c:v>5.6000000000000005</c:v>
                  </c:pt>
                  <c:pt idx="18">
                    <c:v>6.1000000000000005</c:v>
                  </c:pt>
                  <c:pt idx="19">
                    <c:v>5.1000000000000005</c:v>
                  </c:pt>
                  <c:pt idx="20">
                    <c:v>5.3999999999999995</c:v>
                  </c:pt>
                  <c:pt idx="21">
                    <c:v>6.1</c:v>
                  </c:pt>
                  <c:pt idx="22">
                    <c:v>4.0999999999999996</c:v>
                  </c:pt>
                  <c:pt idx="23">
                    <c:v>4.9000000000000004</c:v>
                  </c:pt>
                  <c:pt idx="24">
                    <c:v>5</c:v>
                  </c:pt>
                  <c:pt idx="25">
                    <c:v>6.4</c:v>
                  </c:pt>
                  <c:pt idx="26">
                    <c:v>4.6999999999999993</c:v>
                  </c:pt>
                  <c:pt idx="27">
                    <c:v>5.2000000000000011</c:v>
                  </c:pt>
                  <c:pt idx="28">
                    <c:v>3.7</c:v>
                  </c:pt>
                  <c:pt idx="29">
                    <c:v>3.3999999999999995</c:v>
                  </c:pt>
                  <c:pt idx="30">
                    <c:v>5.3</c:v>
                  </c:pt>
                  <c:pt idx="31">
                    <c:v>3.7</c:v>
                  </c:pt>
                  <c:pt idx="32">
                    <c:v>2.9000000000000004</c:v>
                  </c:pt>
                  <c:pt idx="33">
                    <c:v>3.2</c:v>
                  </c:pt>
                  <c:pt idx="34">
                    <c:v>4</c:v>
                  </c:pt>
                  <c:pt idx="35">
                    <c:v>4.4000000000000004</c:v>
                  </c:pt>
                  <c:pt idx="36">
                    <c:v>4.1999999999999993</c:v>
                  </c:pt>
                  <c:pt idx="37">
                    <c:v>7.3000000000000007</c:v>
                  </c:pt>
                  <c:pt idx="38">
                    <c:v>5.6000000000000005</c:v>
                  </c:pt>
                  <c:pt idx="39">
                    <c:v>6</c:v>
                  </c:pt>
                  <c:pt idx="40">
                    <c:v>8.6999999999999993</c:v>
                  </c:pt>
                  <c:pt idx="41">
                    <c:v>4</c:v>
                  </c:pt>
                  <c:pt idx="42">
                    <c:v>7.2000000000000011</c:v>
                  </c:pt>
                  <c:pt idx="43">
                    <c:v>6.6000000000000005</c:v>
                  </c:pt>
                  <c:pt idx="44">
                    <c:v>3.7000000000000011</c:v>
                  </c:pt>
                  <c:pt idx="45">
                    <c:v>7.7999999999999989</c:v>
                  </c:pt>
                  <c:pt idx="46">
                    <c:v>8.5</c:v>
                  </c:pt>
                  <c:pt idx="47">
                    <c:v>4.2</c:v>
                  </c:pt>
                  <c:pt idx="48">
                    <c:v>6.7999999999999989</c:v>
                  </c:pt>
                  <c:pt idx="49">
                    <c:v>2.4000000000000004</c:v>
                  </c:pt>
                  <c:pt idx="50">
                    <c:v>3.9</c:v>
                  </c:pt>
                  <c:pt idx="51">
                    <c:v>5.3000000000000007</c:v>
                  </c:pt>
                  <c:pt idx="52">
                    <c:v>4.0999999999999996</c:v>
                  </c:pt>
                  <c:pt idx="53">
                    <c:v>5.0999999999999996</c:v>
                  </c:pt>
                  <c:pt idx="54">
                    <c:v>8.6</c:v>
                  </c:pt>
                </c:numCache>
              </c:numRef>
            </c:minus>
            <c:spPr>
              <a:noFill/>
              <a:ln w="9525" cap="flat" cmpd="sng" algn="ctr">
                <a:solidFill>
                  <a:schemeClr val="tx1"/>
                </a:solidFill>
                <a:round/>
              </a:ln>
              <a:effectLst/>
            </c:spPr>
          </c:errBars>
          <c:cat>
            <c:multiLvlStrRef>
              <c:f>Sheet2!$B$63:$C$117</c:f>
              <c:multiLvlStrCache>
                <c:ptCount val="55"/>
                <c:lvl>
                  <c:pt idx="0">
                    <c:v>Sales and related</c:v>
                  </c:pt>
                  <c:pt idx="1">
                    <c:v>Education, training, and library</c:v>
                  </c:pt>
                  <c:pt idx="2">
                    <c:v>Production</c:v>
                  </c:pt>
                  <c:pt idx="3">
                    <c:v>Sales and related</c:v>
                  </c:pt>
                  <c:pt idx="4">
                    <c:v>Office and administrative support</c:v>
                  </c:pt>
                  <c:pt idx="5">
                    <c:v>Building and grounds cleaning and maintenance</c:v>
                  </c:pt>
                  <c:pt idx="6">
                    <c:v>Food preparation and service</c:v>
                  </c:pt>
                  <c:pt idx="7">
                    <c:v>Personal care and service</c:v>
                  </c:pt>
                  <c:pt idx="8">
                    <c:v>Transportation and material moving</c:v>
                  </c:pt>
                  <c:pt idx="9">
                    <c:v>Production</c:v>
                  </c:pt>
                  <c:pt idx="10">
                    <c:v>Personal care and service</c:v>
                  </c:pt>
                  <c:pt idx="11">
                    <c:v>Healthcare and technical</c:v>
                  </c:pt>
                  <c:pt idx="12">
                    <c:v>Office and administrative support</c:v>
                  </c:pt>
                  <c:pt idx="13">
                    <c:v>Sales and related</c:v>
                  </c:pt>
                  <c:pt idx="14">
                    <c:v>Construction and extraction</c:v>
                  </c:pt>
                  <c:pt idx="15">
                    <c:v>Healthcare and technical</c:v>
                  </c:pt>
                  <c:pt idx="16">
                    <c:v>Office and administrative support</c:v>
                  </c:pt>
                  <c:pt idx="17">
                    <c:v>Management</c:v>
                  </c:pt>
                  <c:pt idx="18">
                    <c:v>Office and administrative support</c:v>
                  </c:pt>
                  <c:pt idx="19">
                    <c:v>Education, training, and library</c:v>
                  </c:pt>
                  <c:pt idx="20">
                    <c:v>Healthcare and technical</c:v>
                  </c:pt>
                  <c:pt idx="21">
                    <c:v>Personal care and service</c:v>
                  </c:pt>
                  <c:pt idx="22">
                    <c:v>Management</c:v>
                  </c:pt>
                  <c:pt idx="23">
                    <c:v>Healthcare and technical</c:v>
                  </c:pt>
                  <c:pt idx="24">
                    <c:v>Education, training, and library</c:v>
                  </c:pt>
                  <c:pt idx="25">
                    <c:v>Computer and mathematical</c:v>
                  </c:pt>
                  <c:pt idx="26">
                    <c:v>Sales and related</c:v>
                  </c:pt>
                  <c:pt idx="27">
                    <c:v>Office and administrative support</c:v>
                  </c:pt>
                  <c:pt idx="28">
                    <c:v>Healthcare and technical</c:v>
                  </c:pt>
                  <c:pt idx="29">
                    <c:v>Office and administrative support</c:v>
                  </c:pt>
                  <c:pt idx="30">
                    <c:v>Sales and related</c:v>
                  </c:pt>
                  <c:pt idx="31">
                    <c:v>Healthcare and technical</c:v>
                  </c:pt>
                  <c:pt idx="32">
                    <c:v>Management</c:v>
                  </c:pt>
                  <c:pt idx="33">
                    <c:v>Office and administrative support</c:v>
                  </c:pt>
                  <c:pt idx="34">
                    <c:v>Healthcare and technical</c:v>
                  </c:pt>
                  <c:pt idx="35">
                    <c:v>Sales and related</c:v>
                  </c:pt>
                  <c:pt idx="36">
                    <c:v>Healthcare and technical</c:v>
                  </c:pt>
                  <c:pt idx="37">
                    <c:v>Personal care and service</c:v>
                  </c:pt>
                  <c:pt idx="38">
                    <c:v>Community and social services</c:v>
                  </c:pt>
                  <c:pt idx="39">
                    <c:v>Food preparation and service</c:v>
                  </c:pt>
                  <c:pt idx="40">
                    <c:v>Healthcare support</c:v>
                  </c:pt>
                  <c:pt idx="41">
                    <c:v>Education, training, and library</c:v>
                  </c:pt>
                  <c:pt idx="42">
                    <c:v>Food preparation and service</c:v>
                  </c:pt>
                  <c:pt idx="43">
                    <c:v>Community and social services</c:v>
                  </c:pt>
                  <c:pt idx="44">
                    <c:v>Office and administrative support</c:v>
                  </c:pt>
                  <c:pt idx="45">
                    <c:v>Community and social services</c:v>
                  </c:pt>
                  <c:pt idx="46">
                    <c:v>Arts, design, entertainment, sports and media</c:v>
                  </c:pt>
                  <c:pt idx="47">
                    <c:v>Office and administrative support</c:v>
                  </c:pt>
                  <c:pt idx="48">
                    <c:v>Healthcare and technical</c:v>
                  </c:pt>
                  <c:pt idx="49">
                    <c:v>Office and administrative support</c:v>
                  </c:pt>
                  <c:pt idx="50">
                    <c:v>Education, training, and library</c:v>
                  </c:pt>
                  <c:pt idx="51">
                    <c:v>Healthcare and technical</c:v>
                  </c:pt>
                  <c:pt idx="52">
                    <c:v>Education, training, and library</c:v>
                  </c:pt>
                  <c:pt idx="53">
                    <c:v>Office and administrative support</c:v>
                  </c:pt>
                  <c:pt idx="54">
                    <c:v>Personal care and service</c:v>
                  </c:pt>
                </c:lvl>
                <c:lvl>
                  <c:pt idx="0">
                    <c:v>21</c:v>
                  </c:pt>
                  <c:pt idx="3">
                    <c:v>20</c:v>
                  </c:pt>
                  <c:pt idx="5">
                    <c:v>19</c:v>
                  </c:pt>
                  <c:pt idx="8">
                    <c:v>18</c:v>
                  </c:pt>
                  <c:pt idx="11">
                    <c:v>17</c:v>
                  </c:pt>
                  <c:pt idx="14">
                    <c:v>16</c:v>
                  </c:pt>
                  <c:pt idx="17">
                    <c:v>15</c:v>
                  </c:pt>
                  <c:pt idx="19">
                    <c:v>14</c:v>
                  </c:pt>
                  <c:pt idx="22">
                    <c:v>13</c:v>
                  </c:pt>
                  <c:pt idx="25">
                    <c:v>12</c:v>
                  </c:pt>
                  <c:pt idx="28">
                    <c:v>11</c:v>
                  </c:pt>
                  <c:pt idx="31">
                    <c:v>10</c:v>
                  </c:pt>
                  <c:pt idx="34">
                    <c:v>9</c:v>
                  </c:pt>
                  <c:pt idx="35">
                    <c:v>8</c:v>
                  </c:pt>
                  <c:pt idx="38">
                    <c:v>7</c:v>
                  </c:pt>
                  <c:pt idx="41">
                    <c:v>6</c:v>
                  </c:pt>
                  <c:pt idx="44">
                    <c:v>5</c:v>
                  </c:pt>
                  <c:pt idx="47">
                    <c:v>3</c:v>
                  </c:pt>
                  <c:pt idx="49">
                    <c:v>2</c:v>
                  </c:pt>
                  <c:pt idx="52">
                    <c:v>1</c:v>
                  </c:pt>
                </c:lvl>
              </c:multiLvlStrCache>
            </c:multiLvlStrRef>
          </c:cat>
          <c:val>
            <c:numRef>
              <c:f>Sheet2!$D$63:$D$117</c:f>
              <c:numCache>
                <c:formatCode>General</c:formatCode>
                <c:ptCount val="55"/>
                <c:pt idx="0">
                  <c:v>9.6999999999999993</c:v>
                </c:pt>
                <c:pt idx="1">
                  <c:v>12.5</c:v>
                </c:pt>
                <c:pt idx="2">
                  <c:v>14.1</c:v>
                </c:pt>
                <c:pt idx="3">
                  <c:v>7.8</c:v>
                </c:pt>
                <c:pt idx="4">
                  <c:v>9.6</c:v>
                </c:pt>
                <c:pt idx="5">
                  <c:v>14.2</c:v>
                </c:pt>
                <c:pt idx="6">
                  <c:v>16.100000000000001</c:v>
                </c:pt>
                <c:pt idx="7">
                  <c:v>17.399999999999999</c:v>
                </c:pt>
                <c:pt idx="8">
                  <c:v>10.9</c:v>
                </c:pt>
                <c:pt idx="9">
                  <c:v>12.9</c:v>
                </c:pt>
                <c:pt idx="10">
                  <c:v>14</c:v>
                </c:pt>
                <c:pt idx="11">
                  <c:v>10.9</c:v>
                </c:pt>
                <c:pt idx="12">
                  <c:v>12.5</c:v>
                </c:pt>
                <c:pt idx="13">
                  <c:v>14.7</c:v>
                </c:pt>
                <c:pt idx="14">
                  <c:v>8.1</c:v>
                </c:pt>
                <c:pt idx="15">
                  <c:v>8.8000000000000007</c:v>
                </c:pt>
                <c:pt idx="16">
                  <c:v>11.2</c:v>
                </c:pt>
                <c:pt idx="17">
                  <c:v>9.8000000000000007</c:v>
                </c:pt>
                <c:pt idx="18">
                  <c:v>10.3</c:v>
                </c:pt>
                <c:pt idx="19">
                  <c:v>11.3</c:v>
                </c:pt>
                <c:pt idx="20">
                  <c:v>11.7</c:v>
                </c:pt>
                <c:pt idx="21">
                  <c:v>12.7</c:v>
                </c:pt>
                <c:pt idx="22">
                  <c:v>7.5</c:v>
                </c:pt>
                <c:pt idx="23">
                  <c:v>8.5</c:v>
                </c:pt>
                <c:pt idx="24">
                  <c:v>8.9</c:v>
                </c:pt>
                <c:pt idx="25">
                  <c:v>11.4</c:v>
                </c:pt>
                <c:pt idx="26">
                  <c:v>11.7</c:v>
                </c:pt>
                <c:pt idx="27">
                  <c:v>12.3</c:v>
                </c:pt>
                <c:pt idx="28">
                  <c:v>6.7</c:v>
                </c:pt>
                <c:pt idx="29">
                  <c:v>7.6</c:v>
                </c:pt>
                <c:pt idx="30">
                  <c:v>9.5</c:v>
                </c:pt>
                <c:pt idx="31">
                  <c:v>7.7</c:v>
                </c:pt>
                <c:pt idx="32">
                  <c:v>7.9</c:v>
                </c:pt>
                <c:pt idx="33">
                  <c:v>8</c:v>
                </c:pt>
                <c:pt idx="34">
                  <c:v>6.8</c:v>
                </c:pt>
                <c:pt idx="35">
                  <c:v>9.3000000000000007</c:v>
                </c:pt>
                <c:pt idx="36">
                  <c:v>10.1</c:v>
                </c:pt>
                <c:pt idx="37">
                  <c:v>13.4</c:v>
                </c:pt>
                <c:pt idx="38">
                  <c:v>13.4</c:v>
                </c:pt>
                <c:pt idx="39">
                  <c:v>14.4</c:v>
                </c:pt>
                <c:pt idx="40">
                  <c:v>21.5</c:v>
                </c:pt>
                <c:pt idx="41">
                  <c:v>12.8</c:v>
                </c:pt>
                <c:pt idx="42">
                  <c:v>12.8</c:v>
                </c:pt>
                <c:pt idx="43">
                  <c:v>13.8</c:v>
                </c:pt>
                <c:pt idx="44">
                  <c:v>10.8</c:v>
                </c:pt>
                <c:pt idx="45">
                  <c:v>13.7</c:v>
                </c:pt>
                <c:pt idx="46">
                  <c:v>14.6</c:v>
                </c:pt>
                <c:pt idx="47">
                  <c:v>9.5</c:v>
                </c:pt>
                <c:pt idx="48">
                  <c:v>14.7</c:v>
                </c:pt>
                <c:pt idx="49">
                  <c:v>6.9</c:v>
                </c:pt>
                <c:pt idx="50">
                  <c:v>7</c:v>
                </c:pt>
                <c:pt idx="51">
                  <c:v>13.4</c:v>
                </c:pt>
                <c:pt idx="52">
                  <c:v>8.6</c:v>
                </c:pt>
                <c:pt idx="53">
                  <c:v>13</c:v>
                </c:pt>
                <c:pt idx="54">
                  <c:v>16</c:v>
                </c:pt>
              </c:numCache>
            </c:numRef>
          </c:val>
        </c:ser>
        <c:dLbls>
          <c:dLblPos val="inEnd"/>
          <c:showLegendKey val="0"/>
          <c:showVal val="1"/>
          <c:showCatName val="0"/>
          <c:showSerName val="0"/>
          <c:showPercent val="0"/>
          <c:showBubbleSize val="0"/>
        </c:dLbls>
        <c:gapWidth val="100"/>
        <c:axId val="150219864"/>
        <c:axId val="151851024"/>
      </c:barChart>
      <c:catAx>
        <c:axId val="150219864"/>
        <c:scaling>
          <c:orientation val="minMax"/>
        </c:scaling>
        <c:delete val="0"/>
        <c:axPos val="l"/>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0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151851024"/>
        <c:crosses val="autoZero"/>
        <c:auto val="1"/>
        <c:lblAlgn val="ctr"/>
        <c:lblOffset val="100"/>
        <c:noMultiLvlLbl val="0"/>
      </c:catAx>
      <c:valAx>
        <c:axId val="151851024"/>
        <c:scaling>
          <c:orientation val="minMax"/>
          <c:max val="35"/>
          <c:min val="0"/>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900" b="0" i="0" u="none" strike="noStrike" kern="1200" baseline="0">
                    <a:solidFill>
                      <a:schemeClr val="tx1"/>
                    </a:solidFill>
                    <a:latin typeface="Arial" panose="020B0604020202020204" pitchFamily="34" charset="0"/>
                    <a:ea typeface="+mn-ea"/>
                    <a:cs typeface="Arial" panose="020B0604020202020204" pitchFamily="34" charset="0"/>
                  </a:defRPr>
                </a:pPr>
                <a:r>
                  <a:rPr lang="en-US" sz="900" dirty="0" smtClean="0">
                    <a:solidFill>
                      <a:schemeClr val="tx1"/>
                    </a:solidFill>
                    <a:latin typeface="Arial" panose="020B0604020202020204" pitchFamily="34" charset="0"/>
                    <a:cs typeface="Arial" panose="020B0604020202020204" pitchFamily="34" charset="0"/>
                  </a:rPr>
                  <a:t>Prevalence (%)</a:t>
                </a:r>
                <a:endParaRPr lang="en-US" sz="900" dirty="0">
                  <a:solidFill>
                    <a:schemeClr val="tx1"/>
                  </a:solidFill>
                  <a:latin typeface="Arial" panose="020B0604020202020204" pitchFamily="34" charset="0"/>
                  <a:cs typeface="Arial" panose="020B0604020202020204" pitchFamily="34" charset="0"/>
                </a:endParaRPr>
              </a:p>
            </c:rich>
          </c:tx>
          <c:layout/>
          <c:overlay val="0"/>
          <c:spPr>
            <a:noFill/>
            <a:ln>
              <a:noFill/>
            </a:ln>
            <a:effectLst/>
          </c:spPr>
        </c:title>
        <c:numFmt formatCode="General" sourceLinked="1"/>
        <c:majorTickMark val="none"/>
        <c:minorTickMark val="none"/>
        <c:tickLblPos val="nextTo"/>
        <c:spPr>
          <a:noFill/>
          <a:ln>
            <a:solidFill>
              <a:schemeClr val="tx1"/>
            </a:solidFill>
          </a:ln>
          <a:effectLst/>
        </c:spPr>
        <c:txPr>
          <a:bodyPr rot="-60000000" spcFirstLastPara="1" vertOverflow="ellipsis" vert="horz" wrap="square" anchor="ctr" anchorCtr="1"/>
          <a:lstStyle/>
          <a:p>
            <a:pPr>
              <a:defRPr sz="9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150219864"/>
        <c:crosses val="autoZero"/>
        <c:crossBetween val="between"/>
        <c:majorUnit val="5"/>
      </c:valAx>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8783191534733916"/>
          <c:y val="1.3246792416734862E-2"/>
          <c:w val="0.48102892225711014"/>
          <c:h val="0.94256203674053951"/>
        </c:manualLayout>
      </c:layout>
      <c:barChart>
        <c:barDir val="bar"/>
        <c:grouping val="clustered"/>
        <c:varyColors val="0"/>
        <c:ser>
          <c:idx val="0"/>
          <c:order val="0"/>
          <c:spPr>
            <a:solidFill>
              <a:srgbClr val="5D9CE1"/>
            </a:solidFill>
            <a:ln>
              <a:noFill/>
            </a:ln>
            <a:effectLst/>
          </c:spPr>
          <c:invertIfNegative val="0"/>
          <c:dLbls>
            <c:numFmt formatCode="#,##0.0" sourceLinked="0"/>
            <c:spPr>
              <a:noFill/>
              <a:ln>
                <a:noFill/>
              </a:ln>
              <a:effectLst/>
            </c:spPr>
            <c:txPr>
              <a:bodyPr rot="0" spcFirstLastPara="1" vertOverflow="ellipsis" vert="horz" wrap="square" lIns="0" tIns="0" rIns="0" bIns="0" anchor="ctr" anchorCtr="1">
                <a:spAutoFit/>
              </a:bodyPr>
              <a:lstStyle/>
              <a:p>
                <a:pPr>
                  <a:defRPr sz="8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layout/>
                <c15:showLeaderLines val="1"/>
                <c15:leaderLines>
                  <c:spPr>
                    <a:ln w="9525" cap="flat" cmpd="sng" algn="ctr">
                      <a:solidFill>
                        <a:schemeClr val="tx1">
                          <a:lumMod val="35000"/>
                          <a:lumOff val="65000"/>
                        </a:schemeClr>
                      </a:solidFill>
                      <a:round/>
                    </a:ln>
                    <a:effectLst/>
                  </c:spPr>
                </c15:leaderLines>
              </c:ext>
            </c:extLst>
          </c:dLbls>
          <c:errBars>
            <c:errBarType val="both"/>
            <c:errValType val="cust"/>
            <c:noEndCap val="0"/>
            <c:plus>
              <c:numRef>
                <c:f>Sheet1!$G$69:$G$128</c:f>
                <c:numCache>
                  <c:formatCode>General</c:formatCode>
                  <c:ptCount val="60"/>
                  <c:pt idx="0">
                    <c:v>4.1999999999999993</c:v>
                  </c:pt>
                  <c:pt idx="1">
                    <c:v>4.1999999999999993</c:v>
                  </c:pt>
                  <c:pt idx="2">
                    <c:v>7.6000000000000014</c:v>
                  </c:pt>
                  <c:pt idx="3">
                    <c:v>3.6999999999999993</c:v>
                  </c:pt>
                  <c:pt idx="4">
                    <c:v>3.4000000000000004</c:v>
                  </c:pt>
                  <c:pt idx="5">
                    <c:v>4.5</c:v>
                  </c:pt>
                  <c:pt idx="6">
                    <c:v>7</c:v>
                  </c:pt>
                  <c:pt idx="7">
                    <c:v>3.8999999999999986</c:v>
                  </c:pt>
                  <c:pt idx="8">
                    <c:v>3.0999999999999996</c:v>
                  </c:pt>
                  <c:pt idx="9">
                    <c:v>3.1999999999999993</c:v>
                  </c:pt>
                  <c:pt idx="10">
                    <c:v>4.9999999999999982</c:v>
                  </c:pt>
                  <c:pt idx="11">
                    <c:v>7.6999999999999993</c:v>
                  </c:pt>
                  <c:pt idx="12">
                    <c:v>4.2999999999999989</c:v>
                  </c:pt>
                  <c:pt idx="13">
                    <c:v>4.1000000000000014</c:v>
                  </c:pt>
                  <c:pt idx="14">
                    <c:v>7.5</c:v>
                  </c:pt>
                  <c:pt idx="15">
                    <c:v>4.6999999999999993</c:v>
                  </c:pt>
                  <c:pt idx="16">
                    <c:v>3.2000000000000011</c:v>
                  </c:pt>
                  <c:pt idx="17">
                    <c:v>5.5</c:v>
                  </c:pt>
                  <c:pt idx="18">
                    <c:v>3.9000000000000004</c:v>
                  </c:pt>
                  <c:pt idx="19">
                    <c:v>3.3000000000000007</c:v>
                  </c:pt>
                  <c:pt idx="20">
                    <c:v>4.3000000000000007</c:v>
                  </c:pt>
                  <c:pt idx="21">
                    <c:v>5</c:v>
                  </c:pt>
                  <c:pt idx="22">
                    <c:v>4</c:v>
                  </c:pt>
                  <c:pt idx="23">
                    <c:v>4.4999999999999991</c:v>
                  </c:pt>
                  <c:pt idx="24">
                    <c:v>4.3000000000000007</c:v>
                  </c:pt>
                  <c:pt idx="25">
                    <c:v>4.1999999999999993</c:v>
                  </c:pt>
                  <c:pt idx="26">
                    <c:v>3.7000000000000011</c:v>
                  </c:pt>
                  <c:pt idx="27">
                    <c:v>2.9000000000000004</c:v>
                  </c:pt>
                  <c:pt idx="28">
                    <c:v>6.5999999999999979</c:v>
                  </c:pt>
                  <c:pt idx="29">
                    <c:v>2.2000000000000002</c:v>
                  </c:pt>
                  <c:pt idx="30">
                    <c:v>2.8000000000000007</c:v>
                  </c:pt>
                  <c:pt idx="31">
                    <c:v>4.3000000000000007</c:v>
                  </c:pt>
                  <c:pt idx="32">
                    <c:v>2.5999999999999996</c:v>
                  </c:pt>
                  <c:pt idx="33">
                    <c:v>3.0999999999999996</c:v>
                  </c:pt>
                  <c:pt idx="34">
                    <c:v>4.5</c:v>
                  </c:pt>
                  <c:pt idx="35">
                    <c:v>2.4000000000000004</c:v>
                  </c:pt>
                  <c:pt idx="36">
                    <c:v>3.3000000000000007</c:v>
                  </c:pt>
                  <c:pt idx="37">
                    <c:v>3.1999999999999993</c:v>
                  </c:pt>
                  <c:pt idx="38">
                    <c:v>2.6999999999999993</c:v>
                  </c:pt>
                  <c:pt idx="39">
                    <c:v>6.6</c:v>
                  </c:pt>
                  <c:pt idx="40">
                    <c:v>7.1000000000000014</c:v>
                  </c:pt>
                  <c:pt idx="41">
                    <c:v>2.9000000000000004</c:v>
                  </c:pt>
                  <c:pt idx="42">
                    <c:v>5.4999999999999982</c:v>
                  </c:pt>
                  <c:pt idx="43">
                    <c:v>3.1000000000000014</c:v>
                  </c:pt>
                  <c:pt idx="44">
                    <c:v>6.5</c:v>
                  </c:pt>
                  <c:pt idx="45">
                    <c:v>6.6999999999999993</c:v>
                  </c:pt>
                  <c:pt idx="46">
                    <c:v>10.3</c:v>
                  </c:pt>
                  <c:pt idx="47">
                    <c:v>3</c:v>
                  </c:pt>
                  <c:pt idx="48">
                    <c:v>3.1999999999999993</c:v>
                  </c:pt>
                  <c:pt idx="49">
                    <c:v>7.3000000000000007</c:v>
                  </c:pt>
                  <c:pt idx="50">
                    <c:v>5.5999999999999979</c:v>
                  </c:pt>
                  <c:pt idx="51">
                    <c:v>2.9000000000000004</c:v>
                  </c:pt>
                  <c:pt idx="52">
                    <c:v>5.8000000000000007</c:v>
                  </c:pt>
                  <c:pt idx="53">
                    <c:v>4.2999999999999989</c:v>
                  </c:pt>
                  <c:pt idx="54">
                    <c:v>2.0999999999999996</c:v>
                  </c:pt>
                  <c:pt idx="55">
                    <c:v>3.9000000000000004</c:v>
                  </c:pt>
                  <c:pt idx="56">
                    <c:v>4.4000000000000004</c:v>
                  </c:pt>
                  <c:pt idx="57">
                    <c:v>4.4000000000000004</c:v>
                  </c:pt>
                  <c:pt idx="58">
                    <c:v>4.1999999999999993</c:v>
                  </c:pt>
                  <c:pt idx="59">
                    <c:v>4.4000000000000004</c:v>
                  </c:pt>
                </c:numCache>
              </c:numRef>
            </c:plus>
            <c:minus>
              <c:numRef>
                <c:f>Sheet1!$F$69:$F$128</c:f>
                <c:numCache>
                  <c:formatCode>General</c:formatCode>
                  <c:ptCount val="60"/>
                  <c:pt idx="0">
                    <c:v>4.2</c:v>
                  </c:pt>
                  <c:pt idx="1">
                    <c:v>4.2</c:v>
                  </c:pt>
                  <c:pt idx="2">
                    <c:v>7.7</c:v>
                  </c:pt>
                  <c:pt idx="3">
                    <c:v>3.7</c:v>
                  </c:pt>
                  <c:pt idx="4">
                    <c:v>3.3</c:v>
                  </c:pt>
                  <c:pt idx="5">
                    <c:v>4.6000000000000005</c:v>
                  </c:pt>
                  <c:pt idx="6">
                    <c:v>7.1000000000000014</c:v>
                  </c:pt>
                  <c:pt idx="7">
                    <c:v>3.9000000000000004</c:v>
                  </c:pt>
                  <c:pt idx="8">
                    <c:v>3.0999999999999996</c:v>
                  </c:pt>
                  <c:pt idx="9">
                    <c:v>3.1000000000000005</c:v>
                  </c:pt>
                  <c:pt idx="10">
                    <c:v>5</c:v>
                  </c:pt>
                  <c:pt idx="11">
                    <c:v>7.7</c:v>
                  </c:pt>
                  <c:pt idx="12">
                    <c:v>4.3000000000000007</c:v>
                  </c:pt>
                  <c:pt idx="13">
                    <c:v>4.1999999999999993</c:v>
                  </c:pt>
                  <c:pt idx="14">
                    <c:v>7.6</c:v>
                  </c:pt>
                  <c:pt idx="15">
                    <c:v>4.6000000000000005</c:v>
                  </c:pt>
                  <c:pt idx="16">
                    <c:v>3.1999999999999993</c:v>
                  </c:pt>
                  <c:pt idx="17">
                    <c:v>5.6</c:v>
                  </c:pt>
                  <c:pt idx="18">
                    <c:v>3.8</c:v>
                  </c:pt>
                  <c:pt idx="19">
                    <c:v>3.4000000000000004</c:v>
                  </c:pt>
                  <c:pt idx="20">
                    <c:v>4.3</c:v>
                  </c:pt>
                  <c:pt idx="21">
                    <c:v>5</c:v>
                  </c:pt>
                  <c:pt idx="22">
                    <c:v>3.8999999999999995</c:v>
                  </c:pt>
                  <c:pt idx="23">
                    <c:v>4.5</c:v>
                  </c:pt>
                  <c:pt idx="24">
                    <c:v>4.3</c:v>
                  </c:pt>
                  <c:pt idx="25">
                    <c:v>4.2</c:v>
                  </c:pt>
                  <c:pt idx="26">
                    <c:v>3.6999999999999993</c:v>
                  </c:pt>
                  <c:pt idx="27">
                    <c:v>2.9000000000000004</c:v>
                  </c:pt>
                  <c:pt idx="28">
                    <c:v>6.6000000000000005</c:v>
                  </c:pt>
                  <c:pt idx="29">
                    <c:v>2.2000000000000002</c:v>
                  </c:pt>
                  <c:pt idx="30">
                    <c:v>2.9</c:v>
                  </c:pt>
                  <c:pt idx="31">
                    <c:v>4.2</c:v>
                  </c:pt>
                  <c:pt idx="32">
                    <c:v>2.6999999999999993</c:v>
                  </c:pt>
                  <c:pt idx="33">
                    <c:v>3.0000000000000009</c:v>
                  </c:pt>
                  <c:pt idx="34">
                    <c:v>4.4000000000000004</c:v>
                  </c:pt>
                  <c:pt idx="35">
                    <c:v>2.4</c:v>
                  </c:pt>
                  <c:pt idx="36">
                    <c:v>3.3999999999999995</c:v>
                  </c:pt>
                  <c:pt idx="37">
                    <c:v>3.2</c:v>
                  </c:pt>
                  <c:pt idx="38">
                    <c:v>2.8000000000000007</c:v>
                  </c:pt>
                  <c:pt idx="39">
                    <c:v>6.6000000000000005</c:v>
                  </c:pt>
                  <c:pt idx="40">
                    <c:v>7.1</c:v>
                  </c:pt>
                  <c:pt idx="41">
                    <c:v>3</c:v>
                  </c:pt>
                  <c:pt idx="42">
                    <c:v>5.5</c:v>
                  </c:pt>
                  <c:pt idx="43">
                    <c:v>3.0999999999999996</c:v>
                  </c:pt>
                  <c:pt idx="44">
                    <c:v>6.5</c:v>
                  </c:pt>
                  <c:pt idx="45">
                    <c:v>6.6</c:v>
                  </c:pt>
                  <c:pt idx="46">
                    <c:v>10.3</c:v>
                  </c:pt>
                  <c:pt idx="47">
                    <c:v>3.1000000000000005</c:v>
                  </c:pt>
                  <c:pt idx="48">
                    <c:v>3.2</c:v>
                  </c:pt>
                  <c:pt idx="49">
                    <c:v>7.3000000000000007</c:v>
                  </c:pt>
                  <c:pt idx="50">
                    <c:v>5.7000000000000011</c:v>
                  </c:pt>
                  <c:pt idx="51">
                    <c:v>2.8</c:v>
                  </c:pt>
                  <c:pt idx="52">
                    <c:v>5.8999999999999995</c:v>
                  </c:pt>
                  <c:pt idx="53">
                    <c:v>4.2</c:v>
                  </c:pt>
                  <c:pt idx="54">
                    <c:v>2.0999999999999996</c:v>
                  </c:pt>
                  <c:pt idx="55">
                    <c:v>3.9999999999999991</c:v>
                  </c:pt>
                  <c:pt idx="56">
                    <c:v>4.4000000000000004</c:v>
                  </c:pt>
                  <c:pt idx="57">
                    <c:v>4.5</c:v>
                  </c:pt>
                  <c:pt idx="58">
                    <c:v>4.1000000000000005</c:v>
                  </c:pt>
                  <c:pt idx="59">
                    <c:v>4.4000000000000004</c:v>
                  </c:pt>
                </c:numCache>
              </c:numRef>
            </c:minus>
            <c:spPr>
              <a:noFill/>
              <a:ln w="9525" cap="flat" cmpd="sng" algn="ctr">
                <a:solidFill>
                  <a:schemeClr val="tx1"/>
                </a:solidFill>
                <a:round/>
              </a:ln>
              <a:effectLst/>
            </c:spPr>
          </c:errBars>
          <c:cat>
            <c:multiLvlStrRef>
              <c:f>Sheet1!$A$69:$B$128</c:f>
              <c:multiLvlStrCache>
                <c:ptCount val="60"/>
                <c:lvl>
                  <c:pt idx="0">
                    <c:v>Health care and social assistance</c:v>
                  </c:pt>
                  <c:pt idx="1">
                    <c:v>Education</c:v>
                  </c:pt>
                  <c:pt idx="2">
                    <c:v>Accommodation and food services</c:v>
                  </c:pt>
                  <c:pt idx="3">
                    <c:v>Retail trade</c:v>
                  </c:pt>
                  <c:pt idx="4">
                    <c:v>Manufacturing</c:v>
                  </c:pt>
                  <c:pt idx="5">
                    <c:v>Health care and social assistance</c:v>
                  </c:pt>
                  <c:pt idx="6">
                    <c:v>Accommodation and food services</c:v>
                  </c:pt>
                  <c:pt idx="7">
                    <c:v>Retail trade</c:v>
                  </c:pt>
                  <c:pt idx="8">
                    <c:v>Health care and social assistance</c:v>
                  </c:pt>
                  <c:pt idx="9">
                    <c:v>Manufacturing</c:v>
                  </c:pt>
                  <c:pt idx="10">
                    <c:v>Other services (except public administration)</c:v>
                  </c:pt>
                  <c:pt idx="11">
                    <c:v>Mining, oil, and gas</c:v>
                  </c:pt>
                  <c:pt idx="12">
                    <c:v>Manufacturing</c:v>
                  </c:pt>
                  <c:pt idx="13">
                    <c:v>Health care and social assistance</c:v>
                  </c:pt>
                  <c:pt idx="14">
                    <c:v>Public administration</c:v>
                  </c:pt>
                  <c:pt idx="15">
                    <c:v>Mining, oil, and gas</c:v>
                  </c:pt>
                  <c:pt idx="16">
                    <c:v>Health care and social assistance</c:v>
                  </c:pt>
                  <c:pt idx="17">
                    <c:v>Manufacturing</c:v>
                  </c:pt>
                  <c:pt idx="18">
                    <c:v>Education</c:v>
                  </c:pt>
                  <c:pt idx="19">
                    <c:v>Health care and social assistance</c:v>
                  </c:pt>
                  <c:pt idx="20">
                    <c:v>Retail trade</c:v>
                  </c:pt>
                  <c:pt idx="21">
                    <c:v>Public administration</c:v>
                  </c:pt>
                  <c:pt idx="22">
                    <c:v>Education</c:v>
                  </c:pt>
                  <c:pt idx="23">
                    <c:v>Retail trade</c:v>
                  </c:pt>
                  <c:pt idx="24">
                    <c:v>Health care and social assistance</c:v>
                  </c:pt>
                  <c:pt idx="25">
                    <c:v>Education</c:v>
                  </c:pt>
                  <c:pt idx="26">
                    <c:v>Manufacturing</c:v>
                  </c:pt>
                  <c:pt idx="27">
                    <c:v>Health care and social assistance</c:v>
                  </c:pt>
                  <c:pt idx="28">
                    <c:v>Public administration</c:v>
                  </c:pt>
                  <c:pt idx="29">
                    <c:v>Health care and social assistance</c:v>
                  </c:pt>
                  <c:pt idx="30">
                    <c:v>Education</c:v>
                  </c:pt>
                  <c:pt idx="31">
                    <c:v>Retail trade</c:v>
                  </c:pt>
                  <c:pt idx="32">
                    <c:v>Health care and social assistance</c:v>
                  </c:pt>
                  <c:pt idx="33">
                    <c:v>Retail trade</c:v>
                  </c:pt>
                  <c:pt idx="34">
                    <c:v>Accommodation and food services</c:v>
                  </c:pt>
                  <c:pt idx="35">
                    <c:v>Education</c:v>
                  </c:pt>
                  <c:pt idx="36">
                    <c:v>Retail trade</c:v>
                  </c:pt>
                  <c:pt idx="37">
                    <c:v>Health care and social assistance</c:v>
                  </c:pt>
                  <c:pt idx="38">
                    <c:v>Health care and social assistance</c:v>
                  </c:pt>
                  <c:pt idx="39">
                    <c:v>Accommodation and food services</c:v>
                  </c:pt>
                  <c:pt idx="40">
                    <c:v>Finance and insurance</c:v>
                  </c:pt>
                  <c:pt idx="41">
                    <c:v>Education</c:v>
                  </c:pt>
                  <c:pt idx="42">
                    <c:v>Accommodation and food services</c:v>
                  </c:pt>
                  <c:pt idx="43">
                    <c:v>Health care and social assistance</c:v>
                  </c:pt>
                  <c:pt idx="44">
                    <c:v>Public administration</c:v>
                  </c:pt>
                  <c:pt idx="45">
                    <c:v>Accommodation and food services</c:v>
                  </c:pt>
                  <c:pt idx="46">
                    <c:v>Information</c:v>
                  </c:pt>
                  <c:pt idx="47">
                    <c:v>Education</c:v>
                  </c:pt>
                  <c:pt idx="48">
                    <c:v>Health care and social assistance</c:v>
                  </c:pt>
                  <c:pt idx="49">
                    <c:v>Other services (except public administration)</c:v>
                  </c:pt>
                  <c:pt idx="50">
                    <c:v>Health care and social assistance</c:v>
                  </c:pt>
                  <c:pt idx="51">
                    <c:v>Education</c:v>
                  </c:pt>
                  <c:pt idx="52">
                    <c:v>Retail trade</c:v>
                  </c:pt>
                  <c:pt idx="53">
                    <c:v>Health care and social assistance</c:v>
                  </c:pt>
                  <c:pt idx="54">
                    <c:v>Health care and social assistance</c:v>
                  </c:pt>
                  <c:pt idx="55">
                    <c:v>Education</c:v>
                  </c:pt>
                  <c:pt idx="56">
                    <c:v>Retail trade</c:v>
                  </c:pt>
                  <c:pt idx="57">
                    <c:v>Professional, scientific, and technical services</c:v>
                  </c:pt>
                  <c:pt idx="58">
                    <c:v>Health care and social assistance</c:v>
                  </c:pt>
                  <c:pt idx="59">
                    <c:v>Education</c:v>
                  </c:pt>
                </c:lvl>
                <c:lvl>
                  <c:pt idx="0">
                    <c:v>21</c:v>
                  </c:pt>
                  <c:pt idx="3">
                    <c:v>20</c:v>
                  </c:pt>
                  <c:pt idx="6">
                    <c:v>19</c:v>
                  </c:pt>
                  <c:pt idx="9">
                    <c:v>18</c:v>
                  </c:pt>
                  <c:pt idx="12">
                    <c:v>17</c:v>
                  </c:pt>
                  <c:pt idx="15">
                    <c:v>16</c:v>
                  </c:pt>
                  <c:pt idx="18">
                    <c:v>15</c:v>
                  </c:pt>
                  <c:pt idx="20">
                    <c:v>14</c:v>
                  </c:pt>
                  <c:pt idx="23">
                    <c:v>13</c:v>
                  </c:pt>
                  <c:pt idx="26">
                    <c:v>12</c:v>
                  </c:pt>
                  <c:pt idx="29">
                    <c:v>11</c:v>
                  </c:pt>
                  <c:pt idx="32">
                    <c:v>10</c:v>
                  </c:pt>
                  <c:pt idx="35">
                    <c:v>9</c:v>
                  </c:pt>
                  <c:pt idx="38">
                    <c:v>8</c:v>
                  </c:pt>
                  <c:pt idx="41">
                    <c:v>7</c:v>
                  </c:pt>
                  <c:pt idx="44">
                    <c:v>6</c:v>
                  </c:pt>
                  <c:pt idx="47">
                    <c:v>5</c:v>
                  </c:pt>
                  <c:pt idx="50">
                    <c:v>4</c:v>
                  </c:pt>
                  <c:pt idx="51">
                    <c:v>3</c:v>
                  </c:pt>
                  <c:pt idx="54">
                    <c:v>2</c:v>
                  </c:pt>
                  <c:pt idx="57">
                    <c:v>1</c:v>
                  </c:pt>
                </c:lvl>
              </c:multiLvlStrCache>
            </c:multiLvlStrRef>
          </c:cat>
          <c:val>
            <c:numRef>
              <c:f>Sheet1!$C$69:$C$128</c:f>
              <c:numCache>
                <c:formatCode>General</c:formatCode>
                <c:ptCount val="60"/>
                <c:pt idx="0">
                  <c:v>10.4</c:v>
                </c:pt>
                <c:pt idx="1">
                  <c:v>10.9</c:v>
                </c:pt>
                <c:pt idx="2">
                  <c:v>15</c:v>
                </c:pt>
                <c:pt idx="3">
                  <c:v>7.5</c:v>
                </c:pt>
                <c:pt idx="4">
                  <c:v>8.1</c:v>
                </c:pt>
                <c:pt idx="5">
                  <c:v>11.4</c:v>
                </c:pt>
                <c:pt idx="6">
                  <c:v>16.100000000000001</c:v>
                </c:pt>
                <c:pt idx="7">
                  <c:v>12.5</c:v>
                </c:pt>
                <c:pt idx="8">
                  <c:v>12.5</c:v>
                </c:pt>
                <c:pt idx="9">
                  <c:v>10.4</c:v>
                </c:pt>
                <c:pt idx="10">
                  <c:v>12.4</c:v>
                </c:pt>
                <c:pt idx="11">
                  <c:v>13.5</c:v>
                </c:pt>
                <c:pt idx="12">
                  <c:v>9.9</c:v>
                </c:pt>
                <c:pt idx="13">
                  <c:v>14</c:v>
                </c:pt>
                <c:pt idx="14">
                  <c:v>16.7</c:v>
                </c:pt>
                <c:pt idx="15">
                  <c:v>8.8000000000000007</c:v>
                </c:pt>
                <c:pt idx="16">
                  <c:v>9.1999999999999993</c:v>
                </c:pt>
                <c:pt idx="17">
                  <c:v>11.2</c:v>
                </c:pt>
                <c:pt idx="18">
                  <c:v>8.1</c:v>
                </c:pt>
                <c:pt idx="19">
                  <c:v>9.5</c:v>
                </c:pt>
                <c:pt idx="20">
                  <c:v>9.5</c:v>
                </c:pt>
                <c:pt idx="21">
                  <c:v>10.6</c:v>
                </c:pt>
                <c:pt idx="22">
                  <c:v>11.2</c:v>
                </c:pt>
                <c:pt idx="23">
                  <c:v>7.7</c:v>
                </c:pt>
                <c:pt idx="24">
                  <c:v>9</c:v>
                </c:pt>
                <c:pt idx="25">
                  <c:v>9.5</c:v>
                </c:pt>
                <c:pt idx="26">
                  <c:v>9.1999999999999993</c:v>
                </c:pt>
                <c:pt idx="27">
                  <c:v>9.9</c:v>
                </c:pt>
                <c:pt idx="28">
                  <c:v>12.3</c:v>
                </c:pt>
                <c:pt idx="29">
                  <c:v>6.2</c:v>
                </c:pt>
                <c:pt idx="30">
                  <c:v>6.5</c:v>
                </c:pt>
                <c:pt idx="31">
                  <c:v>7.5</c:v>
                </c:pt>
                <c:pt idx="32">
                  <c:v>8.1</c:v>
                </c:pt>
                <c:pt idx="33">
                  <c:v>8.3000000000000007</c:v>
                </c:pt>
                <c:pt idx="34">
                  <c:v>9.4</c:v>
                </c:pt>
                <c:pt idx="35">
                  <c:v>4.3</c:v>
                </c:pt>
                <c:pt idx="36">
                  <c:v>6.1</c:v>
                </c:pt>
                <c:pt idx="37">
                  <c:v>7.5</c:v>
                </c:pt>
                <c:pt idx="38">
                  <c:v>10.3</c:v>
                </c:pt>
                <c:pt idx="39">
                  <c:v>12.9</c:v>
                </c:pt>
                <c:pt idx="40">
                  <c:v>13.2</c:v>
                </c:pt>
                <c:pt idx="41">
                  <c:v>11.5</c:v>
                </c:pt>
                <c:pt idx="42">
                  <c:v>14.9</c:v>
                </c:pt>
                <c:pt idx="43">
                  <c:v>15.2</c:v>
                </c:pt>
                <c:pt idx="44">
                  <c:v>13.5</c:v>
                </c:pt>
                <c:pt idx="45">
                  <c:v>14.5</c:v>
                </c:pt>
                <c:pt idx="46">
                  <c:v>18</c:v>
                </c:pt>
                <c:pt idx="47">
                  <c:v>9.4</c:v>
                </c:pt>
                <c:pt idx="48">
                  <c:v>10.4</c:v>
                </c:pt>
                <c:pt idx="49">
                  <c:v>14.8</c:v>
                </c:pt>
                <c:pt idx="50">
                  <c:v>10.8</c:v>
                </c:pt>
                <c:pt idx="51">
                  <c:v>6.1</c:v>
                </c:pt>
                <c:pt idx="52">
                  <c:v>10.199999999999999</c:v>
                </c:pt>
                <c:pt idx="53">
                  <c:v>10.9</c:v>
                </c:pt>
                <c:pt idx="54">
                  <c:v>9.1</c:v>
                </c:pt>
                <c:pt idx="55">
                  <c:v>9.1999999999999993</c:v>
                </c:pt>
                <c:pt idx="56">
                  <c:v>10</c:v>
                </c:pt>
                <c:pt idx="57">
                  <c:v>9.5</c:v>
                </c:pt>
                <c:pt idx="58">
                  <c:v>10.9</c:v>
                </c:pt>
                <c:pt idx="59">
                  <c:v>11.4</c:v>
                </c:pt>
              </c:numCache>
            </c:numRef>
          </c:val>
        </c:ser>
        <c:dLbls>
          <c:dLblPos val="inEnd"/>
          <c:showLegendKey val="0"/>
          <c:showVal val="1"/>
          <c:showCatName val="0"/>
          <c:showSerName val="0"/>
          <c:showPercent val="0"/>
          <c:showBubbleSize val="0"/>
        </c:dLbls>
        <c:gapWidth val="100"/>
        <c:axId val="6995888"/>
        <c:axId val="6463440"/>
      </c:barChart>
      <c:catAx>
        <c:axId val="6995888"/>
        <c:scaling>
          <c:orientation val="minMax"/>
        </c:scaling>
        <c:delete val="0"/>
        <c:axPos val="l"/>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0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6463440"/>
        <c:crosses val="autoZero"/>
        <c:auto val="1"/>
        <c:lblAlgn val="ctr"/>
        <c:lblOffset val="100"/>
        <c:noMultiLvlLbl val="0"/>
      </c:catAx>
      <c:valAx>
        <c:axId val="6463440"/>
        <c:scaling>
          <c:orientation val="minMax"/>
          <c:max val="35"/>
          <c:min val="0"/>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900" b="0" i="0" u="none" strike="noStrike" kern="1200" baseline="0">
                    <a:solidFill>
                      <a:schemeClr val="tx1"/>
                    </a:solidFill>
                    <a:latin typeface="Arial" panose="020B0604020202020204" pitchFamily="34" charset="0"/>
                    <a:ea typeface="+mn-ea"/>
                    <a:cs typeface="Arial" panose="020B0604020202020204" pitchFamily="34" charset="0"/>
                  </a:defRPr>
                </a:pPr>
                <a:r>
                  <a:rPr lang="en-US" sz="900" dirty="0" smtClean="0">
                    <a:solidFill>
                      <a:schemeClr val="tx1"/>
                    </a:solidFill>
                    <a:latin typeface="Arial" panose="020B0604020202020204" pitchFamily="34" charset="0"/>
                    <a:cs typeface="Arial" panose="020B0604020202020204" pitchFamily="34" charset="0"/>
                  </a:rPr>
                  <a:t>Prevalence (%)</a:t>
                </a:r>
                <a:endParaRPr lang="en-US" sz="900" dirty="0">
                  <a:solidFill>
                    <a:schemeClr val="tx1"/>
                  </a:solidFill>
                  <a:latin typeface="Arial" panose="020B0604020202020204" pitchFamily="34" charset="0"/>
                  <a:cs typeface="Arial" panose="020B0604020202020204" pitchFamily="34" charset="0"/>
                </a:endParaRPr>
              </a:p>
            </c:rich>
          </c:tx>
          <c:layout/>
          <c:overlay val="0"/>
          <c:spPr>
            <a:noFill/>
            <a:ln>
              <a:noFill/>
            </a:ln>
            <a:effectLst/>
          </c:spPr>
        </c:title>
        <c:numFmt formatCode="General" sourceLinked="1"/>
        <c:majorTickMark val="none"/>
        <c:minorTickMark val="none"/>
        <c:tickLblPos val="nextTo"/>
        <c:spPr>
          <a:noFill/>
          <a:ln>
            <a:solidFill>
              <a:schemeClr val="tx1"/>
            </a:solidFill>
          </a:ln>
          <a:effectLst/>
        </c:spPr>
        <c:txPr>
          <a:bodyPr rot="-60000000" spcFirstLastPara="1" vertOverflow="ellipsis" vert="horz" wrap="square" anchor="ctr" anchorCtr="1"/>
          <a:lstStyle/>
          <a:p>
            <a:pPr>
              <a:defRPr sz="9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6995888"/>
        <c:crosses val="autoZero"/>
        <c:crossBetween val="between"/>
        <c:majorUnit val="5"/>
      </c:valAx>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userShapes r:id="rId2"/>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6518362602456513"/>
          <c:y val="1.9142207141701249E-2"/>
          <c:w val="0.80415552060684847"/>
          <c:h val="0.88640915625069794"/>
        </c:manualLayout>
      </c:layout>
      <c:barChart>
        <c:barDir val="bar"/>
        <c:grouping val="clustered"/>
        <c:varyColors val="0"/>
        <c:ser>
          <c:idx val="1"/>
          <c:order val="0"/>
          <c:tx>
            <c:v>Total population</c:v>
          </c:tx>
          <c:spPr>
            <a:solidFill>
              <a:srgbClr val="FFCC00"/>
            </a:solidFill>
            <a:ln>
              <a:noFill/>
            </a:ln>
            <a:effectLst/>
          </c:spPr>
          <c:invertIfNegative val="0"/>
          <c:dLbls>
            <c:spPr>
              <a:noFill/>
              <a:ln>
                <a:noFill/>
              </a:ln>
              <a:effectLst/>
            </c:spPr>
            <c:txPr>
              <a:bodyPr rot="0" spcFirstLastPara="1" vertOverflow="ellipsis" vert="horz" wrap="square" lIns="0" tIns="19050" rIns="38100" bIns="19050" anchor="ctr" anchorCtr="1">
                <a:spAutoFit/>
              </a:bodyPr>
              <a:lstStyle/>
              <a:p>
                <a:pPr>
                  <a:defRPr sz="7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layout/>
                <c15:showLeaderLines val="1"/>
                <c15:leaderLines>
                  <c:spPr>
                    <a:ln w="9525" cap="flat" cmpd="sng" algn="ctr">
                      <a:solidFill>
                        <a:schemeClr val="tx1">
                          <a:lumMod val="35000"/>
                          <a:lumOff val="65000"/>
                        </a:schemeClr>
                      </a:solidFill>
                      <a:round/>
                    </a:ln>
                    <a:effectLst/>
                  </c:spPr>
                </c15:leaderLines>
              </c:ext>
            </c:extLst>
          </c:dLbls>
          <c:errBars>
            <c:errBarType val="both"/>
            <c:errValType val="cust"/>
            <c:noEndCap val="0"/>
            <c:plus>
              <c:numRef>
                <c:f>Sheet3!$F$2:$F$23</c:f>
                <c:numCache>
                  <c:formatCode>General</c:formatCode>
                  <c:ptCount val="22"/>
                  <c:pt idx="0">
                    <c:v>0.29070000000000107</c:v>
                  </c:pt>
                  <c:pt idx="1">
                    <c:v>1.0068999999999999</c:v>
                  </c:pt>
                  <c:pt idx="2">
                    <c:v>1.2370000000000001</c:v>
                  </c:pt>
                  <c:pt idx="3">
                    <c:v>0.75510000000000055</c:v>
                  </c:pt>
                  <c:pt idx="4">
                    <c:v>0.64610000000000056</c:v>
                  </c:pt>
                  <c:pt idx="5">
                    <c:v>1.1150000000000002</c:v>
                  </c:pt>
                  <c:pt idx="6">
                    <c:v>0.94069999999999965</c:v>
                  </c:pt>
                  <c:pt idx="7">
                    <c:v>1.1589000000000009</c:v>
                  </c:pt>
                  <c:pt idx="8">
                    <c:v>0.83929999999999971</c:v>
                  </c:pt>
                  <c:pt idx="9">
                    <c:v>1.4094999999999995</c:v>
                  </c:pt>
                  <c:pt idx="10">
                    <c:v>1.1203000000000003</c:v>
                  </c:pt>
                  <c:pt idx="11">
                    <c:v>1.0284000000000013</c:v>
                  </c:pt>
                  <c:pt idx="12">
                    <c:v>0.78530000000000122</c:v>
                  </c:pt>
                  <c:pt idx="13">
                    <c:v>0.90279999999999916</c:v>
                  </c:pt>
                  <c:pt idx="14">
                    <c:v>0.79079999999999995</c:v>
                  </c:pt>
                  <c:pt idx="15">
                    <c:v>0.79399999999999871</c:v>
                  </c:pt>
                  <c:pt idx="16">
                    <c:v>0.85659999999999847</c:v>
                  </c:pt>
                  <c:pt idx="17">
                    <c:v>0.84169999999999945</c:v>
                  </c:pt>
                  <c:pt idx="18">
                    <c:v>1.1878000000000011</c:v>
                  </c:pt>
                  <c:pt idx="19">
                    <c:v>0.93450000000000077</c:v>
                  </c:pt>
                  <c:pt idx="20">
                    <c:v>0.66130000000000067</c:v>
                  </c:pt>
                  <c:pt idx="21">
                    <c:v>0.79930000000000057</c:v>
                  </c:pt>
                </c:numCache>
              </c:numRef>
            </c:plus>
            <c:minus>
              <c:numRef>
                <c:f>Sheet3!$E$2:$E$23</c:f>
                <c:numCache>
                  <c:formatCode>General</c:formatCode>
                  <c:ptCount val="22"/>
                  <c:pt idx="0">
                    <c:v>0.29069999999999929</c:v>
                  </c:pt>
                  <c:pt idx="1">
                    <c:v>1.0068000000000001</c:v>
                  </c:pt>
                  <c:pt idx="2">
                    <c:v>1.2369000000000003</c:v>
                  </c:pt>
                  <c:pt idx="3">
                    <c:v>0.75509999999999877</c:v>
                  </c:pt>
                  <c:pt idx="4">
                    <c:v>0.64620000000000033</c:v>
                  </c:pt>
                  <c:pt idx="5">
                    <c:v>1.1150000000000002</c:v>
                  </c:pt>
                  <c:pt idx="6">
                    <c:v>0.94060000000000077</c:v>
                  </c:pt>
                  <c:pt idx="7">
                    <c:v>1.1587999999999994</c:v>
                  </c:pt>
                  <c:pt idx="8">
                    <c:v>0.83929999999999971</c:v>
                  </c:pt>
                  <c:pt idx="9">
                    <c:v>1.4093999999999998</c:v>
                  </c:pt>
                  <c:pt idx="10">
                    <c:v>1.1204000000000001</c:v>
                  </c:pt>
                  <c:pt idx="11">
                    <c:v>1.0283999999999995</c:v>
                  </c:pt>
                  <c:pt idx="12">
                    <c:v>0.78529999999999944</c:v>
                  </c:pt>
                  <c:pt idx="13">
                    <c:v>0.90270000000000028</c:v>
                  </c:pt>
                  <c:pt idx="14">
                    <c:v>0.79089999999999971</c:v>
                  </c:pt>
                  <c:pt idx="15">
                    <c:v>0.79400000000000048</c:v>
                  </c:pt>
                  <c:pt idx="16">
                    <c:v>0.85660000000000025</c:v>
                  </c:pt>
                  <c:pt idx="17">
                    <c:v>0.84170000000000122</c:v>
                  </c:pt>
                  <c:pt idx="18">
                    <c:v>1.1878000000000002</c:v>
                  </c:pt>
                  <c:pt idx="19">
                    <c:v>0.93439999999999923</c:v>
                  </c:pt>
                  <c:pt idx="20">
                    <c:v>0.66129999999999978</c:v>
                  </c:pt>
                  <c:pt idx="21">
                    <c:v>0.79940000000000033</c:v>
                  </c:pt>
                </c:numCache>
              </c:numRef>
            </c:minus>
            <c:spPr>
              <a:noFill/>
              <a:ln w="9525" cap="flat" cmpd="sng" algn="ctr">
                <a:solidFill>
                  <a:schemeClr val="tx1"/>
                </a:solidFill>
                <a:round/>
              </a:ln>
              <a:effectLst/>
            </c:spPr>
          </c:errBars>
          <c:cat>
            <c:strRef>
              <c:f>Sheet3!$A$2:$A$23</c:f>
              <c:strCache>
                <c:ptCount val="22"/>
                <c:pt idx="0">
                  <c:v>Overall</c:v>
                </c:pt>
                <c:pt idx="1">
                  <c:v>Wyoming</c:v>
                </c:pt>
                <c:pt idx="2">
                  <c:v>Wisconsin</c:v>
                </c:pt>
                <c:pt idx="3">
                  <c:v>Washington</c:v>
                </c:pt>
                <c:pt idx="4">
                  <c:v>Utah</c:v>
                </c:pt>
                <c:pt idx="5">
                  <c:v>Oregon</c:v>
                </c:pt>
                <c:pt idx="6">
                  <c:v>North Dakota</c:v>
                </c:pt>
                <c:pt idx="7">
                  <c:v>New York</c:v>
                </c:pt>
                <c:pt idx="8">
                  <c:v>New Mexico</c:v>
                </c:pt>
                <c:pt idx="9">
                  <c:v>New Jersey</c:v>
                </c:pt>
                <c:pt idx="10">
                  <c:v>New Hampshire</c:v>
                </c:pt>
                <c:pt idx="11">
                  <c:v>Nebraska</c:v>
                </c:pt>
                <c:pt idx="12">
                  <c:v>Montana</c:v>
                </c:pt>
                <c:pt idx="13">
                  <c:v>Mississippi</c:v>
                </c:pt>
                <c:pt idx="14">
                  <c:v>Minnesota</c:v>
                </c:pt>
                <c:pt idx="15">
                  <c:v>Michigan</c:v>
                </c:pt>
                <c:pt idx="16">
                  <c:v>Massachusetts</c:v>
                </c:pt>
                <c:pt idx="17">
                  <c:v>Maryland</c:v>
                </c:pt>
                <c:pt idx="18">
                  <c:v>Louisiana</c:v>
                </c:pt>
                <c:pt idx="19">
                  <c:v>Illinois</c:v>
                </c:pt>
                <c:pt idx="20">
                  <c:v>Florida</c:v>
                </c:pt>
                <c:pt idx="21">
                  <c:v>California</c:v>
                </c:pt>
              </c:strCache>
            </c:strRef>
          </c:cat>
          <c:val>
            <c:numRef>
              <c:f>Sheet3!$B$2:$B$23</c:f>
              <c:numCache>
                <c:formatCode>0.0</c:formatCode>
                <c:ptCount val="22"/>
                <c:pt idx="0">
                  <c:v>9.1349999999999998</c:v>
                </c:pt>
                <c:pt idx="1">
                  <c:v>9.1439000000000004</c:v>
                </c:pt>
                <c:pt idx="2">
                  <c:v>10.4023</c:v>
                </c:pt>
                <c:pt idx="3">
                  <c:v>9.9384999999999994</c:v>
                </c:pt>
                <c:pt idx="4">
                  <c:v>9.0411000000000001</c:v>
                </c:pt>
                <c:pt idx="5">
                  <c:v>11.3614</c:v>
                </c:pt>
                <c:pt idx="6">
                  <c:v>8.3206000000000007</c:v>
                </c:pt>
                <c:pt idx="7">
                  <c:v>9.5848999999999993</c:v>
                </c:pt>
                <c:pt idx="8">
                  <c:v>9.2263999999999999</c:v>
                </c:pt>
                <c:pt idx="9">
                  <c:v>9.3834999999999997</c:v>
                </c:pt>
                <c:pt idx="10">
                  <c:v>10.955299999999999</c:v>
                </c:pt>
                <c:pt idx="11">
                  <c:v>8.3538999999999994</c:v>
                </c:pt>
                <c:pt idx="12">
                  <c:v>8.6281999999999996</c:v>
                </c:pt>
                <c:pt idx="13">
                  <c:v>8.2025000000000006</c:v>
                </c:pt>
                <c:pt idx="14">
                  <c:v>7.6757</c:v>
                </c:pt>
                <c:pt idx="15">
                  <c:v>11.483700000000001</c:v>
                </c:pt>
                <c:pt idx="16">
                  <c:v>11.353300000000001</c:v>
                </c:pt>
                <c:pt idx="17">
                  <c:v>9.4434000000000005</c:v>
                </c:pt>
                <c:pt idx="18">
                  <c:v>7.7477999999999998</c:v>
                </c:pt>
                <c:pt idx="19">
                  <c:v>7.5675999999999997</c:v>
                </c:pt>
                <c:pt idx="20">
                  <c:v>8.2843</c:v>
                </c:pt>
                <c:pt idx="21">
                  <c:v>8.6395</c:v>
                </c:pt>
              </c:numCache>
            </c:numRef>
          </c:val>
        </c:ser>
        <c:ser>
          <c:idx val="0"/>
          <c:order val="1"/>
          <c:tx>
            <c:v>Employed in last 12 months</c:v>
          </c:tx>
          <c:spPr>
            <a:solidFill>
              <a:schemeClr val="accent2"/>
            </a:solidFill>
            <a:ln>
              <a:noFill/>
            </a:ln>
            <a:effectLst/>
          </c:spPr>
          <c:invertIfNegative val="0"/>
          <c:dLbls>
            <c:numFmt formatCode="#,##0.0" sourceLinked="0"/>
            <c:spPr>
              <a:noFill/>
              <a:ln>
                <a:noFill/>
              </a:ln>
              <a:effectLst/>
            </c:spPr>
            <c:txPr>
              <a:bodyPr rot="0" spcFirstLastPara="1" vertOverflow="ellipsis" vert="horz" wrap="square" lIns="0" tIns="19050" rIns="38100" bIns="19050" anchor="ctr" anchorCtr="1">
                <a:spAutoFit/>
              </a:bodyPr>
              <a:lstStyle/>
              <a:p>
                <a:pPr>
                  <a:defRPr sz="7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layout/>
                <c15:showLeaderLines val="1"/>
                <c15:leaderLines>
                  <c:spPr>
                    <a:ln w="9525" cap="flat" cmpd="sng" algn="ctr">
                      <a:solidFill>
                        <a:schemeClr val="tx1">
                          <a:lumMod val="35000"/>
                          <a:lumOff val="65000"/>
                        </a:schemeClr>
                      </a:solidFill>
                      <a:round/>
                    </a:ln>
                    <a:effectLst/>
                  </c:spPr>
                </c15:leaderLines>
              </c:ext>
            </c:extLst>
          </c:dLbls>
          <c:errBars>
            <c:errBarType val="both"/>
            <c:errValType val="cust"/>
            <c:noEndCap val="0"/>
            <c:plus>
              <c:numRef>
                <c:f>Sheet3!$K$2:$K$23</c:f>
                <c:numCache>
                  <c:formatCode>General</c:formatCode>
                  <c:ptCount val="22"/>
                  <c:pt idx="0">
                    <c:v>0.35760000000000058</c:v>
                  </c:pt>
                  <c:pt idx="1">
                    <c:v>1.2999999999999989</c:v>
                  </c:pt>
                  <c:pt idx="2">
                    <c:v>1.2999999999999989</c:v>
                  </c:pt>
                  <c:pt idx="3">
                    <c:v>0.90000000000000036</c:v>
                  </c:pt>
                  <c:pt idx="4">
                    <c:v>0.80000000000000071</c:v>
                  </c:pt>
                  <c:pt idx="5">
                    <c:v>1.3999999999999986</c:v>
                  </c:pt>
                  <c:pt idx="6">
                    <c:v>1.1000000000000005</c:v>
                  </c:pt>
                  <c:pt idx="7">
                    <c:v>1.4000000000000004</c:v>
                  </c:pt>
                  <c:pt idx="8">
                    <c:v>1.1000000000000014</c:v>
                  </c:pt>
                  <c:pt idx="9">
                    <c:v>1.7000000000000002</c:v>
                  </c:pt>
                  <c:pt idx="10">
                    <c:v>1.2000000000000011</c:v>
                  </c:pt>
                  <c:pt idx="11">
                    <c:v>1</c:v>
                  </c:pt>
                  <c:pt idx="12">
                    <c:v>0.80000000000000071</c:v>
                  </c:pt>
                  <c:pt idx="13">
                    <c:v>1</c:v>
                  </c:pt>
                  <c:pt idx="14">
                    <c:v>0.89999999999999947</c:v>
                  </c:pt>
                  <c:pt idx="15">
                    <c:v>1.0999999999999996</c:v>
                  </c:pt>
                  <c:pt idx="16">
                    <c:v>1</c:v>
                  </c:pt>
                  <c:pt idx="17">
                    <c:v>1.0999999999999996</c:v>
                  </c:pt>
                  <c:pt idx="18">
                    <c:v>1.5999999999999996</c:v>
                  </c:pt>
                  <c:pt idx="19">
                    <c:v>1.2000000000000002</c:v>
                  </c:pt>
                  <c:pt idx="20">
                    <c:v>0.79999999999999982</c:v>
                  </c:pt>
                  <c:pt idx="21">
                    <c:v>1</c:v>
                  </c:pt>
                </c:numCache>
              </c:numRef>
            </c:plus>
            <c:minus>
              <c:numRef>
                <c:f>Sheet3!$J$2:$J$23</c:f>
                <c:numCache>
                  <c:formatCode>General</c:formatCode>
                  <c:ptCount val="22"/>
                  <c:pt idx="0">
                    <c:v>0.3575999999999997</c:v>
                  </c:pt>
                  <c:pt idx="1">
                    <c:v>1.3000000000000007</c:v>
                  </c:pt>
                  <c:pt idx="2">
                    <c:v>1.3000000000000007</c:v>
                  </c:pt>
                  <c:pt idx="3">
                    <c:v>0.90000000000000036</c:v>
                  </c:pt>
                  <c:pt idx="4">
                    <c:v>0.79999999999999893</c:v>
                  </c:pt>
                  <c:pt idx="5">
                    <c:v>1.4000000000000004</c:v>
                  </c:pt>
                  <c:pt idx="6">
                    <c:v>1.2000000000000002</c:v>
                  </c:pt>
                  <c:pt idx="7">
                    <c:v>1.4000000000000004</c:v>
                  </c:pt>
                  <c:pt idx="8">
                    <c:v>1.0999999999999996</c:v>
                  </c:pt>
                  <c:pt idx="9">
                    <c:v>1.7000000000000002</c:v>
                  </c:pt>
                  <c:pt idx="10">
                    <c:v>1.0999999999999996</c:v>
                  </c:pt>
                  <c:pt idx="11">
                    <c:v>1.0999999999999996</c:v>
                  </c:pt>
                  <c:pt idx="12">
                    <c:v>0.89999999999999947</c:v>
                  </c:pt>
                  <c:pt idx="13">
                    <c:v>1</c:v>
                  </c:pt>
                  <c:pt idx="14">
                    <c:v>0.89999999999999947</c:v>
                  </c:pt>
                  <c:pt idx="15">
                    <c:v>1</c:v>
                  </c:pt>
                  <c:pt idx="16">
                    <c:v>1</c:v>
                  </c:pt>
                  <c:pt idx="17">
                    <c:v>1.0999999999999996</c:v>
                  </c:pt>
                  <c:pt idx="18">
                    <c:v>1.5999999999999996</c:v>
                  </c:pt>
                  <c:pt idx="19">
                    <c:v>1.2000000000000002</c:v>
                  </c:pt>
                  <c:pt idx="20">
                    <c:v>0.90000000000000036</c:v>
                  </c:pt>
                  <c:pt idx="21">
                    <c:v>1</c:v>
                  </c:pt>
                </c:numCache>
              </c:numRef>
            </c:minus>
            <c:spPr>
              <a:noFill/>
              <a:ln w="9525" cap="flat" cmpd="sng" algn="ctr">
                <a:solidFill>
                  <a:schemeClr val="tx1"/>
                </a:solidFill>
                <a:round/>
              </a:ln>
              <a:effectLst/>
            </c:spPr>
          </c:errBars>
          <c:cat>
            <c:strRef>
              <c:f>Sheet3!$A$2:$A$23</c:f>
              <c:strCache>
                <c:ptCount val="22"/>
                <c:pt idx="0">
                  <c:v>Overall</c:v>
                </c:pt>
                <c:pt idx="1">
                  <c:v>Wyoming</c:v>
                </c:pt>
                <c:pt idx="2">
                  <c:v>Wisconsin</c:v>
                </c:pt>
                <c:pt idx="3">
                  <c:v>Washington</c:v>
                </c:pt>
                <c:pt idx="4">
                  <c:v>Utah</c:v>
                </c:pt>
                <c:pt idx="5">
                  <c:v>Oregon</c:v>
                </c:pt>
                <c:pt idx="6">
                  <c:v>North Dakota</c:v>
                </c:pt>
                <c:pt idx="7">
                  <c:v>New York</c:v>
                </c:pt>
                <c:pt idx="8">
                  <c:v>New Mexico</c:v>
                </c:pt>
                <c:pt idx="9">
                  <c:v>New Jersey</c:v>
                </c:pt>
                <c:pt idx="10">
                  <c:v>New Hampshire</c:v>
                </c:pt>
                <c:pt idx="11">
                  <c:v>Nebraska</c:v>
                </c:pt>
                <c:pt idx="12">
                  <c:v>Montana</c:v>
                </c:pt>
                <c:pt idx="13">
                  <c:v>Mississippi</c:v>
                </c:pt>
                <c:pt idx="14">
                  <c:v>Minnesota</c:v>
                </c:pt>
                <c:pt idx="15">
                  <c:v>Michigan</c:v>
                </c:pt>
                <c:pt idx="16">
                  <c:v>Massachusetts</c:v>
                </c:pt>
                <c:pt idx="17">
                  <c:v>Maryland</c:v>
                </c:pt>
                <c:pt idx="18">
                  <c:v>Louisiana</c:v>
                </c:pt>
                <c:pt idx="19">
                  <c:v>Illinois</c:v>
                </c:pt>
                <c:pt idx="20">
                  <c:v>Florida</c:v>
                </c:pt>
                <c:pt idx="21">
                  <c:v>California</c:v>
                </c:pt>
              </c:strCache>
            </c:strRef>
          </c:cat>
          <c:val>
            <c:numRef>
              <c:f>Sheet3!$G$2:$G$23</c:f>
              <c:numCache>
                <c:formatCode>General</c:formatCode>
                <c:ptCount val="22"/>
                <c:pt idx="0" formatCode="0.0">
                  <c:v>7.7496</c:v>
                </c:pt>
                <c:pt idx="1">
                  <c:v>8.3000000000000007</c:v>
                </c:pt>
                <c:pt idx="2">
                  <c:v>7.9</c:v>
                </c:pt>
                <c:pt idx="3">
                  <c:v>8.5</c:v>
                </c:pt>
                <c:pt idx="4">
                  <c:v>8.1999999999999993</c:v>
                </c:pt>
                <c:pt idx="5">
                  <c:v>9.3000000000000007</c:v>
                </c:pt>
                <c:pt idx="6">
                  <c:v>7.8</c:v>
                </c:pt>
                <c:pt idx="7">
                  <c:v>7.9</c:v>
                </c:pt>
                <c:pt idx="8">
                  <c:v>8.1999999999999993</c:v>
                </c:pt>
                <c:pt idx="9">
                  <c:v>7.7</c:v>
                </c:pt>
                <c:pt idx="10">
                  <c:v>8.1999999999999993</c:v>
                </c:pt>
                <c:pt idx="11">
                  <c:v>6.3</c:v>
                </c:pt>
                <c:pt idx="12">
                  <c:v>7.1</c:v>
                </c:pt>
                <c:pt idx="13">
                  <c:v>5</c:v>
                </c:pt>
                <c:pt idx="14">
                  <c:v>7.3</c:v>
                </c:pt>
                <c:pt idx="15">
                  <c:v>10</c:v>
                </c:pt>
                <c:pt idx="16">
                  <c:v>9.9</c:v>
                </c:pt>
                <c:pt idx="17">
                  <c:v>8.6</c:v>
                </c:pt>
                <c:pt idx="18">
                  <c:v>6.5</c:v>
                </c:pt>
                <c:pt idx="19">
                  <c:v>6.7</c:v>
                </c:pt>
                <c:pt idx="20">
                  <c:v>6.7</c:v>
                </c:pt>
                <c:pt idx="21">
                  <c:v>7.6</c:v>
                </c:pt>
              </c:numCache>
            </c:numRef>
          </c:val>
        </c:ser>
        <c:ser>
          <c:idx val="2"/>
          <c:order val="2"/>
          <c:tx>
            <c:v>Unemployed ≥12 months</c:v>
          </c:tx>
          <c:spPr>
            <a:solidFill>
              <a:srgbClr val="5D9CE1"/>
            </a:solidFill>
            <a:ln>
              <a:noFill/>
            </a:ln>
            <a:effectLst/>
          </c:spPr>
          <c:invertIfNegative val="0"/>
          <c:dLbls>
            <c:spPr>
              <a:noFill/>
              <a:ln>
                <a:noFill/>
              </a:ln>
              <a:effectLst/>
            </c:spPr>
            <c:txPr>
              <a:bodyPr rot="0" spcFirstLastPara="1" vertOverflow="ellipsis" vert="horz" wrap="square" lIns="0" tIns="0" rIns="0" bIns="0" anchor="ctr" anchorCtr="1">
                <a:spAutoFit/>
              </a:bodyPr>
              <a:lstStyle/>
              <a:p>
                <a:pPr>
                  <a:defRPr sz="7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layout/>
                <c15:showLeaderLines val="1"/>
                <c15:leaderLines>
                  <c:spPr>
                    <a:ln w="9525" cap="flat" cmpd="sng" algn="ctr">
                      <a:solidFill>
                        <a:schemeClr val="tx1">
                          <a:lumMod val="35000"/>
                          <a:lumOff val="65000"/>
                        </a:schemeClr>
                      </a:solidFill>
                      <a:round/>
                    </a:ln>
                    <a:effectLst/>
                  </c:spPr>
                </c15:leaderLines>
              </c:ext>
            </c:extLst>
          </c:dLbls>
          <c:errBars>
            <c:errBarType val="both"/>
            <c:errValType val="cust"/>
            <c:noEndCap val="0"/>
            <c:plus>
              <c:numRef>
                <c:f>Sheet3!$P$2:$P$23</c:f>
                <c:numCache>
                  <c:formatCode>General</c:formatCode>
                  <c:ptCount val="22"/>
                  <c:pt idx="0">
                    <c:v>0.4972000000000012</c:v>
                  </c:pt>
                  <c:pt idx="1">
                    <c:v>1.5887999999999991</c:v>
                  </c:pt>
                  <c:pt idx="2">
                    <c:v>2.4564000000000004</c:v>
                  </c:pt>
                  <c:pt idx="3">
                    <c:v>1.257299999999999</c:v>
                  </c:pt>
                  <c:pt idx="4">
                    <c:v>1.1484999999999985</c:v>
                  </c:pt>
                  <c:pt idx="5">
                    <c:v>1.8082000000000011</c:v>
                  </c:pt>
                  <c:pt idx="6">
                    <c:v>1.7036000000000016</c:v>
                  </c:pt>
                  <c:pt idx="7">
                    <c:v>2.0404999999999998</c:v>
                  </c:pt>
                  <c:pt idx="8">
                    <c:v>1.2926000000000002</c:v>
                  </c:pt>
                  <c:pt idx="9">
                    <c:v>2.5899000000000001</c:v>
                  </c:pt>
                  <c:pt idx="10">
                    <c:v>2.2955000000000005</c:v>
                  </c:pt>
                  <c:pt idx="11">
                    <c:v>2.1348000000000003</c:v>
                  </c:pt>
                  <c:pt idx="12">
                    <c:v>1.4387999999999987</c:v>
                  </c:pt>
                  <c:pt idx="13">
                    <c:v>1.5856999999999992</c:v>
                  </c:pt>
                  <c:pt idx="14">
                    <c:v>1.4946000000000002</c:v>
                  </c:pt>
                  <c:pt idx="15">
                    <c:v>1.2519000000000009</c:v>
                  </c:pt>
                  <c:pt idx="16">
                    <c:v>1.5549999999999997</c:v>
                  </c:pt>
                  <c:pt idx="17">
                    <c:v>1.4084000000000003</c:v>
                  </c:pt>
                  <c:pt idx="18">
                    <c:v>1.7556000000000012</c:v>
                  </c:pt>
                  <c:pt idx="19">
                    <c:v>1.5177999999999994</c:v>
                  </c:pt>
                  <c:pt idx="20">
                    <c:v>1.0295000000000005</c:v>
                  </c:pt>
                  <c:pt idx="21">
                    <c:v>1.3347999999999995</c:v>
                  </c:pt>
                </c:numCache>
              </c:numRef>
            </c:plus>
            <c:minus>
              <c:numRef>
                <c:f>Sheet3!$O$2:$O$23</c:f>
                <c:numCache>
                  <c:formatCode>General</c:formatCode>
                  <c:ptCount val="22"/>
                  <c:pt idx="0">
                    <c:v>0.49719999999999942</c:v>
                  </c:pt>
                  <c:pt idx="1">
                    <c:v>1.5888000000000009</c:v>
                  </c:pt>
                  <c:pt idx="2">
                    <c:v>2.4563000000000006</c:v>
                  </c:pt>
                  <c:pt idx="3">
                    <c:v>1.2573000000000008</c:v>
                  </c:pt>
                  <c:pt idx="4">
                    <c:v>1.1486000000000001</c:v>
                  </c:pt>
                  <c:pt idx="5">
                    <c:v>1.8081999999999994</c:v>
                  </c:pt>
                  <c:pt idx="6">
                    <c:v>1.7034999999999991</c:v>
                  </c:pt>
                  <c:pt idx="7">
                    <c:v>2.0405000000000015</c:v>
                  </c:pt>
                  <c:pt idx="8">
                    <c:v>1.2925000000000004</c:v>
                  </c:pt>
                  <c:pt idx="9">
                    <c:v>2.5899000000000001</c:v>
                  </c:pt>
                  <c:pt idx="10">
                    <c:v>2.2955000000000005</c:v>
                  </c:pt>
                  <c:pt idx="11">
                    <c:v>2.1347999999999985</c:v>
                  </c:pt>
                  <c:pt idx="12">
                    <c:v>1.4387000000000008</c:v>
                  </c:pt>
                  <c:pt idx="13">
                    <c:v>1.585700000000001</c:v>
                  </c:pt>
                  <c:pt idx="14">
                    <c:v>1.4945999999999993</c:v>
                  </c:pt>
                  <c:pt idx="15">
                    <c:v>1.2519999999999989</c:v>
                  </c:pt>
                  <c:pt idx="16">
                    <c:v>1.5548999999999999</c:v>
                  </c:pt>
                  <c:pt idx="17">
                    <c:v>1.4085000000000001</c:v>
                  </c:pt>
                  <c:pt idx="18">
                    <c:v>1.7555999999999994</c:v>
                  </c:pt>
                  <c:pt idx="19">
                    <c:v>1.5177000000000005</c:v>
                  </c:pt>
                  <c:pt idx="20">
                    <c:v>1.0295000000000005</c:v>
                  </c:pt>
                  <c:pt idx="21">
                    <c:v>1.3347999999999995</c:v>
                  </c:pt>
                </c:numCache>
              </c:numRef>
            </c:minus>
            <c:spPr>
              <a:noFill/>
              <a:ln w="9525" cap="flat" cmpd="sng" algn="ctr">
                <a:solidFill>
                  <a:schemeClr val="tx1"/>
                </a:solidFill>
                <a:round/>
              </a:ln>
              <a:effectLst/>
            </c:spPr>
          </c:errBars>
          <c:cat>
            <c:strRef>
              <c:f>Sheet3!$A$2:$A$23</c:f>
              <c:strCache>
                <c:ptCount val="22"/>
                <c:pt idx="0">
                  <c:v>Overall</c:v>
                </c:pt>
                <c:pt idx="1">
                  <c:v>Wyoming</c:v>
                </c:pt>
                <c:pt idx="2">
                  <c:v>Wisconsin</c:v>
                </c:pt>
                <c:pt idx="3">
                  <c:v>Washington</c:v>
                </c:pt>
                <c:pt idx="4">
                  <c:v>Utah</c:v>
                </c:pt>
                <c:pt idx="5">
                  <c:v>Oregon</c:v>
                </c:pt>
                <c:pt idx="6">
                  <c:v>North Dakota</c:v>
                </c:pt>
                <c:pt idx="7">
                  <c:v>New York</c:v>
                </c:pt>
                <c:pt idx="8">
                  <c:v>New Mexico</c:v>
                </c:pt>
                <c:pt idx="9">
                  <c:v>New Jersey</c:v>
                </c:pt>
                <c:pt idx="10">
                  <c:v>New Hampshire</c:v>
                </c:pt>
                <c:pt idx="11">
                  <c:v>Nebraska</c:v>
                </c:pt>
                <c:pt idx="12">
                  <c:v>Montana</c:v>
                </c:pt>
                <c:pt idx="13">
                  <c:v>Mississippi</c:v>
                </c:pt>
                <c:pt idx="14">
                  <c:v>Minnesota</c:v>
                </c:pt>
                <c:pt idx="15">
                  <c:v>Michigan</c:v>
                </c:pt>
                <c:pt idx="16">
                  <c:v>Massachusetts</c:v>
                </c:pt>
                <c:pt idx="17">
                  <c:v>Maryland</c:v>
                </c:pt>
                <c:pt idx="18">
                  <c:v>Louisiana</c:v>
                </c:pt>
                <c:pt idx="19">
                  <c:v>Illinois</c:v>
                </c:pt>
                <c:pt idx="20">
                  <c:v>Florida</c:v>
                </c:pt>
                <c:pt idx="21">
                  <c:v>California</c:v>
                </c:pt>
              </c:strCache>
            </c:strRef>
          </c:cat>
          <c:val>
            <c:numRef>
              <c:f>Sheet3!$L$2:$L$23</c:f>
              <c:numCache>
                <c:formatCode>0.0</c:formatCode>
                <c:ptCount val="22"/>
                <c:pt idx="0">
                  <c:v>11.2723</c:v>
                </c:pt>
                <c:pt idx="1">
                  <c:v>10.6974</c:v>
                </c:pt>
                <c:pt idx="2">
                  <c:v>14.4001</c:v>
                </c:pt>
                <c:pt idx="3">
                  <c:v>12.1835</c:v>
                </c:pt>
                <c:pt idx="4">
                  <c:v>10.659800000000001</c:v>
                </c:pt>
                <c:pt idx="5">
                  <c:v>14.104699999999999</c:v>
                </c:pt>
                <c:pt idx="6">
                  <c:v>9.5772999999999993</c:v>
                </c:pt>
                <c:pt idx="7">
                  <c:v>12.377700000000001</c:v>
                </c:pt>
                <c:pt idx="8">
                  <c:v>10.593</c:v>
                </c:pt>
                <c:pt idx="9">
                  <c:v>12.1782</c:v>
                </c:pt>
                <c:pt idx="10">
                  <c:v>15.778700000000001</c:v>
                </c:pt>
                <c:pt idx="11">
                  <c:v>12.220599999999999</c:v>
                </c:pt>
                <c:pt idx="12">
                  <c:v>11.1233</c:v>
                </c:pt>
                <c:pt idx="13">
                  <c:v>12.319100000000001</c:v>
                </c:pt>
                <c:pt idx="14">
                  <c:v>8.7151999999999994</c:v>
                </c:pt>
                <c:pt idx="15">
                  <c:v>13.3714</c:v>
                </c:pt>
                <c:pt idx="16">
                  <c:v>13.930099999999999</c:v>
                </c:pt>
                <c:pt idx="17">
                  <c:v>11.1448</c:v>
                </c:pt>
                <c:pt idx="18">
                  <c:v>9.5031999999999996</c:v>
                </c:pt>
                <c:pt idx="19">
                  <c:v>8.8785000000000007</c:v>
                </c:pt>
                <c:pt idx="20">
                  <c:v>10.32</c:v>
                </c:pt>
                <c:pt idx="21">
                  <c:v>10.2371</c:v>
                </c:pt>
              </c:numCache>
            </c:numRef>
          </c:val>
        </c:ser>
        <c:dLbls>
          <c:dLblPos val="inEnd"/>
          <c:showLegendKey val="0"/>
          <c:showVal val="1"/>
          <c:showCatName val="0"/>
          <c:showSerName val="0"/>
          <c:showPercent val="0"/>
          <c:showBubbleSize val="0"/>
        </c:dLbls>
        <c:gapWidth val="95"/>
        <c:axId val="165455312"/>
        <c:axId val="165752032"/>
      </c:barChart>
      <c:catAx>
        <c:axId val="165455312"/>
        <c:scaling>
          <c:orientation val="minMax"/>
        </c:scaling>
        <c:delete val="0"/>
        <c:axPos val="l"/>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0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165752032"/>
        <c:crosses val="autoZero"/>
        <c:auto val="1"/>
        <c:lblAlgn val="ctr"/>
        <c:lblOffset val="100"/>
        <c:noMultiLvlLbl val="0"/>
      </c:catAx>
      <c:valAx>
        <c:axId val="165752032"/>
        <c:scaling>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900" b="0" i="0" u="none" strike="noStrike" kern="1200" baseline="0">
                    <a:solidFill>
                      <a:schemeClr val="tx1"/>
                    </a:solidFill>
                    <a:latin typeface="Arial" panose="020B0604020202020204" pitchFamily="34" charset="0"/>
                    <a:ea typeface="+mn-ea"/>
                    <a:cs typeface="Arial" panose="020B0604020202020204" pitchFamily="34" charset="0"/>
                  </a:defRPr>
                </a:pPr>
                <a:r>
                  <a:rPr lang="en-US" sz="900">
                    <a:solidFill>
                      <a:schemeClr val="tx1"/>
                    </a:solidFill>
                    <a:latin typeface="Arial" panose="020B0604020202020204" pitchFamily="34" charset="0"/>
                    <a:cs typeface="Arial" panose="020B0604020202020204" pitchFamily="34" charset="0"/>
                  </a:rPr>
                  <a:t>Prevalence</a:t>
                </a:r>
                <a:r>
                  <a:rPr lang="en-US" sz="900" baseline="0">
                    <a:solidFill>
                      <a:schemeClr val="tx1"/>
                    </a:solidFill>
                    <a:latin typeface="Arial" panose="020B0604020202020204" pitchFamily="34" charset="0"/>
                    <a:cs typeface="Arial" panose="020B0604020202020204" pitchFamily="34" charset="0"/>
                  </a:rPr>
                  <a:t> (%)</a:t>
                </a:r>
                <a:endParaRPr lang="en-US" sz="900">
                  <a:solidFill>
                    <a:schemeClr val="tx1"/>
                  </a:solidFill>
                  <a:latin typeface="Arial" panose="020B0604020202020204" pitchFamily="34" charset="0"/>
                  <a:cs typeface="Arial" panose="020B0604020202020204" pitchFamily="34" charset="0"/>
                </a:endParaRPr>
              </a:p>
            </c:rich>
          </c:tx>
          <c:layout>
            <c:manualLayout>
              <c:xMode val="edge"/>
              <c:yMode val="edge"/>
              <c:x val="0.50259178887736122"/>
              <c:y val="0.93161956911809785"/>
            </c:manualLayout>
          </c:layout>
          <c:overlay val="0"/>
          <c:spPr>
            <a:noFill/>
            <a:ln>
              <a:noFill/>
            </a:ln>
            <a:effectLst/>
          </c:spPr>
        </c:title>
        <c:numFmt formatCode="0" sourceLinked="0"/>
        <c:majorTickMark val="none"/>
        <c:minorTickMark val="none"/>
        <c:tickLblPos val="nextTo"/>
        <c:spPr>
          <a:noFill/>
          <a:ln>
            <a:solidFill>
              <a:schemeClr val="tx1"/>
            </a:solidFill>
          </a:ln>
          <a:effectLst/>
        </c:spPr>
        <c:txPr>
          <a:bodyPr rot="-60000000" spcFirstLastPara="1" vertOverflow="ellipsis" vert="horz" wrap="square" anchor="ctr" anchorCtr="1"/>
          <a:lstStyle/>
          <a:p>
            <a:pPr>
              <a:defRPr sz="9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165455312"/>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noFill/>
    <a:ln>
      <a:noFill/>
    </a:ln>
    <a:effectLst/>
  </c:spPr>
  <c:txPr>
    <a:bodyPr/>
    <a:lstStyle/>
    <a:p>
      <a:pPr>
        <a:defRPr/>
      </a:pPr>
      <a:endParaRPr lang="en-US"/>
    </a:p>
  </c:txPr>
  <c:externalData r:id="rId1">
    <c:autoUpdate val="0"/>
  </c:externalData>
</c:chartSpace>
</file>

<file path=ppt/drawings/drawing1.xml><?xml version="1.0" encoding="utf-8"?>
<c:userShapes xmlns:c="http://schemas.openxmlformats.org/drawingml/2006/chart">
  <cdr:relSizeAnchor xmlns:cdr="http://schemas.openxmlformats.org/drawingml/2006/chartDrawing">
    <cdr:from>
      <cdr:x>0</cdr:x>
      <cdr:y>0.92137</cdr:y>
    </cdr:from>
    <cdr:to>
      <cdr:x>0.11365</cdr:x>
      <cdr:y>0.94223</cdr:y>
    </cdr:to>
    <cdr:sp macro="" textlink="">
      <cdr:nvSpPr>
        <cdr:cNvPr id="2" name="TextBox 6"/>
        <cdr:cNvSpPr txBox="1"/>
      </cdr:nvSpPr>
      <cdr:spPr>
        <a:xfrm xmlns:a="http://schemas.openxmlformats.org/drawingml/2006/main">
          <a:off x="0" y="10877215"/>
          <a:ext cx="762910" cy="246262"/>
        </a:xfrm>
        <a:prstGeom xmlns:a="http://schemas.openxmlformats.org/drawingml/2006/main" prst="rect">
          <a:avLst/>
        </a:prstGeom>
        <a:solidFill xmlns:a="http://schemas.openxmlformats.org/drawingml/2006/main">
          <a:srgbClr val="D7E2F1"/>
        </a:solidFill>
      </cdr:spPr>
      <cdr:txBody>
        <a:bodyPr xmlns:a="http://schemas.openxmlformats.org/drawingml/2006/main" wrap="square" rtlCol="0">
          <a:spAutoFit/>
        </a:bodyPr>
        <a:lstStyle xmlns:a="http://schemas.openxmlformats.org/drawingml/2006/main">
          <a:defPPr>
            <a:defRPr lang="en-US"/>
          </a:defPPr>
          <a:lvl1pPr marL="0" algn="l" defTabSz="1933066" rtl="0" eaLnBrk="1" latinLnBrk="0" hangingPunct="1">
            <a:defRPr sz="3805" kern="1200">
              <a:solidFill>
                <a:schemeClr val="tx1"/>
              </a:solidFill>
              <a:latin typeface="+mn-lt"/>
              <a:ea typeface="+mn-ea"/>
              <a:cs typeface="+mn-cs"/>
            </a:defRPr>
          </a:lvl1pPr>
          <a:lvl2pPr marL="966533" algn="l" defTabSz="1933066" rtl="0" eaLnBrk="1" latinLnBrk="0" hangingPunct="1">
            <a:defRPr sz="3805" kern="1200">
              <a:solidFill>
                <a:schemeClr val="tx1"/>
              </a:solidFill>
              <a:latin typeface="+mn-lt"/>
              <a:ea typeface="+mn-ea"/>
              <a:cs typeface="+mn-cs"/>
            </a:defRPr>
          </a:lvl2pPr>
          <a:lvl3pPr marL="1933066" algn="l" defTabSz="1933066" rtl="0" eaLnBrk="1" latinLnBrk="0" hangingPunct="1">
            <a:defRPr sz="3805" kern="1200">
              <a:solidFill>
                <a:schemeClr val="tx1"/>
              </a:solidFill>
              <a:latin typeface="+mn-lt"/>
              <a:ea typeface="+mn-ea"/>
              <a:cs typeface="+mn-cs"/>
            </a:defRPr>
          </a:lvl3pPr>
          <a:lvl4pPr marL="2899599" algn="l" defTabSz="1933066" rtl="0" eaLnBrk="1" latinLnBrk="0" hangingPunct="1">
            <a:defRPr sz="3805" kern="1200">
              <a:solidFill>
                <a:schemeClr val="tx1"/>
              </a:solidFill>
              <a:latin typeface="+mn-lt"/>
              <a:ea typeface="+mn-ea"/>
              <a:cs typeface="+mn-cs"/>
            </a:defRPr>
          </a:lvl4pPr>
          <a:lvl5pPr marL="3866131" algn="l" defTabSz="1933066" rtl="0" eaLnBrk="1" latinLnBrk="0" hangingPunct="1">
            <a:defRPr sz="3805" kern="1200">
              <a:solidFill>
                <a:schemeClr val="tx1"/>
              </a:solidFill>
              <a:latin typeface="+mn-lt"/>
              <a:ea typeface="+mn-ea"/>
              <a:cs typeface="+mn-cs"/>
            </a:defRPr>
          </a:lvl5pPr>
          <a:lvl6pPr marL="4832665" algn="l" defTabSz="1933066" rtl="0" eaLnBrk="1" latinLnBrk="0" hangingPunct="1">
            <a:defRPr sz="3805" kern="1200">
              <a:solidFill>
                <a:schemeClr val="tx1"/>
              </a:solidFill>
              <a:latin typeface="+mn-lt"/>
              <a:ea typeface="+mn-ea"/>
              <a:cs typeface="+mn-cs"/>
            </a:defRPr>
          </a:lvl6pPr>
          <a:lvl7pPr marL="5799197" algn="l" defTabSz="1933066" rtl="0" eaLnBrk="1" latinLnBrk="0" hangingPunct="1">
            <a:defRPr sz="3805" kern="1200">
              <a:solidFill>
                <a:schemeClr val="tx1"/>
              </a:solidFill>
              <a:latin typeface="+mn-lt"/>
              <a:ea typeface="+mn-ea"/>
              <a:cs typeface="+mn-cs"/>
            </a:defRPr>
          </a:lvl7pPr>
          <a:lvl8pPr marL="6765729" algn="l" defTabSz="1933066" rtl="0" eaLnBrk="1" latinLnBrk="0" hangingPunct="1">
            <a:defRPr sz="3805" kern="1200">
              <a:solidFill>
                <a:schemeClr val="tx1"/>
              </a:solidFill>
              <a:latin typeface="+mn-lt"/>
              <a:ea typeface="+mn-ea"/>
              <a:cs typeface="+mn-cs"/>
            </a:defRPr>
          </a:lvl8pPr>
          <a:lvl9pPr marL="7732262" algn="l" defTabSz="1933066" rtl="0" eaLnBrk="1" latinLnBrk="0" hangingPunct="1">
            <a:defRPr sz="3805" kern="1200">
              <a:solidFill>
                <a:schemeClr val="tx1"/>
              </a:solidFill>
              <a:latin typeface="+mn-lt"/>
              <a:ea typeface="+mn-ea"/>
              <a:cs typeface="+mn-cs"/>
            </a:defRPr>
          </a:lvl9pPr>
        </a:lstStyle>
        <a:p xmlns:a="http://schemas.openxmlformats.org/drawingml/2006/main">
          <a:r>
            <a:rPr lang="en-US" sz="1000" b="1" dirty="0" smtClean="0">
              <a:latin typeface="Arial" panose="020B0604020202020204" pitchFamily="34" charset="0"/>
              <a:cs typeface="Arial" panose="020B0604020202020204" pitchFamily="34" charset="0"/>
            </a:rPr>
            <a:t>Wyoming</a:t>
          </a:r>
          <a:endParaRPr lang="en-US" sz="1000" b="1" dirty="0">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cdr:x>
      <cdr:y>0.87588</cdr:y>
    </cdr:from>
    <cdr:to>
      <cdr:x>0.13866</cdr:x>
      <cdr:y>0.89674</cdr:y>
    </cdr:to>
    <cdr:sp macro="" textlink="">
      <cdr:nvSpPr>
        <cdr:cNvPr id="3" name="TextBox 6"/>
        <cdr:cNvSpPr txBox="1"/>
      </cdr:nvSpPr>
      <cdr:spPr>
        <a:xfrm xmlns:a="http://schemas.openxmlformats.org/drawingml/2006/main">
          <a:off x="0" y="10340184"/>
          <a:ext cx="930828" cy="246221"/>
        </a:xfrm>
        <a:prstGeom xmlns:a="http://schemas.openxmlformats.org/drawingml/2006/main" prst="rect">
          <a:avLst/>
        </a:prstGeom>
        <a:solidFill xmlns:a="http://schemas.openxmlformats.org/drawingml/2006/main">
          <a:srgbClr val="D7E2F1"/>
        </a:solidFill>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000" b="1" dirty="0" smtClean="0">
              <a:latin typeface="Arial" panose="020B0604020202020204" pitchFamily="34" charset="0"/>
              <a:cs typeface="Arial" panose="020B0604020202020204" pitchFamily="34" charset="0"/>
            </a:rPr>
            <a:t>Wisconsin</a:t>
          </a:r>
          <a:r>
            <a:rPr lang="en-US" sz="1000" b="1" baseline="30000" dirty="0">
              <a:latin typeface="Arial" panose="020B0604020202020204" pitchFamily="34" charset="0"/>
              <a:cs typeface="Arial" panose="020B0604020202020204" pitchFamily="34" charset="0"/>
            </a:rPr>
            <a:t>3</a:t>
          </a:r>
        </a:p>
      </cdr:txBody>
    </cdr:sp>
  </cdr:relSizeAnchor>
  <cdr:relSizeAnchor xmlns:cdr="http://schemas.openxmlformats.org/drawingml/2006/chartDrawing">
    <cdr:from>
      <cdr:x>0</cdr:x>
      <cdr:y>0.83287</cdr:y>
    </cdr:from>
    <cdr:to>
      <cdr:x>0.14487</cdr:x>
      <cdr:y>0.85322</cdr:y>
    </cdr:to>
    <cdr:sp macro="" textlink="">
      <cdr:nvSpPr>
        <cdr:cNvPr id="4" name="TextBox 6"/>
        <cdr:cNvSpPr txBox="1"/>
      </cdr:nvSpPr>
      <cdr:spPr>
        <a:xfrm xmlns:a="http://schemas.openxmlformats.org/drawingml/2006/main">
          <a:off x="0" y="9832430"/>
          <a:ext cx="972484" cy="240242"/>
        </a:xfrm>
        <a:prstGeom xmlns:a="http://schemas.openxmlformats.org/drawingml/2006/main" prst="rect">
          <a:avLst/>
        </a:prstGeom>
        <a:solidFill xmlns:a="http://schemas.openxmlformats.org/drawingml/2006/main">
          <a:srgbClr val="D7E2F1"/>
        </a:solidFill>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000" b="1" dirty="0" smtClean="0">
              <a:latin typeface="Arial" panose="020B0604020202020204" pitchFamily="34" charset="0"/>
              <a:cs typeface="Arial" panose="020B0604020202020204" pitchFamily="34" charset="0"/>
            </a:rPr>
            <a:t>Washington</a:t>
          </a:r>
          <a:endParaRPr lang="en-US" sz="1000" b="1" dirty="0">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cdr:x>
      <cdr:y>0.78065</cdr:y>
    </cdr:from>
    <cdr:to>
      <cdr:x>0.08888</cdr:x>
      <cdr:y>0.80099</cdr:y>
    </cdr:to>
    <cdr:sp macro="" textlink="">
      <cdr:nvSpPr>
        <cdr:cNvPr id="5" name="TextBox 6"/>
        <cdr:cNvSpPr txBox="1"/>
      </cdr:nvSpPr>
      <cdr:spPr>
        <a:xfrm xmlns:a="http://schemas.openxmlformats.org/drawingml/2006/main">
          <a:off x="0" y="9215948"/>
          <a:ext cx="596634" cy="240123"/>
        </a:xfrm>
        <a:prstGeom xmlns:a="http://schemas.openxmlformats.org/drawingml/2006/main" prst="rect">
          <a:avLst/>
        </a:prstGeom>
        <a:solidFill xmlns:a="http://schemas.openxmlformats.org/drawingml/2006/main">
          <a:srgbClr val="D7E2F1"/>
        </a:solidFill>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000" b="1" dirty="0" smtClean="0">
              <a:latin typeface="Arial" panose="020B0604020202020204" pitchFamily="34" charset="0"/>
              <a:cs typeface="Arial" panose="020B0604020202020204" pitchFamily="34" charset="0"/>
            </a:rPr>
            <a:t>Utah</a:t>
          </a:r>
          <a:endParaRPr lang="en-US" sz="1000" b="1" dirty="0">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cdr:x>
      <cdr:y>0.72918</cdr:y>
    </cdr:from>
    <cdr:to>
      <cdr:x>0.11365</cdr:x>
      <cdr:y>0.74954</cdr:y>
    </cdr:to>
    <cdr:sp macro="" textlink="">
      <cdr:nvSpPr>
        <cdr:cNvPr id="6" name="TextBox 6"/>
        <cdr:cNvSpPr txBox="1"/>
      </cdr:nvSpPr>
      <cdr:spPr>
        <a:xfrm xmlns:a="http://schemas.openxmlformats.org/drawingml/2006/main">
          <a:off x="0" y="8608320"/>
          <a:ext cx="762910" cy="240359"/>
        </a:xfrm>
        <a:prstGeom xmlns:a="http://schemas.openxmlformats.org/drawingml/2006/main" prst="rect">
          <a:avLst/>
        </a:prstGeom>
        <a:solidFill xmlns:a="http://schemas.openxmlformats.org/drawingml/2006/main">
          <a:srgbClr val="D7E2F1"/>
        </a:solidFill>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000" b="1" dirty="0" smtClean="0">
              <a:latin typeface="Arial" panose="020B0604020202020204" pitchFamily="34" charset="0"/>
              <a:cs typeface="Arial" panose="020B0604020202020204" pitchFamily="34" charset="0"/>
            </a:rPr>
            <a:t>Oregon</a:t>
          </a:r>
          <a:endParaRPr lang="en-US" sz="1000" b="1" dirty="0">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cdr:x>
      <cdr:y>0.67902</cdr:y>
    </cdr:from>
    <cdr:to>
      <cdr:x>0.1477</cdr:x>
      <cdr:y>0.69936</cdr:y>
    </cdr:to>
    <cdr:sp macro="" textlink="">
      <cdr:nvSpPr>
        <cdr:cNvPr id="7" name="TextBox 6"/>
        <cdr:cNvSpPr txBox="1"/>
      </cdr:nvSpPr>
      <cdr:spPr>
        <a:xfrm xmlns:a="http://schemas.openxmlformats.org/drawingml/2006/main">
          <a:off x="0" y="8016157"/>
          <a:ext cx="991481" cy="240123"/>
        </a:xfrm>
        <a:prstGeom xmlns:a="http://schemas.openxmlformats.org/drawingml/2006/main" prst="rect">
          <a:avLst/>
        </a:prstGeom>
        <a:solidFill xmlns:a="http://schemas.openxmlformats.org/drawingml/2006/main">
          <a:srgbClr val="D7E2F1"/>
        </a:solidFill>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000" b="1" dirty="0" smtClean="0">
              <a:latin typeface="Arial" panose="020B0604020202020204" pitchFamily="34" charset="0"/>
              <a:cs typeface="Arial" panose="020B0604020202020204" pitchFamily="34" charset="0"/>
            </a:rPr>
            <a:t>North Dakota</a:t>
          </a:r>
          <a:endParaRPr lang="en-US" sz="1000" b="1" dirty="0">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cdr:x>
      <cdr:y>0.63676</cdr:y>
    </cdr:from>
    <cdr:to>
      <cdr:x>0.1477</cdr:x>
      <cdr:y>0.65762</cdr:y>
    </cdr:to>
    <cdr:sp macro="" textlink="">
      <cdr:nvSpPr>
        <cdr:cNvPr id="8" name="TextBox 1"/>
        <cdr:cNvSpPr txBox="1"/>
      </cdr:nvSpPr>
      <cdr:spPr>
        <a:xfrm xmlns:a="http://schemas.openxmlformats.org/drawingml/2006/main">
          <a:off x="0" y="7517257"/>
          <a:ext cx="991481" cy="246263"/>
        </a:xfrm>
        <a:prstGeom xmlns:a="http://schemas.openxmlformats.org/drawingml/2006/main" prst="rect">
          <a:avLst/>
        </a:prstGeom>
        <a:solidFill xmlns:a="http://schemas.openxmlformats.org/drawingml/2006/main">
          <a:srgbClr val="D7E2F1"/>
        </a:solidFill>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000" b="1" dirty="0" smtClean="0">
              <a:latin typeface="Arial" panose="020B0604020202020204" pitchFamily="34" charset="0"/>
              <a:cs typeface="Arial" panose="020B0604020202020204" pitchFamily="34" charset="0"/>
            </a:rPr>
            <a:t>New York</a:t>
          </a:r>
          <a:r>
            <a:rPr lang="en-US" sz="1000" b="1" baseline="30000" dirty="0">
              <a:latin typeface="Arial" panose="020B0604020202020204" pitchFamily="34" charset="0"/>
              <a:cs typeface="Arial" panose="020B0604020202020204" pitchFamily="34" charset="0"/>
            </a:rPr>
            <a:t>3</a:t>
          </a:r>
        </a:p>
      </cdr:txBody>
    </cdr:sp>
  </cdr:relSizeAnchor>
  <cdr:relSizeAnchor xmlns:cdr="http://schemas.openxmlformats.org/drawingml/2006/chartDrawing">
    <cdr:from>
      <cdr:x>0</cdr:x>
      <cdr:y>0.59398</cdr:y>
    </cdr:from>
    <cdr:to>
      <cdr:x>0.1477</cdr:x>
      <cdr:y>0.61433</cdr:y>
    </cdr:to>
    <cdr:sp macro="" textlink="">
      <cdr:nvSpPr>
        <cdr:cNvPr id="9" name="TextBox 1"/>
        <cdr:cNvSpPr txBox="1"/>
      </cdr:nvSpPr>
      <cdr:spPr>
        <a:xfrm xmlns:a="http://schemas.openxmlformats.org/drawingml/2006/main">
          <a:off x="0" y="7012219"/>
          <a:ext cx="991481" cy="240242"/>
        </a:xfrm>
        <a:prstGeom xmlns:a="http://schemas.openxmlformats.org/drawingml/2006/main" prst="rect">
          <a:avLst/>
        </a:prstGeom>
        <a:solidFill xmlns:a="http://schemas.openxmlformats.org/drawingml/2006/main">
          <a:srgbClr val="D7E2F1"/>
        </a:solidFill>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000" b="1" dirty="0" smtClean="0">
              <a:latin typeface="Arial" panose="020B0604020202020204" pitchFamily="34" charset="0"/>
              <a:cs typeface="Arial" panose="020B0604020202020204" pitchFamily="34" charset="0"/>
            </a:rPr>
            <a:t>New Mexico</a:t>
          </a:r>
          <a:endParaRPr lang="en-US" sz="1000" b="1" dirty="0">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cdr:x>
      <cdr:y>0.54084</cdr:y>
    </cdr:from>
    <cdr:to>
      <cdr:x>0.1477</cdr:x>
      <cdr:y>0.56119</cdr:y>
    </cdr:to>
    <cdr:sp macro="" textlink="">
      <cdr:nvSpPr>
        <cdr:cNvPr id="10" name="TextBox 1"/>
        <cdr:cNvSpPr txBox="1"/>
      </cdr:nvSpPr>
      <cdr:spPr>
        <a:xfrm xmlns:a="http://schemas.openxmlformats.org/drawingml/2006/main">
          <a:off x="0" y="6384876"/>
          <a:ext cx="991481" cy="240241"/>
        </a:xfrm>
        <a:prstGeom xmlns:a="http://schemas.openxmlformats.org/drawingml/2006/main" prst="rect">
          <a:avLst/>
        </a:prstGeom>
        <a:solidFill xmlns:a="http://schemas.openxmlformats.org/drawingml/2006/main">
          <a:srgbClr val="D7E2F1"/>
        </a:solidFill>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000" b="1" dirty="0" smtClean="0">
              <a:latin typeface="Arial" panose="020B0604020202020204" pitchFamily="34" charset="0"/>
              <a:cs typeface="Arial" panose="020B0604020202020204" pitchFamily="34" charset="0"/>
            </a:rPr>
            <a:t>New Jersey</a:t>
          </a:r>
          <a:endParaRPr lang="en-US" sz="1000" b="1" dirty="0">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cdr:x>
      <cdr:y>0.49093</cdr:y>
    </cdr:from>
    <cdr:to>
      <cdr:x>0.1704</cdr:x>
      <cdr:y>0.51129</cdr:y>
    </cdr:to>
    <cdr:sp macro="" textlink="">
      <cdr:nvSpPr>
        <cdr:cNvPr id="11" name="TextBox 1"/>
        <cdr:cNvSpPr txBox="1"/>
      </cdr:nvSpPr>
      <cdr:spPr>
        <a:xfrm xmlns:a="http://schemas.openxmlformats.org/drawingml/2006/main">
          <a:off x="0" y="5795664"/>
          <a:ext cx="1143862" cy="240360"/>
        </a:xfrm>
        <a:prstGeom xmlns:a="http://schemas.openxmlformats.org/drawingml/2006/main" prst="rect">
          <a:avLst/>
        </a:prstGeom>
        <a:solidFill xmlns:a="http://schemas.openxmlformats.org/drawingml/2006/main">
          <a:srgbClr val="D7E2F1"/>
        </a:solidFill>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000" b="1" dirty="0" smtClean="0">
              <a:latin typeface="Arial" panose="020B0604020202020204" pitchFamily="34" charset="0"/>
              <a:cs typeface="Arial" panose="020B0604020202020204" pitchFamily="34" charset="0"/>
            </a:rPr>
            <a:t>New Hampshire</a:t>
          </a:r>
          <a:endParaRPr lang="en-US" sz="1000" b="1" dirty="0">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cdr:x>
      <cdr:y>0.43856</cdr:y>
    </cdr:from>
    <cdr:to>
      <cdr:x>0.1704</cdr:x>
      <cdr:y>0.45891</cdr:y>
    </cdr:to>
    <cdr:sp macro="" textlink="">
      <cdr:nvSpPr>
        <cdr:cNvPr id="12" name="TextBox 1"/>
        <cdr:cNvSpPr txBox="1"/>
      </cdr:nvSpPr>
      <cdr:spPr>
        <a:xfrm xmlns:a="http://schemas.openxmlformats.org/drawingml/2006/main">
          <a:off x="0" y="5177411"/>
          <a:ext cx="1143862" cy="240242"/>
        </a:xfrm>
        <a:prstGeom xmlns:a="http://schemas.openxmlformats.org/drawingml/2006/main" prst="rect">
          <a:avLst/>
        </a:prstGeom>
        <a:solidFill xmlns:a="http://schemas.openxmlformats.org/drawingml/2006/main">
          <a:srgbClr val="D7E2F1"/>
        </a:solidFill>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000" b="1" dirty="0" smtClean="0">
              <a:latin typeface="Arial" panose="020B0604020202020204" pitchFamily="34" charset="0"/>
              <a:cs typeface="Arial" panose="020B0604020202020204" pitchFamily="34" charset="0"/>
            </a:rPr>
            <a:t>Nebraska</a:t>
          </a:r>
          <a:endParaRPr lang="en-US" sz="1000" b="1" dirty="0">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cdr:x>
      <cdr:y>0.38999</cdr:y>
    </cdr:from>
    <cdr:to>
      <cdr:x>0.1704</cdr:x>
      <cdr:y>0.41035</cdr:y>
    </cdr:to>
    <cdr:sp macro="" textlink="">
      <cdr:nvSpPr>
        <cdr:cNvPr id="13" name="TextBox 1"/>
        <cdr:cNvSpPr txBox="1"/>
      </cdr:nvSpPr>
      <cdr:spPr>
        <a:xfrm xmlns:a="http://schemas.openxmlformats.org/drawingml/2006/main">
          <a:off x="0" y="4604019"/>
          <a:ext cx="1143862" cy="240360"/>
        </a:xfrm>
        <a:prstGeom xmlns:a="http://schemas.openxmlformats.org/drawingml/2006/main" prst="rect">
          <a:avLst/>
        </a:prstGeom>
        <a:solidFill xmlns:a="http://schemas.openxmlformats.org/drawingml/2006/main">
          <a:srgbClr val="D7E2F1"/>
        </a:solidFill>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000" b="1" dirty="0" smtClean="0">
              <a:latin typeface="Arial" panose="020B0604020202020204" pitchFamily="34" charset="0"/>
              <a:cs typeface="Arial" panose="020B0604020202020204" pitchFamily="34" charset="0"/>
            </a:rPr>
            <a:t>Montana</a:t>
          </a:r>
          <a:endParaRPr lang="en-US" sz="1000" b="1" dirty="0">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cdr:x>
      <cdr:y>0.3588</cdr:y>
    </cdr:from>
    <cdr:to>
      <cdr:x>0.17041</cdr:x>
      <cdr:y>0.37184</cdr:y>
    </cdr:to>
    <cdr:sp macro="" textlink="">
      <cdr:nvSpPr>
        <cdr:cNvPr id="14" name="TextBox 1"/>
        <cdr:cNvSpPr txBox="1"/>
      </cdr:nvSpPr>
      <cdr:spPr>
        <a:xfrm xmlns:a="http://schemas.openxmlformats.org/drawingml/2006/main">
          <a:off x="0" y="4235806"/>
          <a:ext cx="1143929" cy="153944"/>
        </a:xfrm>
        <a:prstGeom xmlns:a="http://schemas.openxmlformats.org/drawingml/2006/main" prst="rect">
          <a:avLst/>
        </a:prstGeom>
        <a:solidFill xmlns:a="http://schemas.openxmlformats.org/drawingml/2006/main">
          <a:srgbClr val="D7E2F1"/>
        </a:solidFill>
      </cdr:spPr>
      <cdr:txBody>
        <a:bodyPr xmlns:a="http://schemas.openxmlformats.org/drawingml/2006/main" wrap="square" tIns="0" bIns="0"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000" b="1" dirty="0" smtClean="0">
              <a:latin typeface="Arial" panose="020B0604020202020204" pitchFamily="34" charset="0"/>
              <a:cs typeface="Arial" panose="020B0604020202020204" pitchFamily="34" charset="0"/>
            </a:rPr>
            <a:t>Mississippi</a:t>
          </a:r>
          <a:r>
            <a:rPr lang="en-US" sz="1000" b="1" baseline="30000" dirty="0">
              <a:latin typeface="Arial" panose="020B0604020202020204" pitchFamily="34" charset="0"/>
              <a:cs typeface="Arial" panose="020B0604020202020204" pitchFamily="34" charset="0"/>
            </a:rPr>
            <a:t>3</a:t>
          </a:r>
        </a:p>
      </cdr:txBody>
    </cdr:sp>
  </cdr:relSizeAnchor>
  <cdr:relSizeAnchor xmlns:cdr="http://schemas.openxmlformats.org/drawingml/2006/chartDrawing">
    <cdr:from>
      <cdr:x>0</cdr:x>
      <cdr:y>0.32196</cdr:y>
    </cdr:from>
    <cdr:to>
      <cdr:x>0.1704</cdr:x>
      <cdr:y>0.34232</cdr:y>
    </cdr:to>
    <cdr:sp macro="" textlink="">
      <cdr:nvSpPr>
        <cdr:cNvPr id="15" name="TextBox 1"/>
        <cdr:cNvSpPr txBox="1"/>
      </cdr:nvSpPr>
      <cdr:spPr>
        <a:xfrm xmlns:a="http://schemas.openxmlformats.org/drawingml/2006/main">
          <a:off x="0" y="3800838"/>
          <a:ext cx="1143862" cy="240359"/>
        </a:xfrm>
        <a:prstGeom xmlns:a="http://schemas.openxmlformats.org/drawingml/2006/main" prst="rect">
          <a:avLst/>
        </a:prstGeom>
        <a:solidFill xmlns:a="http://schemas.openxmlformats.org/drawingml/2006/main">
          <a:srgbClr val="D7E2F1"/>
        </a:solidFill>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000" b="1" dirty="0" smtClean="0">
              <a:latin typeface="Arial" panose="020B0604020202020204" pitchFamily="34" charset="0"/>
              <a:cs typeface="Arial" panose="020B0604020202020204" pitchFamily="34" charset="0"/>
            </a:rPr>
            <a:t>Minnesota</a:t>
          </a:r>
          <a:endParaRPr lang="en-US" sz="1000" b="1" dirty="0">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cdr:x>
      <cdr:y>0.27334</cdr:y>
    </cdr:from>
    <cdr:to>
      <cdr:x>0.1704</cdr:x>
      <cdr:y>0.2937</cdr:y>
    </cdr:to>
    <cdr:sp macro="" textlink="">
      <cdr:nvSpPr>
        <cdr:cNvPr id="16" name="TextBox 1"/>
        <cdr:cNvSpPr txBox="1"/>
      </cdr:nvSpPr>
      <cdr:spPr>
        <a:xfrm xmlns:a="http://schemas.openxmlformats.org/drawingml/2006/main">
          <a:off x="0" y="3226910"/>
          <a:ext cx="1143862" cy="240359"/>
        </a:xfrm>
        <a:prstGeom xmlns:a="http://schemas.openxmlformats.org/drawingml/2006/main" prst="rect">
          <a:avLst/>
        </a:prstGeom>
        <a:solidFill xmlns:a="http://schemas.openxmlformats.org/drawingml/2006/main">
          <a:srgbClr val="D7E2F1"/>
        </a:solidFill>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000" b="1" dirty="0" smtClean="0">
              <a:latin typeface="Arial" panose="020B0604020202020204" pitchFamily="34" charset="0"/>
              <a:cs typeface="Arial" panose="020B0604020202020204" pitchFamily="34" charset="0"/>
            </a:rPr>
            <a:t>Michigan</a:t>
          </a:r>
          <a:endParaRPr lang="en-US" sz="1000" b="1" dirty="0">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cdr:x>
      <cdr:y>0.21775</cdr:y>
    </cdr:from>
    <cdr:to>
      <cdr:x>0.1704</cdr:x>
      <cdr:y>0.23811</cdr:y>
    </cdr:to>
    <cdr:sp macro="" textlink="">
      <cdr:nvSpPr>
        <cdr:cNvPr id="17" name="TextBox 1"/>
        <cdr:cNvSpPr txBox="1"/>
      </cdr:nvSpPr>
      <cdr:spPr>
        <a:xfrm xmlns:a="http://schemas.openxmlformats.org/drawingml/2006/main">
          <a:off x="0" y="2570643"/>
          <a:ext cx="1143861" cy="240360"/>
        </a:xfrm>
        <a:prstGeom xmlns:a="http://schemas.openxmlformats.org/drawingml/2006/main" prst="rect">
          <a:avLst/>
        </a:prstGeom>
        <a:solidFill xmlns:a="http://schemas.openxmlformats.org/drawingml/2006/main">
          <a:srgbClr val="D7E2F1"/>
        </a:solidFill>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000" b="1" dirty="0" smtClean="0">
              <a:latin typeface="Arial" panose="020B0604020202020204" pitchFamily="34" charset="0"/>
              <a:cs typeface="Arial" panose="020B0604020202020204" pitchFamily="34" charset="0"/>
            </a:rPr>
            <a:t>Massachusetts</a:t>
          </a:r>
          <a:endParaRPr lang="en-US" sz="1000" b="1" dirty="0">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cdr:x>
      <cdr:y>0.16677</cdr:y>
    </cdr:from>
    <cdr:to>
      <cdr:x>0.1704</cdr:x>
      <cdr:y>0.18713</cdr:y>
    </cdr:to>
    <cdr:sp macro="" textlink="">
      <cdr:nvSpPr>
        <cdr:cNvPr id="18" name="TextBox 1"/>
        <cdr:cNvSpPr txBox="1"/>
      </cdr:nvSpPr>
      <cdr:spPr>
        <a:xfrm xmlns:a="http://schemas.openxmlformats.org/drawingml/2006/main">
          <a:off x="0" y="1968800"/>
          <a:ext cx="1143862" cy="240359"/>
        </a:xfrm>
        <a:prstGeom xmlns:a="http://schemas.openxmlformats.org/drawingml/2006/main" prst="rect">
          <a:avLst/>
        </a:prstGeom>
        <a:solidFill xmlns:a="http://schemas.openxmlformats.org/drawingml/2006/main">
          <a:srgbClr val="D7E2F1"/>
        </a:solidFill>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000" b="1" dirty="0" smtClean="0">
              <a:latin typeface="Arial" panose="020B0604020202020204" pitchFamily="34" charset="0"/>
              <a:cs typeface="Arial" panose="020B0604020202020204" pitchFamily="34" charset="0"/>
            </a:rPr>
            <a:t>Maryland</a:t>
          </a:r>
          <a:endParaRPr lang="en-US" sz="1000" b="1" dirty="0">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cdr:x>
      <cdr:y>0.12245</cdr:y>
    </cdr:from>
    <cdr:to>
      <cdr:x>0.1704</cdr:x>
      <cdr:y>0.14331</cdr:y>
    </cdr:to>
    <cdr:sp macro="" textlink="">
      <cdr:nvSpPr>
        <cdr:cNvPr id="20" name="TextBox 1"/>
        <cdr:cNvSpPr txBox="1"/>
      </cdr:nvSpPr>
      <cdr:spPr>
        <a:xfrm xmlns:a="http://schemas.openxmlformats.org/drawingml/2006/main">
          <a:off x="0" y="1445581"/>
          <a:ext cx="1143862" cy="246221"/>
        </a:xfrm>
        <a:prstGeom xmlns:a="http://schemas.openxmlformats.org/drawingml/2006/main" prst="rect">
          <a:avLst/>
        </a:prstGeom>
        <a:solidFill xmlns:a="http://schemas.openxmlformats.org/drawingml/2006/main">
          <a:srgbClr val="D7E2F1"/>
        </a:solidFill>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000" b="1" dirty="0" smtClean="0">
              <a:latin typeface="Arial" panose="020B0604020202020204" pitchFamily="34" charset="0"/>
              <a:cs typeface="Arial" panose="020B0604020202020204" pitchFamily="34" charset="0"/>
            </a:rPr>
            <a:t>Illinois</a:t>
          </a:r>
          <a:r>
            <a:rPr lang="en-US" sz="1000" b="1" baseline="30000" dirty="0">
              <a:latin typeface="Arial" panose="020B0604020202020204" pitchFamily="34" charset="0"/>
              <a:cs typeface="Arial" panose="020B0604020202020204" pitchFamily="34" charset="0"/>
            </a:rPr>
            <a:t>3</a:t>
          </a:r>
        </a:p>
      </cdr:txBody>
    </cdr:sp>
  </cdr:relSizeAnchor>
  <cdr:relSizeAnchor xmlns:cdr="http://schemas.openxmlformats.org/drawingml/2006/chartDrawing">
    <cdr:from>
      <cdr:x>0</cdr:x>
      <cdr:y>0.08007</cdr:y>
    </cdr:from>
    <cdr:to>
      <cdr:x>0.1704</cdr:x>
      <cdr:y>0.10042</cdr:y>
    </cdr:to>
    <cdr:sp macro="" textlink="">
      <cdr:nvSpPr>
        <cdr:cNvPr id="21" name="TextBox 1"/>
        <cdr:cNvSpPr txBox="1"/>
      </cdr:nvSpPr>
      <cdr:spPr>
        <a:xfrm xmlns:a="http://schemas.openxmlformats.org/drawingml/2006/main">
          <a:off x="0" y="945265"/>
          <a:ext cx="1143861" cy="240241"/>
        </a:xfrm>
        <a:prstGeom xmlns:a="http://schemas.openxmlformats.org/drawingml/2006/main" prst="rect">
          <a:avLst/>
        </a:prstGeom>
        <a:solidFill xmlns:a="http://schemas.openxmlformats.org/drawingml/2006/main">
          <a:srgbClr val="D7E2F1"/>
        </a:solidFill>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000" b="1" dirty="0" smtClean="0">
              <a:latin typeface="Arial" panose="020B0604020202020204" pitchFamily="34" charset="0"/>
              <a:cs typeface="Arial" panose="020B0604020202020204" pitchFamily="34" charset="0"/>
            </a:rPr>
            <a:t>Florida</a:t>
          </a:r>
          <a:endParaRPr lang="en-US" sz="1000" b="1" dirty="0">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cdr:x>
      <cdr:y>0.02711</cdr:y>
    </cdr:from>
    <cdr:to>
      <cdr:x>0.1704</cdr:x>
      <cdr:y>0.04745</cdr:y>
    </cdr:to>
    <cdr:sp macro="" textlink="">
      <cdr:nvSpPr>
        <cdr:cNvPr id="22" name="TextBox 1"/>
        <cdr:cNvSpPr txBox="1"/>
      </cdr:nvSpPr>
      <cdr:spPr>
        <a:xfrm xmlns:a="http://schemas.openxmlformats.org/drawingml/2006/main">
          <a:off x="0" y="320047"/>
          <a:ext cx="1143862" cy="240123"/>
        </a:xfrm>
        <a:prstGeom xmlns:a="http://schemas.openxmlformats.org/drawingml/2006/main" prst="rect">
          <a:avLst/>
        </a:prstGeom>
        <a:solidFill xmlns:a="http://schemas.openxmlformats.org/drawingml/2006/main">
          <a:srgbClr val="D7E2F1"/>
        </a:solidFill>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000" b="1" dirty="0" smtClean="0">
              <a:latin typeface="Arial" panose="020B0604020202020204" pitchFamily="34" charset="0"/>
              <a:cs typeface="Arial" panose="020B0604020202020204" pitchFamily="34" charset="0"/>
            </a:rPr>
            <a:t>California</a:t>
          </a:r>
          <a:endParaRPr lang="en-US" sz="1000" b="1" dirty="0">
            <a:latin typeface="Arial" panose="020B0604020202020204" pitchFamily="34" charset="0"/>
            <a:cs typeface="Arial" panose="020B0604020202020204" pitchFamily="34" charset="0"/>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cdr:x>
      <cdr:y>0.02475</cdr:y>
    </cdr:from>
    <cdr:to>
      <cdr:x>0.15087</cdr:x>
      <cdr:y>0.04548</cdr:y>
    </cdr:to>
    <cdr:sp macro="" textlink="">
      <cdr:nvSpPr>
        <cdr:cNvPr id="2" name="TextBox 1"/>
        <cdr:cNvSpPr txBox="1"/>
      </cdr:nvSpPr>
      <cdr:spPr>
        <a:xfrm xmlns:a="http://schemas.openxmlformats.org/drawingml/2006/main">
          <a:off x="0" y="293939"/>
          <a:ext cx="984814" cy="246196"/>
        </a:xfrm>
        <a:prstGeom xmlns:a="http://schemas.openxmlformats.org/drawingml/2006/main" prst="rect">
          <a:avLst/>
        </a:prstGeom>
        <a:solidFill xmlns:a="http://schemas.openxmlformats.org/drawingml/2006/main">
          <a:srgbClr val="D7E2F1"/>
        </a:solidFill>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000" b="1" dirty="0" smtClean="0">
              <a:latin typeface="Arial" panose="020B0604020202020204" pitchFamily="34" charset="0"/>
              <a:cs typeface="Arial" panose="020B0604020202020204" pitchFamily="34" charset="0"/>
            </a:rPr>
            <a:t>California</a:t>
          </a:r>
          <a:endParaRPr lang="en-US" sz="1000" b="1" dirty="0">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cdr:x>
      <cdr:y>0.07166</cdr:y>
    </cdr:from>
    <cdr:to>
      <cdr:x>0.17523</cdr:x>
      <cdr:y>0.09189</cdr:y>
    </cdr:to>
    <cdr:sp macro="" textlink="">
      <cdr:nvSpPr>
        <cdr:cNvPr id="3" name="TextBox 1"/>
        <cdr:cNvSpPr txBox="1"/>
      </cdr:nvSpPr>
      <cdr:spPr>
        <a:xfrm xmlns:a="http://schemas.openxmlformats.org/drawingml/2006/main">
          <a:off x="0" y="851056"/>
          <a:ext cx="1143826" cy="240258"/>
        </a:xfrm>
        <a:prstGeom xmlns:a="http://schemas.openxmlformats.org/drawingml/2006/main" prst="rect">
          <a:avLst/>
        </a:prstGeom>
        <a:solidFill xmlns:a="http://schemas.openxmlformats.org/drawingml/2006/main">
          <a:srgbClr val="D7E2F1"/>
        </a:solidFill>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000" b="1" dirty="0" smtClean="0">
              <a:latin typeface="Arial" panose="020B0604020202020204" pitchFamily="34" charset="0"/>
              <a:cs typeface="Arial" panose="020B0604020202020204" pitchFamily="34" charset="0"/>
            </a:rPr>
            <a:t>Florida</a:t>
          </a:r>
          <a:endParaRPr lang="en-US" sz="1000" b="1" dirty="0">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cdr:x>
      <cdr:y>0.1202</cdr:y>
    </cdr:from>
    <cdr:to>
      <cdr:x>0.17523</cdr:x>
      <cdr:y>0.14043</cdr:y>
    </cdr:to>
    <cdr:sp macro="" textlink="">
      <cdr:nvSpPr>
        <cdr:cNvPr id="4" name="TextBox 1"/>
        <cdr:cNvSpPr txBox="1"/>
      </cdr:nvSpPr>
      <cdr:spPr>
        <a:xfrm xmlns:a="http://schemas.openxmlformats.org/drawingml/2006/main">
          <a:off x="0" y="1427532"/>
          <a:ext cx="1143826" cy="240258"/>
        </a:xfrm>
        <a:prstGeom xmlns:a="http://schemas.openxmlformats.org/drawingml/2006/main" prst="rect">
          <a:avLst/>
        </a:prstGeom>
        <a:solidFill xmlns:a="http://schemas.openxmlformats.org/drawingml/2006/main">
          <a:srgbClr val="D7E2F1"/>
        </a:solidFill>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000" b="1" dirty="0" smtClean="0">
              <a:latin typeface="Arial" panose="020B0604020202020204" pitchFamily="34" charset="0"/>
              <a:cs typeface="Arial" panose="020B0604020202020204" pitchFamily="34" charset="0"/>
            </a:rPr>
            <a:t>Illinois</a:t>
          </a:r>
          <a:endParaRPr lang="en-US" sz="1000" b="1" dirty="0">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cdr:x>
      <cdr:y>0.15612</cdr:y>
    </cdr:from>
    <cdr:to>
      <cdr:x>0.1392</cdr:x>
      <cdr:y>0.16908</cdr:y>
    </cdr:to>
    <cdr:sp macro="" textlink="">
      <cdr:nvSpPr>
        <cdr:cNvPr id="5" name="TextBox 1"/>
        <cdr:cNvSpPr txBox="1"/>
      </cdr:nvSpPr>
      <cdr:spPr>
        <a:xfrm xmlns:a="http://schemas.openxmlformats.org/drawingml/2006/main">
          <a:off x="0" y="1854129"/>
          <a:ext cx="908637" cy="153888"/>
        </a:xfrm>
        <a:prstGeom xmlns:a="http://schemas.openxmlformats.org/drawingml/2006/main" prst="rect">
          <a:avLst/>
        </a:prstGeom>
        <a:solidFill xmlns:a="http://schemas.openxmlformats.org/drawingml/2006/main">
          <a:srgbClr val="D7E2F1"/>
        </a:solidFill>
      </cdr:spPr>
      <cdr:txBody>
        <a:bodyPr xmlns:a="http://schemas.openxmlformats.org/drawingml/2006/main" wrap="square" tIns="0" bIns="0"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000" b="1" dirty="0" smtClean="0">
              <a:latin typeface="Arial" panose="020B0604020202020204" pitchFamily="34" charset="0"/>
              <a:cs typeface="Arial" panose="020B0604020202020204" pitchFamily="34" charset="0"/>
            </a:rPr>
            <a:t>Louisiana</a:t>
          </a:r>
          <a:r>
            <a:rPr lang="en-US" sz="1000" b="1" baseline="30000" dirty="0">
              <a:latin typeface="Arial" panose="020B0604020202020204" pitchFamily="34" charset="0"/>
              <a:cs typeface="Arial" panose="020B0604020202020204" pitchFamily="34" charset="0"/>
            </a:rPr>
            <a:t>3</a:t>
          </a:r>
        </a:p>
      </cdr:txBody>
    </cdr:sp>
  </cdr:relSizeAnchor>
  <cdr:relSizeAnchor xmlns:cdr="http://schemas.openxmlformats.org/drawingml/2006/chartDrawing">
    <cdr:from>
      <cdr:x>0</cdr:x>
      <cdr:y>0.18185</cdr:y>
    </cdr:from>
    <cdr:to>
      <cdr:x>0.15087</cdr:x>
      <cdr:y>0.20259</cdr:y>
    </cdr:to>
    <cdr:sp macro="" textlink="">
      <cdr:nvSpPr>
        <cdr:cNvPr id="6" name="TextBox 1"/>
        <cdr:cNvSpPr txBox="1"/>
      </cdr:nvSpPr>
      <cdr:spPr>
        <a:xfrm xmlns:a="http://schemas.openxmlformats.org/drawingml/2006/main">
          <a:off x="0" y="2159707"/>
          <a:ext cx="984814" cy="246314"/>
        </a:xfrm>
        <a:prstGeom xmlns:a="http://schemas.openxmlformats.org/drawingml/2006/main" prst="rect">
          <a:avLst/>
        </a:prstGeom>
        <a:solidFill xmlns:a="http://schemas.openxmlformats.org/drawingml/2006/main">
          <a:srgbClr val="D7E2F1"/>
        </a:solidFill>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000" b="1" dirty="0" smtClean="0">
              <a:latin typeface="Arial" panose="020B0604020202020204" pitchFamily="34" charset="0"/>
              <a:cs typeface="Arial" panose="020B0604020202020204" pitchFamily="34" charset="0"/>
            </a:rPr>
            <a:t>Maryland</a:t>
          </a:r>
          <a:endParaRPr lang="en-US" sz="1000" b="1" dirty="0">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cdr:x>
      <cdr:y>0.22825</cdr:y>
    </cdr:from>
    <cdr:to>
      <cdr:x>0.17422</cdr:x>
      <cdr:y>0.24898</cdr:y>
    </cdr:to>
    <cdr:sp macro="" textlink="">
      <cdr:nvSpPr>
        <cdr:cNvPr id="7" name="TextBox 1"/>
        <cdr:cNvSpPr txBox="1"/>
      </cdr:nvSpPr>
      <cdr:spPr>
        <a:xfrm xmlns:a="http://schemas.openxmlformats.org/drawingml/2006/main">
          <a:off x="0" y="2710768"/>
          <a:ext cx="1137233" cy="246195"/>
        </a:xfrm>
        <a:prstGeom xmlns:a="http://schemas.openxmlformats.org/drawingml/2006/main" prst="rect">
          <a:avLst/>
        </a:prstGeom>
        <a:solidFill xmlns:a="http://schemas.openxmlformats.org/drawingml/2006/main">
          <a:srgbClr val="D7E2F1"/>
        </a:solidFill>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000" b="1" dirty="0" smtClean="0">
              <a:latin typeface="Arial" panose="020B0604020202020204" pitchFamily="34" charset="0"/>
              <a:cs typeface="Arial" panose="020B0604020202020204" pitchFamily="34" charset="0"/>
            </a:rPr>
            <a:t>Massachusetts</a:t>
          </a:r>
          <a:endParaRPr lang="en-US" sz="1000" b="1" dirty="0">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cdr:x>
      <cdr:y>0.27734</cdr:y>
    </cdr:from>
    <cdr:to>
      <cdr:x>0.14309</cdr:x>
      <cdr:y>0.29807</cdr:y>
    </cdr:to>
    <cdr:sp macro="" textlink="">
      <cdr:nvSpPr>
        <cdr:cNvPr id="8" name="TextBox 1"/>
        <cdr:cNvSpPr txBox="1"/>
      </cdr:nvSpPr>
      <cdr:spPr>
        <a:xfrm xmlns:a="http://schemas.openxmlformats.org/drawingml/2006/main">
          <a:off x="0" y="3293776"/>
          <a:ext cx="934030" cy="246195"/>
        </a:xfrm>
        <a:prstGeom xmlns:a="http://schemas.openxmlformats.org/drawingml/2006/main" prst="rect">
          <a:avLst/>
        </a:prstGeom>
        <a:solidFill xmlns:a="http://schemas.openxmlformats.org/drawingml/2006/main">
          <a:srgbClr val="D7E2F1"/>
        </a:solidFill>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000" b="1" dirty="0" smtClean="0">
              <a:latin typeface="Arial" panose="020B0604020202020204" pitchFamily="34" charset="0"/>
              <a:cs typeface="Arial" panose="020B0604020202020204" pitchFamily="34" charset="0"/>
            </a:rPr>
            <a:t>Michigan</a:t>
          </a:r>
          <a:endParaRPr lang="en-US" sz="1000" b="1" dirty="0">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cdr:x>
      <cdr:y>0.3245</cdr:y>
    </cdr:from>
    <cdr:to>
      <cdr:x>0.16255</cdr:x>
      <cdr:y>0.34523</cdr:y>
    </cdr:to>
    <cdr:sp macro="" textlink="">
      <cdr:nvSpPr>
        <cdr:cNvPr id="9" name="TextBox 1"/>
        <cdr:cNvSpPr txBox="1"/>
      </cdr:nvSpPr>
      <cdr:spPr>
        <a:xfrm xmlns:a="http://schemas.openxmlformats.org/drawingml/2006/main">
          <a:off x="0" y="3853862"/>
          <a:ext cx="1061034" cy="246221"/>
        </a:xfrm>
        <a:prstGeom xmlns:a="http://schemas.openxmlformats.org/drawingml/2006/main" prst="rect">
          <a:avLst/>
        </a:prstGeom>
        <a:solidFill xmlns:a="http://schemas.openxmlformats.org/drawingml/2006/main">
          <a:srgbClr val="D7E2F1"/>
        </a:solidFill>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000" b="1" dirty="0" smtClean="0">
              <a:latin typeface="Arial" panose="020B0604020202020204" pitchFamily="34" charset="0"/>
              <a:cs typeface="Arial" panose="020B0604020202020204" pitchFamily="34" charset="0"/>
            </a:rPr>
            <a:t>Minnesota</a:t>
          </a:r>
          <a:endParaRPr lang="en-US" sz="1000" b="1" dirty="0">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cdr:x>
      <cdr:y>0.37344</cdr:y>
    </cdr:from>
    <cdr:to>
      <cdr:x>0.17524</cdr:x>
      <cdr:y>0.3864</cdr:y>
    </cdr:to>
    <cdr:sp macro="" textlink="">
      <cdr:nvSpPr>
        <cdr:cNvPr id="10" name="TextBox 1"/>
        <cdr:cNvSpPr txBox="1"/>
      </cdr:nvSpPr>
      <cdr:spPr>
        <a:xfrm xmlns:a="http://schemas.openxmlformats.org/drawingml/2006/main">
          <a:off x="0" y="4435089"/>
          <a:ext cx="1143891" cy="153917"/>
        </a:xfrm>
        <a:prstGeom xmlns:a="http://schemas.openxmlformats.org/drawingml/2006/main" prst="rect">
          <a:avLst/>
        </a:prstGeom>
        <a:solidFill xmlns:a="http://schemas.openxmlformats.org/drawingml/2006/main">
          <a:srgbClr val="D7E2F1"/>
        </a:solidFill>
      </cdr:spPr>
      <cdr:txBody>
        <a:bodyPr xmlns:a="http://schemas.openxmlformats.org/drawingml/2006/main" wrap="square" tIns="0" bIns="0"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000" b="1" dirty="0" smtClean="0">
              <a:latin typeface="Arial" panose="020B0604020202020204" pitchFamily="34" charset="0"/>
              <a:cs typeface="Arial" panose="020B0604020202020204" pitchFamily="34" charset="0"/>
            </a:rPr>
            <a:t>Mississippi</a:t>
          </a:r>
          <a:endParaRPr lang="en-US" sz="1000" b="1" dirty="0">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cdr:x>
      <cdr:y>0.42148</cdr:y>
    </cdr:from>
    <cdr:to>
      <cdr:x>0.17523</cdr:x>
      <cdr:y>0.44172</cdr:y>
    </cdr:to>
    <cdr:sp macro="" textlink="">
      <cdr:nvSpPr>
        <cdr:cNvPr id="11" name="TextBox 1"/>
        <cdr:cNvSpPr txBox="1"/>
      </cdr:nvSpPr>
      <cdr:spPr>
        <a:xfrm xmlns:a="http://schemas.openxmlformats.org/drawingml/2006/main">
          <a:off x="0" y="5005627"/>
          <a:ext cx="1143826" cy="240376"/>
        </a:xfrm>
        <a:prstGeom xmlns:a="http://schemas.openxmlformats.org/drawingml/2006/main" prst="rect">
          <a:avLst/>
        </a:prstGeom>
        <a:solidFill xmlns:a="http://schemas.openxmlformats.org/drawingml/2006/main">
          <a:srgbClr val="D7E2F1"/>
        </a:solidFill>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000" b="1" dirty="0" smtClean="0">
              <a:latin typeface="Arial" panose="020B0604020202020204" pitchFamily="34" charset="0"/>
              <a:cs typeface="Arial" panose="020B0604020202020204" pitchFamily="34" charset="0"/>
            </a:rPr>
            <a:t>Montana</a:t>
          </a:r>
          <a:endParaRPr lang="en-US" sz="1000" b="1" dirty="0">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cdr:x>
      <cdr:y>0.46443</cdr:y>
    </cdr:from>
    <cdr:to>
      <cdr:x>0.17523</cdr:x>
      <cdr:y>0.48465</cdr:y>
    </cdr:to>
    <cdr:sp macro="" textlink="">
      <cdr:nvSpPr>
        <cdr:cNvPr id="12" name="TextBox 1"/>
        <cdr:cNvSpPr txBox="1"/>
      </cdr:nvSpPr>
      <cdr:spPr>
        <a:xfrm xmlns:a="http://schemas.openxmlformats.org/drawingml/2006/main">
          <a:off x="0" y="5515714"/>
          <a:ext cx="1143826" cy="240139"/>
        </a:xfrm>
        <a:prstGeom xmlns:a="http://schemas.openxmlformats.org/drawingml/2006/main" prst="rect">
          <a:avLst/>
        </a:prstGeom>
        <a:solidFill xmlns:a="http://schemas.openxmlformats.org/drawingml/2006/main">
          <a:srgbClr val="D7E2F1"/>
        </a:solidFill>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000" b="1" dirty="0" smtClean="0">
              <a:latin typeface="Arial" panose="020B0604020202020204" pitchFamily="34" charset="0"/>
              <a:cs typeface="Arial" panose="020B0604020202020204" pitchFamily="34" charset="0"/>
            </a:rPr>
            <a:t>Nebraska</a:t>
          </a:r>
          <a:endParaRPr lang="en-US" sz="1000" b="1" dirty="0">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cdr:x>
      <cdr:y>0.51214</cdr:y>
    </cdr:from>
    <cdr:to>
      <cdr:x>0.17524</cdr:x>
      <cdr:y>0.53238</cdr:y>
    </cdr:to>
    <cdr:sp macro="" textlink="">
      <cdr:nvSpPr>
        <cdr:cNvPr id="13" name="TextBox 1"/>
        <cdr:cNvSpPr txBox="1"/>
      </cdr:nvSpPr>
      <cdr:spPr>
        <a:xfrm xmlns:a="http://schemas.openxmlformats.org/drawingml/2006/main">
          <a:off x="0" y="6082333"/>
          <a:ext cx="1143891" cy="240376"/>
        </a:xfrm>
        <a:prstGeom xmlns:a="http://schemas.openxmlformats.org/drawingml/2006/main" prst="rect">
          <a:avLst/>
        </a:prstGeom>
        <a:solidFill xmlns:a="http://schemas.openxmlformats.org/drawingml/2006/main">
          <a:srgbClr val="D7E2F1"/>
        </a:solidFill>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000" b="1" dirty="0" smtClean="0">
              <a:latin typeface="Arial" panose="020B0604020202020204" pitchFamily="34" charset="0"/>
              <a:cs typeface="Arial" panose="020B0604020202020204" pitchFamily="34" charset="0"/>
            </a:rPr>
            <a:t>New Hampshire</a:t>
          </a:r>
          <a:endParaRPr lang="en-US" sz="1000" b="1" dirty="0">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cdr:x>
      <cdr:y>0.56075</cdr:y>
    </cdr:from>
    <cdr:to>
      <cdr:x>0.15189</cdr:x>
      <cdr:y>0.58098</cdr:y>
    </cdr:to>
    <cdr:sp macro="" textlink="">
      <cdr:nvSpPr>
        <cdr:cNvPr id="14" name="TextBox 1"/>
        <cdr:cNvSpPr txBox="1"/>
      </cdr:nvSpPr>
      <cdr:spPr>
        <a:xfrm xmlns:a="http://schemas.openxmlformats.org/drawingml/2006/main">
          <a:off x="0" y="6659640"/>
          <a:ext cx="991472" cy="240258"/>
        </a:xfrm>
        <a:prstGeom xmlns:a="http://schemas.openxmlformats.org/drawingml/2006/main" prst="rect">
          <a:avLst/>
        </a:prstGeom>
        <a:solidFill xmlns:a="http://schemas.openxmlformats.org/drawingml/2006/main">
          <a:srgbClr val="D7E2F1"/>
        </a:solidFill>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000" b="1" dirty="0" smtClean="0">
              <a:latin typeface="Arial" panose="020B0604020202020204" pitchFamily="34" charset="0"/>
              <a:cs typeface="Arial" panose="020B0604020202020204" pitchFamily="34" charset="0"/>
            </a:rPr>
            <a:t>New Jersey</a:t>
          </a:r>
          <a:endParaRPr lang="en-US" sz="1000" b="1" dirty="0">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cdr:x>
      <cdr:y>0.60722</cdr:y>
    </cdr:from>
    <cdr:to>
      <cdr:x>0.1519</cdr:x>
      <cdr:y>0.62745</cdr:y>
    </cdr:to>
    <cdr:sp macro="" textlink="">
      <cdr:nvSpPr>
        <cdr:cNvPr id="15" name="TextBox 1"/>
        <cdr:cNvSpPr txBox="1"/>
      </cdr:nvSpPr>
      <cdr:spPr>
        <a:xfrm xmlns:a="http://schemas.openxmlformats.org/drawingml/2006/main">
          <a:off x="0" y="7211532"/>
          <a:ext cx="991525" cy="240258"/>
        </a:xfrm>
        <a:prstGeom xmlns:a="http://schemas.openxmlformats.org/drawingml/2006/main" prst="rect">
          <a:avLst/>
        </a:prstGeom>
        <a:solidFill xmlns:a="http://schemas.openxmlformats.org/drawingml/2006/main">
          <a:srgbClr val="D7E2F1"/>
        </a:solidFill>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000" b="1" dirty="0" smtClean="0">
              <a:latin typeface="Arial" panose="020B0604020202020204" pitchFamily="34" charset="0"/>
              <a:cs typeface="Arial" panose="020B0604020202020204" pitchFamily="34" charset="0"/>
            </a:rPr>
            <a:t>New Mexico</a:t>
          </a:r>
          <a:endParaRPr lang="en-US" sz="1000" b="1" dirty="0">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cdr:x>
      <cdr:y>0.64853</cdr:y>
    </cdr:from>
    <cdr:to>
      <cdr:x>0.15189</cdr:x>
      <cdr:y>0.66927</cdr:y>
    </cdr:to>
    <cdr:sp macro="" textlink="">
      <cdr:nvSpPr>
        <cdr:cNvPr id="16" name="TextBox 1"/>
        <cdr:cNvSpPr txBox="1"/>
      </cdr:nvSpPr>
      <cdr:spPr>
        <a:xfrm xmlns:a="http://schemas.openxmlformats.org/drawingml/2006/main">
          <a:off x="0" y="7702143"/>
          <a:ext cx="991472" cy="246314"/>
        </a:xfrm>
        <a:prstGeom xmlns:a="http://schemas.openxmlformats.org/drawingml/2006/main" prst="rect">
          <a:avLst/>
        </a:prstGeom>
        <a:solidFill xmlns:a="http://schemas.openxmlformats.org/drawingml/2006/main">
          <a:srgbClr val="D7E2F1"/>
        </a:solidFill>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000" b="1" dirty="0" smtClean="0">
              <a:latin typeface="Arial" panose="020B0604020202020204" pitchFamily="34" charset="0"/>
              <a:cs typeface="Arial" panose="020B0604020202020204" pitchFamily="34" charset="0"/>
            </a:rPr>
            <a:t>New York</a:t>
          </a:r>
          <a:r>
            <a:rPr lang="en-US" sz="1000" b="1" baseline="30000" dirty="0">
              <a:latin typeface="Arial" panose="020B0604020202020204" pitchFamily="34" charset="0"/>
              <a:cs typeface="Arial" panose="020B0604020202020204" pitchFamily="34" charset="0"/>
            </a:rPr>
            <a:t>3</a:t>
          </a:r>
        </a:p>
      </cdr:txBody>
    </cdr:sp>
  </cdr:relSizeAnchor>
  <cdr:relSizeAnchor xmlns:cdr="http://schemas.openxmlformats.org/drawingml/2006/chartDrawing">
    <cdr:from>
      <cdr:x>0</cdr:x>
      <cdr:y>0.68444</cdr:y>
    </cdr:from>
    <cdr:to>
      <cdr:x>0.15189</cdr:x>
      <cdr:y>0.70466</cdr:y>
    </cdr:to>
    <cdr:sp macro="" textlink="">
      <cdr:nvSpPr>
        <cdr:cNvPr id="17" name="TextBox 1"/>
        <cdr:cNvSpPr txBox="1"/>
      </cdr:nvSpPr>
      <cdr:spPr>
        <a:xfrm xmlns:a="http://schemas.openxmlformats.org/drawingml/2006/main">
          <a:off x="0" y="8128621"/>
          <a:ext cx="991472" cy="240139"/>
        </a:xfrm>
        <a:prstGeom xmlns:a="http://schemas.openxmlformats.org/drawingml/2006/main" prst="rect">
          <a:avLst/>
        </a:prstGeom>
        <a:solidFill xmlns:a="http://schemas.openxmlformats.org/drawingml/2006/main">
          <a:srgbClr val="D7E2F1"/>
        </a:solidFill>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000" b="1" dirty="0" smtClean="0">
              <a:latin typeface="Arial" panose="020B0604020202020204" pitchFamily="34" charset="0"/>
              <a:cs typeface="Arial" panose="020B0604020202020204" pitchFamily="34" charset="0"/>
            </a:rPr>
            <a:t>North Dakota</a:t>
          </a:r>
          <a:endParaRPr lang="en-US" sz="1000" b="1" dirty="0">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cdr:x>
      <cdr:y>0.72851</cdr:y>
    </cdr:from>
    <cdr:to>
      <cdr:x>0.11687</cdr:x>
      <cdr:y>0.74874</cdr:y>
    </cdr:to>
    <cdr:sp macro="" textlink="">
      <cdr:nvSpPr>
        <cdr:cNvPr id="18" name="TextBox 6"/>
        <cdr:cNvSpPr txBox="1"/>
      </cdr:nvSpPr>
      <cdr:spPr>
        <a:xfrm xmlns:a="http://schemas.openxmlformats.org/drawingml/2006/main">
          <a:off x="0" y="8652010"/>
          <a:ext cx="762877" cy="240258"/>
        </a:xfrm>
        <a:prstGeom xmlns:a="http://schemas.openxmlformats.org/drawingml/2006/main" prst="rect">
          <a:avLst/>
        </a:prstGeom>
        <a:solidFill xmlns:a="http://schemas.openxmlformats.org/drawingml/2006/main">
          <a:srgbClr val="D7E2F1"/>
        </a:solidFill>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000" b="1" dirty="0" smtClean="0">
              <a:latin typeface="Arial" panose="020B0604020202020204" pitchFamily="34" charset="0"/>
              <a:cs typeface="Arial" panose="020B0604020202020204" pitchFamily="34" charset="0"/>
            </a:rPr>
            <a:t>Oregon</a:t>
          </a:r>
          <a:endParaRPr lang="en-US" sz="1000" b="1" dirty="0">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cdr:x>
      <cdr:y>0.7795</cdr:y>
    </cdr:from>
    <cdr:to>
      <cdr:x>0.08083</cdr:x>
      <cdr:y>0.80016</cdr:y>
    </cdr:to>
    <cdr:sp macro="" textlink="">
      <cdr:nvSpPr>
        <cdr:cNvPr id="19" name="TextBox 6"/>
        <cdr:cNvSpPr txBox="1"/>
      </cdr:nvSpPr>
      <cdr:spPr>
        <a:xfrm xmlns:a="http://schemas.openxmlformats.org/drawingml/2006/main">
          <a:off x="0" y="9257583"/>
          <a:ext cx="527634" cy="245412"/>
        </a:xfrm>
        <a:prstGeom xmlns:a="http://schemas.openxmlformats.org/drawingml/2006/main" prst="rect">
          <a:avLst/>
        </a:prstGeom>
        <a:solidFill xmlns:a="http://schemas.openxmlformats.org/drawingml/2006/main">
          <a:srgbClr val="D7E2F1"/>
        </a:solidFill>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000" b="1" dirty="0" smtClean="0">
              <a:latin typeface="Arial" panose="020B0604020202020204" pitchFamily="34" charset="0"/>
              <a:cs typeface="Arial" panose="020B0604020202020204" pitchFamily="34" charset="0"/>
            </a:rPr>
            <a:t>Utah</a:t>
          </a:r>
          <a:endParaRPr lang="en-US" sz="1000" b="1" dirty="0">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cdr:x>
      <cdr:y>0.82714</cdr:y>
    </cdr:from>
    <cdr:to>
      <cdr:x>0.14898</cdr:x>
      <cdr:y>0.84736</cdr:y>
    </cdr:to>
    <cdr:sp macro="" textlink="">
      <cdr:nvSpPr>
        <cdr:cNvPr id="20" name="TextBox 6"/>
        <cdr:cNvSpPr txBox="1"/>
      </cdr:nvSpPr>
      <cdr:spPr>
        <a:xfrm xmlns:a="http://schemas.openxmlformats.org/drawingml/2006/main">
          <a:off x="0" y="9823370"/>
          <a:ext cx="972477" cy="240139"/>
        </a:xfrm>
        <a:prstGeom xmlns:a="http://schemas.openxmlformats.org/drawingml/2006/main" prst="rect">
          <a:avLst/>
        </a:prstGeom>
        <a:solidFill xmlns:a="http://schemas.openxmlformats.org/drawingml/2006/main">
          <a:srgbClr val="D7E2F1"/>
        </a:solidFill>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000" b="1" dirty="0" smtClean="0">
              <a:latin typeface="Arial" panose="020B0604020202020204" pitchFamily="34" charset="0"/>
              <a:cs typeface="Arial" panose="020B0604020202020204" pitchFamily="34" charset="0"/>
            </a:rPr>
            <a:t>Washington</a:t>
          </a:r>
          <a:endParaRPr lang="en-US" sz="1000" b="1" dirty="0">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cdr:x>
      <cdr:y>0.87309</cdr:y>
    </cdr:from>
    <cdr:to>
      <cdr:x>0.12854</cdr:x>
      <cdr:y>0.89333</cdr:y>
    </cdr:to>
    <cdr:sp macro="" textlink="">
      <cdr:nvSpPr>
        <cdr:cNvPr id="21" name="TextBox 6"/>
        <cdr:cNvSpPr txBox="1"/>
      </cdr:nvSpPr>
      <cdr:spPr>
        <a:xfrm xmlns:a="http://schemas.openxmlformats.org/drawingml/2006/main">
          <a:off x="0" y="10369087"/>
          <a:ext cx="839062" cy="240376"/>
        </a:xfrm>
        <a:prstGeom xmlns:a="http://schemas.openxmlformats.org/drawingml/2006/main" prst="rect">
          <a:avLst/>
        </a:prstGeom>
        <a:solidFill xmlns:a="http://schemas.openxmlformats.org/drawingml/2006/main">
          <a:srgbClr val="D7E2F1"/>
        </a:solidFill>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000" b="1" dirty="0" smtClean="0">
              <a:latin typeface="Arial" panose="020B0604020202020204" pitchFamily="34" charset="0"/>
              <a:cs typeface="Arial" panose="020B0604020202020204" pitchFamily="34" charset="0"/>
            </a:rPr>
            <a:t>Wisconsin</a:t>
          </a:r>
          <a:endParaRPr lang="en-US" sz="1000" b="1" dirty="0">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cdr:x>
      <cdr:y>0.92286</cdr:y>
    </cdr:from>
    <cdr:to>
      <cdr:x>0.11687</cdr:x>
      <cdr:y>0.94359</cdr:y>
    </cdr:to>
    <cdr:sp macro="" textlink="">
      <cdr:nvSpPr>
        <cdr:cNvPr id="22" name="TextBox 6"/>
        <cdr:cNvSpPr txBox="1"/>
      </cdr:nvSpPr>
      <cdr:spPr>
        <a:xfrm xmlns:a="http://schemas.openxmlformats.org/drawingml/2006/main">
          <a:off x="0" y="10960171"/>
          <a:ext cx="762877" cy="246195"/>
        </a:xfrm>
        <a:prstGeom xmlns:a="http://schemas.openxmlformats.org/drawingml/2006/main" prst="rect">
          <a:avLst/>
        </a:prstGeom>
        <a:solidFill xmlns:a="http://schemas.openxmlformats.org/drawingml/2006/main">
          <a:srgbClr val="D7E2F1"/>
        </a:solidFill>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000" b="1" dirty="0" smtClean="0">
              <a:latin typeface="Arial" panose="020B0604020202020204" pitchFamily="34" charset="0"/>
              <a:cs typeface="Arial" panose="020B0604020202020204" pitchFamily="34" charset="0"/>
            </a:rPr>
            <a:t>Wyoming</a:t>
          </a:r>
          <a:endParaRPr lang="en-US" sz="1000" b="1" dirty="0">
            <a:latin typeface="Arial" panose="020B0604020202020204" pitchFamily="34" charset="0"/>
            <a:cs typeface="Arial" panose="020B0604020202020204" pitchFamily="34" charset="0"/>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2"/>
            <a:ext cx="2982913"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97313" y="2"/>
            <a:ext cx="2982912" cy="466725"/>
          </a:xfrm>
          <a:prstGeom prst="rect">
            <a:avLst/>
          </a:prstGeom>
        </p:spPr>
        <p:txBody>
          <a:bodyPr vert="horz" lIns="91440" tIns="45720" rIns="91440" bIns="45720" rtlCol="0"/>
          <a:lstStyle>
            <a:lvl1pPr algn="r">
              <a:defRPr sz="1200"/>
            </a:lvl1pPr>
          </a:lstStyle>
          <a:p>
            <a:fld id="{A4861D5A-7CF0-4D1A-B7D7-25514527AF86}" type="datetimeFigureOut">
              <a:rPr lang="en-US" smtClean="0"/>
              <a:t>6/10/2016</a:t>
            </a:fld>
            <a:endParaRPr lang="en-US"/>
          </a:p>
        </p:txBody>
      </p:sp>
      <p:sp>
        <p:nvSpPr>
          <p:cNvPr id="4" name="Slide Image Placeholder 3"/>
          <p:cNvSpPr>
            <a:spLocks noGrp="1" noRot="1" noChangeAspect="1"/>
          </p:cNvSpPr>
          <p:nvPr>
            <p:ph type="sldImg" idx="2"/>
          </p:nvPr>
        </p:nvSpPr>
        <p:spPr>
          <a:xfrm>
            <a:off x="828675" y="1162050"/>
            <a:ext cx="522605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8975" y="4473577"/>
            <a:ext cx="5505450" cy="3660775"/>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29677"/>
            <a:ext cx="2982913"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97313" y="8829677"/>
            <a:ext cx="2982912" cy="466725"/>
          </a:xfrm>
          <a:prstGeom prst="rect">
            <a:avLst/>
          </a:prstGeom>
        </p:spPr>
        <p:txBody>
          <a:bodyPr vert="horz" lIns="91440" tIns="45720" rIns="91440" bIns="45720" rtlCol="0" anchor="b"/>
          <a:lstStyle>
            <a:lvl1pPr algn="r">
              <a:defRPr sz="1200"/>
            </a:lvl1pPr>
          </a:lstStyle>
          <a:p>
            <a:fld id="{894515E2-8757-4D9E-90BA-1922E7634E5B}" type="slidenum">
              <a:rPr lang="en-US" smtClean="0"/>
              <a:t>‹#›</a:t>
            </a:fld>
            <a:endParaRPr lang="en-US"/>
          </a:p>
        </p:txBody>
      </p:sp>
    </p:spTree>
    <p:extLst>
      <p:ext uri="{BB962C8B-B14F-4D97-AF65-F5344CB8AC3E}">
        <p14:creationId xmlns:p14="http://schemas.microsoft.com/office/powerpoint/2010/main" val="9820219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4515E2-8757-4D9E-90BA-1922E7634E5B}" type="slidenum">
              <a:rPr lang="en-US" smtClean="0"/>
              <a:t>1</a:t>
            </a:fld>
            <a:endParaRPr lang="en-US"/>
          </a:p>
        </p:txBody>
      </p:sp>
    </p:spTree>
    <p:extLst>
      <p:ext uri="{BB962C8B-B14F-4D97-AF65-F5344CB8AC3E}">
        <p14:creationId xmlns:p14="http://schemas.microsoft.com/office/powerpoint/2010/main" val="3177001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057400" y="5113024"/>
            <a:ext cx="23317200" cy="3528060"/>
          </a:xfrm>
        </p:spPr>
        <p:txBody>
          <a:bodyPr/>
          <a:lstStyle/>
          <a:p>
            <a:r>
              <a:rPr lang="en-US" smtClean="0"/>
              <a:t>Click to edit Master title style</a:t>
            </a:r>
            <a:endParaRPr lang="en-US"/>
          </a:p>
        </p:txBody>
      </p:sp>
      <p:sp>
        <p:nvSpPr>
          <p:cNvPr id="3" name="Subtitle 2"/>
          <p:cNvSpPr>
            <a:spLocks noGrp="1"/>
          </p:cNvSpPr>
          <p:nvPr>
            <p:ph type="subTitle" idx="1"/>
          </p:nvPr>
        </p:nvSpPr>
        <p:spPr>
          <a:xfrm>
            <a:off x="4114800" y="9326880"/>
            <a:ext cx="19202400" cy="4206240"/>
          </a:xfrm>
        </p:spPr>
        <p:txBody>
          <a:bodyPr/>
          <a:lstStyle>
            <a:lvl1pPr marL="0" indent="0" algn="ctr">
              <a:buNone/>
              <a:defRPr>
                <a:solidFill>
                  <a:schemeClr val="tx1">
                    <a:tint val="75000"/>
                  </a:schemeClr>
                </a:solidFill>
              </a:defRPr>
            </a:lvl1pPr>
            <a:lvl2pPr marL="594230" indent="0" algn="ctr">
              <a:buNone/>
              <a:defRPr>
                <a:solidFill>
                  <a:schemeClr val="tx1">
                    <a:tint val="75000"/>
                  </a:schemeClr>
                </a:solidFill>
              </a:defRPr>
            </a:lvl2pPr>
            <a:lvl3pPr marL="1188460" indent="0" algn="ctr">
              <a:buNone/>
              <a:defRPr>
                <a:solidFill>
                  <a:schemeClr val="tx1">
                    <a:tint val="75000"/>
                  </a:schemeClr>
                </a:solidFill>
              </a:defRPr>
            </a:lvl3pPr>
            <a:lvl4pPr marL="1782691" indent="0" algn="ctr">
              <a:buNone/>
              <a:defRPr>
                <a:solidFill>
                  <a:schemeClr val="tx1">
                    <a:tint val="75000"/>
                  </a:schemeClr>
                </a:solidFill>
              </a:defRPr>
            </a:lvl4pPr>
            <a:lvl5pPr marL="2376922" indent="0" algn="ctr">
              <a:buNone/>
              <a:defRPr>
                <a:solidFill>
                  <a:schemeClr val="tx1">
                    <a:tint val="75000"/>
                  </a:schemeClr>
                </a:solidFill>
              </a:defRPr>
            </a:lvl5pPr>
            <a:lvl6pPr marL="2971152" indent="0" algn="ctr">
              <a:buNone/>
              <a:defRPr>
                <a:solidFill>
                  <a:schemeClr val="tx1">
                    <a:tint val="75000"/>
                  </a:schemeClr>
                </a:solidFill>
              </a:defRPr>
            </a:lvl6pPr>
            <a:lvl7pPr marL="3565383" indent="0" algn="ctr">
              <a:buNone/>
              <a:defRPr>
                <a:solidFill>
                  <a:schemeClr val="tx1">
                    <a:tint val="75000"/>
                  </a:schemeClr>
                </a:solidFill>
              </a:defRPr>
            </a:lvl7pPr>
            <a:lvl8pPr marL="4159614" indent="0" algn="ctr">
              <a:buNone/>
              <a:defRPr>
                <a:solidFill>
                  <a:schemeClr val="tx1">
                    <a:tint val="75000"/>
                  </a:schemeClr>
                </a:solidFill>
              </a:defRPr>
            </a:lvl8pPr>
            <a:lvl9pPr marL="4753844"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65C073A-06B5-48B6-93A7-419AEE0F945D}" type="datetimeFigureOut">
              <a:rPr lang="en-US" smtClean="0"/>
              <a:t>6/10/2016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136C7C-7524-415B-A3D4-D709FB8F6ED3}" type="slidenum">
              <a:rPr lang="en-US" smtClean="0"/>
              <a:t>‹#›</a:t>
            </a:fld>
            <a:endParaRPr lang="en-US"/>
          </a:p>
        </p:txBody>
      </p:sp>
    </p:spTree>
    <p:extLst>
      <p:ext uri="{BB962C8B-B14F-4D97-AF65-F5344CB8AC3E}">
        <p14:creationId xmlns:p14="http://schemas.microsoft.com/office/powerpoint/2010/main" val="13678697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65C073A-06B5-48B6-93A7-419AEE0F945D}" type="datetimeFigureOut">
              <a:rPr lang="en-US" smtClean="0"/>
              <a:t>6/10/2016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136C7C-7524-415B-A3D4-D709FB8F6ED3}" type="slidenum">
              <a:rPr lang="en-US" smtClean="0"/>
              <a:t>‹#›</a:t>
            </a:fld>
            <a:endParaRPr lang="en-US"/>
          </a:p>
        </p:txBody>
      </p:sp>
    </p:spTree>
    <p:extLst>
      <p:ext uri="{BB962C8B-B14F-4D97-AF65-F5344CB8AC3E}">
        <p14:creationId xmlns:p14="http://schemas.microsoft.com/office/powerpoint/2010/main" val="21795017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9888200" y="659136"/>
            <a:ext cx="6172200" cy="1404366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371600" y="659136"/>
            <a:ext cx="18059400" cy="1404366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65C073A-06B5-48B6-93A7-419AEE0F945D}" type="datetimeFigureOut">
              <a:rPr lang="en-US" smtClean="0"/>
              <a:t>6/10/2016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136C7C-7524-415B-A3D4-D709FB8F6ED3}" type="slidenum">
              <a:rPr lang="en-US" smtClean="0"/>
              <a:t>‹#›</a:t>
            </a:fld>
            <a:endParaRPr lang="en-US"/>
          </a:p>
        </p:txBody>
      </p:sp>
    </p:spTree>
    <p:extLst>
      <p:ext uri="{BB962C8B-B14F-4D97-AF65-F5344CB8AC3E}">
        <p14:creationId xmlns:p14="http://schemas.microsoft.com/office/powerpoint/2010/main" val="30186077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65C073A-06B5-48B6-93A7-419AEE0F945D}" type="datetimeFigureOut">
              <a:rPr lang="en-US" smtClean="0"/>
              <a:t>6/10/2016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136C7C-7524-415B-A3D4-D709FB8F6ED3}" type="slidenum">
              <a:rPr lang="en-US" smtClean="0"/>
              <a:t>‹#›</a:t>
            </a:fld>
            <a:endParaRPr lang="en-US"/>
          </a:p>
        </p:txBody>
      </p:sp>
    </p:spTree>
    <p:extLst>
      <p:ext uri="{BB962C8B-B14F-4D97-AF65-F5344CB8AC3E}">
        <p14:creationId xmlns:p14="http://schemas.microsoft.com/office/powerpoint/2010/main" val="27036854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166939" y="10576560"/>
            <a:ext cx="23317200" cy="3268980"/>
          </a:xfrm>
        </p:spPr>
        <p:txBody>
          <a:bodyPr anchor="t"/>
          <a:lstStyle>
            <a:lvl1pPr algn="l">
              <a:defRPr sz="5199" b="1" cap="all"/>
            </a:lvl1pPr>
          </a:lstStyle>
          <a:p>
            <a:r>
              <a:rPr lang="en-US" smtClean="0"/>
              <a:t>Click to edit Master title style</a:t>
            </a:r>
            <a:endParaRPr lang="en-US"/>
          </a:p>
        </p:txBody>
      </p:sp>
      <p:sp>
        <p:nvSpPr>
          <p:cNvPr id="3" name="Text Placeholder 2"/>
          <p:cNvSpPr>
            <a:spLocks noGrp="1"/>
          </p:cNvSpPr>
          <p:nvPr>
            <p:ph type="body" idx="1"/>
          </p:nvPr>
        </p:nvSpPr>
        <p:spPr>
          <a:xfrm>
            <a:off x="2166939" y="6976115"/>
            <a:ext cx="23317200" cy="3600449"/>
          </a:xfrm>
        </p:spPr>
        <p:txBody>
          <a:bodyPr anchor="b"/>
          <a:lstStyle>
            <a:lvl1pPr marL="0" indent="0">
              <a:buNone/>
              <a:defRPr sz="2600">
                <a:solidFill>
                  <a:schemeClr val="tx1">
                    <a:tint val="75000"/>
                  </a:schemeClr>
                </a:solidFill>
              </a:defRPr>
            </a:lvl1pPr>
            <a:lvl2pPr marL="594230" indent="0">
              <a:buNone/>
              <a:defRPr sz="2340">
                <a:solidFill>
                  <a:schemeClr val="tx1">
                    <a:tint val="75000"/>
                  </a:schemeClr>
                </a:solidFill>
              </a:defRPr>
            </a:lvl2pPr>
            <a:lvl3pPr marL="1188460" indent="0">
              <a:buNone/>
              <a:defRPr sz="2079">
                <a:solidFill>
                  <a:schemeClr val="tx1">
                    <a:tint val="75000"/>
                  </a:schemeClr>
                </a:solidFill>
              </a:defRPr>
            </a:lvl3pPr>
            <a:lvl4pPr marL="1782691" indent="0">
              <a:buNone/>
              <a:defRPr sz="1820">
                <a:solidFill>
                  <a:schemeClr val="tx1">
                    <a:tint val="75000"/>
                  </a:schemeClr>
                </a:solidFill>
              </a:defRPr>
            </a:lvl4pPr>
            <a:lvl5pPr marL="2376922" indent="0">
              <a:buNone/>
              <a:defRPr sz="1820">
                <a:solidFill>
                  <a:schemeClr val="tx1">
                    <a:tint val="75000"/>
                  </a:schemeClr>
                </a:solidFill>
              </a:defRPr>
            </a:lvl5pPr>
            <a:lvl6pPr marL="2971152" indent="0">
              <a:buNone/>
              <a:defRPr sz="1820">
                <a:solidFill>
                  <a:schemeClr val="tx1">
                    <a:tint val="75000"/>
                  </a:schemeClr>
                </a:solidFill>
              </a:defRPr>
            </a:lvl6pPr>
            <a:lvl7pPr marL="3565383" indent="0">
              <a:buNone/>
              <a:defRPr sz="1820">
                <a:solidFill>
                  <a:schemeClr val="tx1">
                    <a:tint val="75000"/>
                  </a:schemeClr>
                </a:solidFill>
              </a:defRPr>
            </a:lvl7pPr>
            <a:lvl8pPr marL="4159614" indent="0">
              <a:buNone/>
              <a:defRPr sz="1820">
                <a:solidFill>
                  <a:schemeClr val="tx1">
                    <a:tint val="75000"/>
                  </a:schemeClr>
                </a:solidFill>
              </a:defRPr>
            </a:lvl8pPr>
            <a:lvl9pPr marL="4753844" indent="0">
              <a:buNone/>
              <a:defRPr sz="182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65C073A-06B5-48B6-93A7-419AEE0F945D}" type="datetimeFigureOut">
              <a:rPr lang="en-US" smtClean="0"/>
              <a:t>6/10/2016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136C7C-7524-415B-A3D4-D709FB8F6ED3}" type="slidenum">
              <a:rPr lang="en-US" smtClean="0"/>
              <a:t>‹#›</a:t>
            </a:fld>
            <a:endParaRPr lang="en-US"/>
          </a:p>
        </p:txBody>
      </p:sp>
    </p:spTree>
    <p:extLst>
      <p:ext uri="{BB962C8B-B14F-4D97-AF65-F5344CB8AC3E}">
        <p14:creationId xmlns:p14="http://schemas.microsoft.com/office/powerpoint/2010/main" val="37851449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371600" y="3840482"/>
            <a:ext cx="12115800" cy="10862310"/>
          </a:xfrm>
        </p:spPr>
        <p:txBody>
          <a:bodyPr/>
          <a:lstStyle>
            <a:lvl1pPr>
              <a:defRPr sz="3640"/>
            </a:lvl1pPr>
            <a:lvl2pPr>
              <a:defRPr sz="3120"/>
            </a:lvl2pPr>
            <a:lvl3pPr>
              <a:defRPr sz="2600"/>
            </a:lvl3pPr>
            <a:lvl4pPr>
              <a:defRPr sz="2340"/>
            </a:lvl4pPr>
            <a:lvl5pPr>
              <a:defRPr sz="2340"/>
            </a:lvl5pPr>
            <a:lvl6pPr>
              <a:defRPr sz="2340"/>
            </a:lvl6pPr>
            <a:lvl7pPr>
              <a:defRPr sz="2340"/>
            </a:lvl7pPr>
            <a:lvl8pPr>
              <a:defRPr sz="2340"/>
            </a:lvl8pPr>
            <a:lvl9pPr>
              <a:defRPr sz="234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3944600" y="3840482"/>
            <a:ext cx="12115800" cy="10862310"/>
          </a:xfrm>
        </p:spPr>
        <p:txBody>
          <a:bodyPr/>
          <a:lstStyle>
            <a:lvl1pPr>
              <a:defRPr sz="3640"/>
            </a:lvl1pPr>
            <a:lvl2pPr>
              <a:defRPr sz="3120"/>
            </a:lvl2pPr>
            <a:lvl3pPr>
              <a:defRPr sz="2600"/>
            </a:lvl3pPr>
            <a:lvl4pPr>
              <a:defRPr sz="2340"/>
            </a:lvl4pPr>
            <a:lvl5pPr>
              <a:defRPr sz="2340"/>
            </a:lvl5pPr>
            <a:lvl6pPr>
              <a:defRPr sz="2340"/>
            </a:lvl6pPr>
            <a:lvl7pPr>
              <a:defRPr sz="2340"/>
            </a:lvl7pPr>
            <a:lvl8pPr>
              <a:defRPr sz="2340"/>
            </a:lvl8pPr>
            <a:lvl9pPr>
              <a:defRPr sz="234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65C073A-06B5-48B6-93A7-419AEE0F945D}" type="datetimeFigureOut">
              <a:rPr lang="en-US" smtClean="0"/>
              <a:t>6/10/2016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D136C7C-7524-415B-A3D4-D709FB8F6ED3}" type="slidenum">
              <a:rPr lang="en-US" smtClean="0"/>
              <a:t>‹#›</a:t>
            </a:fld>
            <a:endParaRPr lang="en-US"/>
          </a:p>
        </p:txBody>
      </p:sp>
    </p:spTree>
    <p:extLst>
      <p:ext uri="{BB962C8B-B14F-4D97-AF65-F5344CB8AC3E}">
        <p14:creationId xmlns:p14="http://schemas.microsoft.com/office/powerpoint/2010/main" val="35360400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371603" y="3684272"/>
            <a:ext cx="12120564" cy="1535429"/>
          </a:xfrm>
        </p:spPr>
        <p:txBody>
          <a:bodyPr anchor="b"/>
          <a:lstStyle>
            <a:lvl1pPr marL="0" indent="0">
              <a:buNone/>
              <a:defRPr sz="3120" b="1"/>
            </a:lvl1pPr>
            <a:lvl2pPr marL="594230" indent="0">
              <a:buNone/>
              <a:defRPr sz="2600" b="1"/>
            </a:lvl2pPr>
            <a:lvl3pPr marL="1188460" indent="0">
              <a:buNone/>
              <a:defRPr sz="2340" b="1"/>
            </a:lvl3pPr>
            <a:lvl4pPr marL="1782691" indent="0">
              <a:buNone/>
              <a:defRPr sz="2079" b="1"/>
            </a:lvl4pPr>
            <a:lvl5pPr marL="2376922" indent="0">
              <a:buNone/>
              <a:defRPr sz="2079" b="1"/>
            </a:lvl5pPr>
            <a:lvl6pPr marL="2971152" indent="0">
              <a:buNone/>
              <a:defRPr sz="2079" b="1"/>
            </a:lvl6pPr>
            <a:lvl7pPr marL="3565383" indent="0">
              <a:buNone/>
              <a:defRPr sz="2079" b="1"/>
            </a:lvl7pPr>
            <a:lvl8pPr marL="4159614" indent="0">
              <a:buNone/>
              <a:defRPr sz="2079" b="1"/>
            </a:lvl8pPr>
            <a:lvl9pPr marL="4753844" indent="0">
              <a:buNone/>
              <a:defRPr sz="2079" b="1"/>
            </a:lvl9pPr>
          </a:lstStyle>
          <a:p>
            <a:pPr lvl="0"/>
            <a:r>
              <a:rPr lang="en-US" smtClean="0"/>
              <a:t>Click to edit Master text styles</a:t>
            </a:r>
          </a:p>
        </p:txBody>
      </p:sp>
      <p:sp>
        <p:nvSpPr>
          <p:cNvPr id="4" name="Content Placeholder 3"/>
          <p:cNvSpPr>
            <a:spLocks noGrp="1"/>
          </p:cNvSpPr>
          <p:nvPr>
            <p:ph sz="half" idx="2"/>
          </p:nvPr>
        </p:nvSpPr>
        <p:spPr>
          <a:xfrm>
            <a:off x="1371603" y="5219701"/>
            <a:ext cx="12120564" cy="9483091"/>
          </a:xfrm>
        </p:spPr>
        <p:txBody>
          <a:bodyPr/>
          <a:lstStyle>
            <a:lvl1pPr>
              <a:defRPr sz="3120"/>
            </a:lvl1pPr>
            <a:lvl2pPr>
              <a:defRPr sz="2600"/>
            </a:lvl2pPr>
            <a:lvl3pPr>
              <a:defRPr sz="2340"/>
            </a:lvl3pPr>
            <a:lvl4pPr>
              <a:defRPr sz="2079"/>
            </a:lvl4pPr>
            <a:lvl5pPr>
              <a:defRPr sz="2079"/>
            </a:lvl5pPr>
            <a:lvl6pPr>
              <a:defRPr sz="2079"/>
            </a:lvl6pPr>
            <a:lvl7pPr>
              <a:defRPr sz="2079"/>
            </a:lvl7pPr>
            <a:lvl8pPr>
              <a:defRPr sz="2079"/>
            </a:lvl8pPr>
            <a:lvl9pPr>
              <a:defRPr sz="2079"/>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3935079" y="3684272"/>
            <a:ext cx="12125325" cy="1535429"/>
          </a:xfrm>
        </p:spPr>
        <p:txBody>
          <a:bodyPr anchor="b"/>
          <a:lstStyle>
            <a:lvl1pPr marL="0" indent="0">
              <a:buNone/>
              <a:defRPr sz="3120" b="1"/>
            </a:lvl1pPr>
            <a:lvl2pPr marL="594230" indent="0">
              <a:buNone/>
              <a:defRPr sz="2600" b="1"/>
            </a:lvl2pPr>
            <a:lvl3pPr marL="1188460" indent="0">
              <a:buNone/>
              <a:defRPr sz="2340" b="1"/>
            </a:lvl3pPr>
            <a:lvl4pPr marL="1782691" indent="0">
              <a:buNone/>
              <a:defRPr sz="2079" b="1"/>
            </a:lvl4pPr>
            <a:lvl5pPr marL="2376922" indent="0">
              <a:buNone/>
              <a:defRPr sz="2079" b="1"/>
            </a:lvl5pPr>
            <a:lvl6pPr marL="2971152" indent="0">
              <a:buNone/>
              <a:defRPr sz="2079" b="1"/>
            </a:lvl6pPr>
            <a:lvl7pPr marL="3565383" indent="0">
              <a:buNone/>
              <a:defRPr sz="2079" b="1"/>
            </a:lvl7pPr>
            <a:lvl8pPr marL="4159614" indent="0">
              <a:buNone/>
              <a:defRPr sz="2079" b="1"/>
            </a:lvl8pPr>
            <a:lvl9pPr marL="4753844" indent="0">
              <a:buNone/>
              <a:defRPr sz="2079" b="1"/>
            </a:lvl9pPr>
          </a:lstStyle>
          <a:p>
            <a:pPr lvl="0"/>
            <a:r>
              <a:rPr lang="en-US" smtClean="0"/>
              <a:t>Click to edit Master text styles</a:t>
            </a:r>
          </a:p>
        </p:txBody>
      </p:sp>
      <p:sp>
        <p:nvSpPr>
          <p:cNvPr id="6" name="Content Placeholder 5"/>
          <p:cNvSpPr>
            <a:spLocks noGrp="1"/>
          </p:cNvSpPr>
          <p:nvPr>
            <p:ph sz="quarter" idx="4"/>
          </p:nvPr>
        </p:nvSpPr>
        <p:spPr>
          <a:xfrm>
            <a:off x="13935079" y="5219701"/>
            <a:ext cx="12125325" cy="9483091"/>
          </a:xfrm>
        </p:spPr>
        <p:txBody>
          <a:bodyPr/>
          <a:lstStyle>
            <a:lvl1pPr>
              <a:defRPr sz="3120"/>
            </a:lvl1pPr>
            <a:lvl2pPr>
              <a:defRPr sz="2600"/>
            </a:lvl2pPr>
            <a:lvl3pPr>
              <a:defRPr sz="2340"/>
            </a:lvl3pPr>
            <a:lvl4pPr>
              <a:defRPr sz="2079"/>
            </a:lvl4pPr>
            <a:lvl5pPr>
              <a:defRPr sz="2079"/>
            </a:lvl5pPr>
            <a:lvl6pPr>
              <a:defRPr sz="2079"/>
            </a:lvl6pPr>
            <a:lvl7pPr>
              <a:defRPr sz="2079"/>
            </a:lvl7pPr>
            <a:lvl8pPr>
              <a:defRPr sz="2079"/>
            </a:lvl8pPr>
            <a:lvl9pPr>
              <a:defRPr sz="2079"/>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65C073A-06B5-48B6-93A7-419AEE0F945D}" type="datetimeFigureOut">
              <a:rPr lang="en-US" smtClean="0"/>
              <a:t>6/10/2016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D136C7C-7524-415B-A3D4-D709FB8F6ED3}" type="slidenum">
              <a:rPr lang="en-US" smtClean="0"/>
              <a:t>‹#›</a:t>
            </a:fld>
            <a:endParaRPr lang="en-US"/>
          </a:p>
        </p:txBody>
      </p:sp>
    </p:spTree>
    <p:extLst>
      <p:ext uri="{BB962C8B-B14F-4D97-AF65-F5344CB8AC3E}">
        <p14:creationId xmlns:p14="http://schemas.microsoft.com/office/powerpoint/2010/main" val="4018577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65C073A-06B5-48B6-93A7-419AEE0F945D}" type="datetimeFigureOut">
              <a:rPr lang="en-US" smtClean="0"/>
              <a:t>6/10/2016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D136C7C-7524-415B-A3D4-D709FB8F6ED3}" type="slidenum">
              <a:rPr lang="en-US" smtClean="0"/>
              <a:t>‹#›</a:t>
            </a:fld>
            <a:endParaRPr lang="en-US"/>
          </a:p>
        </p:txBody>
      </p:sp>
    </p:spTree>
    <p:extLst>
      <p:ext uri="{BB962C8B-B14F-4D97-AF65-F5344CB8AC3E}">
        <p14:creationId xmlns:p14="http://schemas.microsoft.com/office/powerpoint/2010/main" val="19969550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65C073A-06B5-48B6-93A7-419AEE0F945D}" type="datetimeFigureOut">
              <a:rPr lang="en-US" smtClean="0"/>
              <a:t>6/10/2016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D136C7C-7524-415B-A3D4-D709FB8F6ED3}" type="slidenum">
              <a:rPr lang="en-US" smtClean="0"/>
              <a:t>‹#›</a:t>
            </a:fld>
            <a:endParaRPr lang="en-US"/>
          </a:p>
        </p:txBody>
      </p:sp>
    </p:spTree>
    <p:extLst>
      <p:ext uri="{BB962C8B-B14F-4D97-AF65-F5344CB8AC3E}">
        <p14:creationId xmlns:p14="http://schemas.microsoft.com/office/powerpoint/2010/main" val="30087941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71606" y="655320"/>
            <a:ext cx="9024939" cy="2788920"/>
          </a:xfrm>
        </p:spPr>
        <p:txBody>
          <a:bodyPr anchor="b"/>
          <a:lstStyle>
            <a:lvl1pPr algn="l">
              <a:defRPr sz="2600" b="1"/>
            </a:lvl1pPr>
          </a:lstStyle>
          <a:p>
            <a:r>
              <a:rPr lang="en-US" smtClean="0"/>
              <a:t>Click to edit Master title style</a:t>
            </a:r>
            <a:endParaRPr lang="en-US"/>
          </a:p>
        </p:txBody>
      </p:sp>
      <p:sp>
        <p:nvSpPr>
          <p:cNvPr id="3" name="Content Placeholder 2"/>
          <p:cNvSpPr>
            <a:spLocks noGrp="1"/>
          </p:cNvSpPr>
          <p:nvPr>
            <p:ph idx="1"/>
          </p:nvPr>
        </p:nvSpPr>
        <p:spPr>
          <a:xfrm>
            <a:off x="10725155" y="655324"/>
            <a:ext cx="15335251" cy="14047471"/>
          </a:xfrm>
        </p:spPr>
        <p:txBody>
          <a:bodyPr/>
          <a:lstStyle>
            <a:lvl1pPr>
              <a:defRPr sz="4159"/>
            </a:lvl1pPr>
            <a:lvl2pPr>
              <a:defRPr sz="3640"/>
            </a:lvl2pPr>
            <a:lvl3pPr>
              <a:defRPr sz="3120"/>
            </a:lvl3pPr>
            <a:lvl4pPr>
              <a:defRPr sz="2600"/>
            </a:lvl4pPr>
            <a:lvl5pPr>
              <a:defRPr sz="2600"/>
            </a:lvl5pPr>
            <a:lvl6pPr>
              <a:defRPr sz="2600"/>
            </a:lvl6pPr>
            <a:lvl7pPr>
              <a:defRPr sz="2600"/>
            </a:lvl7pPr>
            <a:lvl8pPr>
              <a:defRPr sz="2600"/>
            </a:lvl8pPr>
            <a:lvl9pPr>
              <a:defRPr sz="2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371606" y="3444244"/>
            <a:ext cx="9024939" cy="11258551"/>
          </a:xfrm>
        </p:spPr>
        <p:txBody>
          <a:bodyPr/>
          <a:lstStyle>
            <a:lvl1pPr marL="0" indent="0">
              <a:buNone/>
              <a:defRPr sz="1820"/>
            </a:lvl1pPr>
            <a:lvl2pPr marL="594230" indent="0">
              <a:buNone/>
              <a:defRPr sz="1559"/>
            </a:lvl2pPr>
            <a:lvl3pPr marL="1188460" indent="0">
              <a:buNone/>
              <a:defRPr sz="1300"/>
            </a:lvl3pPr>
            <a:lvl4pPr marL="1782691" indent="0">
              <a:buNone/>
              <a:defRPr sz="1169"/>
            </a:lvl4pPr>
            <a:lvl5pPr marL="2376922" indent="0">
              <a:buNone/>
              <a:defRPr sz="1169"/>
            </a:lvl5pPr>
            <a:lvl6pPr marL="2971152" indent="0">
              <a:buNone/>
              <a:defRPr sz="1169"/>
            </a:lvl6pPr>
            <a:lvl7pPr marL="3565383" indent="0">
              <a:buNone/>
              <a:defRPr sz="1169"/>
            </a:lvl7pPr>
            <a:lvl8pPr marL="4159614" indent="0">
              <a:buNone/>
              <a:defRPr sz="1169"/>
            </a:lvl8pPr>
            <a:lvl9pPr marL="4753844" indent="0">
              <a:buNone/>
              <a:defRPr sz="1169"/>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65C073A-06B5-48B6-93A7-419AEE0F945D}" type="datetimeFigureOut">
              <a:rPr lang="en-US" smtClean="0"/>
              <a:t>6/10/2016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D136C7C-7524-415B-A3D4-D709FB8F6ED3}" type="slidenum">
              <a:rPr lang="en-US" smtClean="0"/>
              <a:t>‹#›</a:t>
            </a:fld>
            <a:endParaRPr lang="en-US"/>
          </a:p>
        </p:txBody>
      </p:sp>
    </p:spTree>
    <p:extLst>
      <p:ext uri="{BB962C8B-B14F-4D97-AF65-F5344CB8AC3E}">
        <p14:creationId xmlns:p14="http://schemas.microsoft.com/office/powerpoint/2010/main" val="42744754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76864" y="11521443"/>
            <a:ext cx="16459200" cy="1360171"/>
          </a:xfrm>
        </p:spPr>
        <p:txBody>
          <a:bodyPr anchor="b"/>
          <a:lstStyle>
            <a:lvl1pPr algn="l">
              <a:defRPr sz="2600" b="1"/>
            </a:lvl1pPr>
          </a:lstStyle>
          <a:p>
            <a:r>
              <a:rPr lang="en-US" smtClean="0"/>
              <a:t>Click to edit Master title style</a:t>
            </a:r>
            <a:endParaRPr lang="en-US"/>
          </a:p>
        </p:txBody>
      </p:sp>
      <p:sp>
        <p:nvSpPr>
          <p:cNvPr id="3" name="Picture Placeholder 2"/>
          <p:cNvSpPr>
            <a:spLocks noGrp="1"/>
          </p:cNvSpPr>
          <p:nvPr>
            <p:ph type="pic" idx="1"/>
          </p:nvPr>
        </p:nvSpPr>
        <p:spPr>
          <a:xfrm>
            <a:off x="5376864" y="1470660"/>
            <a:ext cx="16459200" cy="9875520"/>
          </a:xfrm>
        </p:spPr>
        <p:txBody>
          <a:bodyPr/>
          <a:lstStyle>
            <a:lvl1pPr marL="0" indent="0">
              <a:buNone/>
              <a:defRPr sz="4159"/>
            </a:lvl1pPr>
            <a:lvl2pPr marL="594230" indent="0">
              <a:buNone/>
              <a:defRPr sz="3640"/>
            </a:lvl2pPr>
            <a:lvl3pPr marL="1188460" indent="0">
              <a:buNone/>
              <a:defRPr sz="3120"/>
            </a:lvl3pPr>
            <a:lvl4pPr marL="1782691" indent="0">
              <a:buNone/>
              <a:defRPr sz="2600"/>
            </a:lvl4pPr>
            <a:lvl5pPr marL="2376922" indent="0">
              <a:buNone/>
              <a:defRPr sz="2600"/>
            </a:lvl5pPr>
            <a:lvl6pPr marL="2971152" indent="0">
              <a:buNone/>
              <a:defRPr sz="2600"/>
            </a:lvl6pPr>
            <a:lvl7pPr marL="3565383" indent="0">
              <a:buNone/>
              <a:defRPr sz="2600"/>
            </a:lvl7pPr>
            <a:lvl8pPr marL="4159614" indent="0">
              <a:buNone/>
              <a:defRPr sz="2600"/>
            </a:lvl8pPr>
            <a:lvl9pPr marL="4753844" indent="0">
              <a:buNone/>
              <a:defRPr sz="2600"/>
            </a:lvl9pPr>
          </a:lstStyle>
          <a:p>
            <a:endParaRPr lang="en-US"/>
          </a:p>
        </p:txBody>
      </p:sp>
      <p:sp>
        <p:nvSpPr>
          <p:cNvPr id="4" name="Text Placeholder 3"/>
          <p:cNvSpPr>
            <a:spLocks noGrp="1"/>
          </p:cNvSpPr>
          <p:nvPr>
            <p:ph type="body" sz="half" idx="2"/>
          </p:nvPr>
        </p:nvSpPr>
        <p:spPr>
          <a:xfrm>
            <a:off x="5376864" y="12881614"/>
            <a:ext cx="16459200" cy="1931669"/>
          </a:xfrm>
        </p:spPr>
        <p:txBody>
          <a:bodyPr/>
          <a:lstStyle>
            <a:lvl1pPr marL="0" indent="0">
              <a:buNone/>
              <a:defRPr sz="1820"/>
            </a:lvl1pPr>
            <a:lvl2pPr marL="594230" indent="0">
              <a:buNone/>
              <a:defRPr sz="1559"/>
            </a:lvl2pPr>
            <a:lvl3pPr marL="1188460" indent="0">
              <a:buNone/>
              <a:defRPr sz="1300"/>
            </a:lvl3pPr>
            <a:lvl4pPr marL="1782691" indent="0">
              <a:buNone/>
              <a:defRPr sz="1169"/>
            </a:lvl4pPr>
            <a:lvl5pPr marL="2376922" indent="0">
              <a:buNone/>
              <a:defRPr sz="1169"/>
            </a:lvl5pPr>
            <a:lvl6pPr marL="2971152" indent="0">
              <a:buNone/>
              <a:defRPr sz="1169"/>
            </a:lvl6pPr>
            <a:lvl7pPr marL="3565383" indent="0">
              <a:buNone/>
              <a:defRPr sz="1169"/>
            </a:lvl7pPr>
            <a:lvl8pPr marL="4159614" indent="0">
              <a:buNone/>
              <a:defRPr sz="1169"/>
            </a:lvl8pPr>
            <a:lvl9pPr marL="4753844" indent="0">
              <a:buNone/>
              <a:defRPr sz="1169"/>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65C073A-06B5-48B6-93A7-419AEE0F945D}" type="datetimeFigureOut">
              <a:rPr lang="en-US" smtClean="0"/>
              <a:t>6/10/2016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D136C7C-7524-415B-A3D4-D709FB8F6ED3}" type="slidenum">
              <a:rPr lang="en-US" smtClean="0"/>
              <a:t>‹#›</a:t>
            </a:fld>
            <a:endParaRPr lang="en-US"/>
          </a:p>
        </p:txBody>
      </p:sp>
    </p:spTree>
    <p:extLst>
      <p:ext uri="{BB962C8B-B14F-4D97-AF65-F5344CB8AC3E}">
        <p14:creationId xmlns:p14="http://schemas.microsoft.com/office/powerpoint/2010/main" val="24457999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59131"/>
            <a:ext cx="24688800" cy="2743200"/>
          </a:xfrm>
          <a:prstGeom prst="rect">
            <a:avLst/>
          </a:prstGeom>
        </p:spPr>
        <p:txBody>
          <a:bodyPr vert="horz" lIns="274320" tIns="137160" rIns="274320" bIns="13716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1371600" y="3840482"/>
            <a:ext cx="24688800" cy="10862310"/>
          </a:xfrm>
          <a:prstGeom prst="rect">
            <a:avLst/>
          </a:prstGeom>
        </p:spPr>
        <p:txBody>
          <a:bodyPr vert="horz" lIns="274320" tIns="137160" rIns="274320" bIns="13716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1371600" y="15255244"/>
            <a:ext cx="6400800" cy="876300"/>
          </a:xfrm>
          <a:prstGeom prst="rect">
            <a:avLst/>
          </a:prstGeom>
        </p:spPr>
        <p:txBody>
          <a:bodyPr vert="horz" lIns="274320" tIns="137160" rIns="274320" bIns="137160" rtlCol="0" anchor="ctr"/>
          <a:lstStyle>
            <a:lvl1pPr algn="l">
              <a:defRPr sz="1559">
                <a:solidFill>
                  <a:schemeClr val="tx1">
                    <a:tint val="75000"/>
                  </a:schemeClr>
                </a:solidFill>
              </a:defRPr>
            </a:lvl1pPr>
          </a:lstStyle>
          <a:p>
            <a:fld id="{165C073A-06B5-48B6-93A7-419AEE0F945D}" type="datetimeFigureOut">
              <a:rPr lang="en-US" smtClean="0"/>
              <a:t>6/10/2016</a:t>
            </a:fld>
            <a:endParaRPr lang="en-US"/>
          </a:p>
        </p:txBody>
      </p:sp>
      <p:sp>
        <p:nvSpPr>
          <p:cNvPr id="5" name="Footer Placeholder 4"/>
          <p:cNvSpPr>
            <a:spLocks noGrp="1"/>
          </p:cNvSpPr>
          <p:nvPr>
            <p:ph type="ftr" sz="quarter" idx="3"/>
          </p:nvPr>
        </p:nvSpPr>
        <p:spPr>
          <a:xfrm>
            <a:off x="9372600" y="15255244"/>
            <a:ext cx="8686800" cy="876300"/>
          </a:xfrm>
          <a:prstGeom prst="rect">
            <a:avLst/>
          </a:prstGeom>
        </p:spPr>
        <p:txBody>
          <a:bodyPr vert="horz" lIns="274320" tIns="137160" rIns="274320" bIns="137160" rtlCol="0" anchor="ctr"/>
          <a:lstStyle>
            <a:lvl1pPr algn="ctr">
              <a:defRPr sz="1559">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9659600" y="15255244"/>
            <a:ext cx="6400800" cy="876300"/>
          </a:xfrm>
          <a:prstGeom prst="rect">
            <a:avLst/>
          </a:prstGeom>
        </p:spPr>
        <p:txBody>
          <a:bodyPr vert="horz" lIns="274320" tIns="137160" rIns="274320" bIns="137160" rtlCol="0" anchor="ctr"/>
          <a:lstStyle>
            <a:lvl1pPr algn="r">
              <a:defRPr sz="1559">
                <a:solidFill>
                  <a:schemeClr val="tx1">
                    <a:tint val="75000"/>
                  </a:schemeClr>
                </a:solidFill>
              </a:defRPr>
            </a:lvl1pPr>
          </a:lstStyle>
          <a:p>
            <a:fld id="{FD136C7C-7524-415B-A3D4-D709FB8F6ED3}" type="slidenum">
              <a:rPr lang="en-US" smtClean="0"/>
              <a:t>‹#›</a:t>
            </a:fld>
            <a:endParaRPr lang="en-US"/>
          </a:p>
        </p:txBody>
      </p:sp>
    </p:spTree>
    <p:extLst>
      <p:ext uri="{BB962C8B-B14F-4D97-AF65-F5344CB8AC3E}">
        <p14:creationId xmlns:p14="http://schemas.microsoft.com/office/powerpoint/2010/main" val="41109622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88460" rtl="0" eaLnBrk="1" latinLnBrk="0" hangingPunct="1">
        <a:spcBef>
          <a:spcPct val="0"/>
        </a:spcBef>
        <a:buNone/>
        <a:defRPr sz="5719" kern="1200">
          <a:solidFill>
            <a:schemeClr val="tx1"/>
          </a:solidFill>
          <a:latin typeface="+mj-lt"/>
          <a:ea typeface="+mj-ea"/>
          <a:cs typeface="+mj-cs"/>
        </a:defRPr>
      </a:lvl1pPr>
    </p:titleStyle>
    <p:bodyStyle>
      <a:lvl1pPr marL="445672" indent="-445672" algn="l" defTabSz="1188460" rtl="0" eaLnBrk="1" latinLnBrk="0" hangingPunct="1">
        <a:spcBef>
          <a:spcPct val="20000"/>
        </a:spcBef>
        <a:buFont typeface="Arial" panose="020B0604020202020204" pitchFamily="34" charset="0"/>
        <a:buChar char="•"/>
        <a:defRPr sz="4159" kern="1200">
          <a:solidFill>
            <a:schemeClr val="tx1"/>
          </a:solidFill>
          <a:latin typeface="+mn-lt"/>
          <a:ea typeface="+mn-ea"/>
          <a:cs typeface="+mn-cs"/>
        </a:defRPr>
      </a:lvl1pPr>
      <a:lvl2pPr marL="965625" indent="-371395" algn="l" defTabSz="1188460" rtl="0" eaLnBrk="1" latinLnBrk="0" hangingPunct="1">
        <a:spcBef>
          <a:spcPct val="20000"/>
        </a:spcBef>
        <a:buFont typeface="Arial" panose="020B0604020202020204" pitchFamily="34" charset="0"/>
        <a:buChar char="–"/>
        <a:defRPr sz="3640" kern="1200">
          <a:solidFill>
            <a:schemeClr val="tx1"/>
          </a:solidFill>
          <a:latin typeface="+mn-lt"/>
          <a:ea typeface="+mn-ea"/>
          <a:cs typeface="+mn-cs"/>
        </a:defRPr>
      </a:lvl2pPr>
      <a:lvl3pPr marL="1485577" indent="-297115" algn="l" defTabSz="1188460" rtl="0" eaLnBrk="1" latinLnBrk="0" hangingPunct="1">
        <a:spcBef>
          <a:spcPct val="20000"/>
        </a:spcBef>
        <a:buFont typeface="Arial" panose="020B0604020202020204" pitchFamily="34" charset="0"/>
        <a:buChar char="•"/>
        <a:defRPr sz="3120" kern="1200">
          <a:solidFill>
            <a:schemeClr val="tx1"/>
          </a:solidFill>
          <a:latin typeface="+mn-lt"/>
          <a:ea typeface="+mn-ea"/>
          <a:cs typeface="+mn-cs"/>
        </a:defRPr>
      </a:lvl3pPr>
      <a:lvl4pPr marL="2079807" indent="-297115" algn="l" defTabSz="1188460" rtl="0" eaLnBrk="1" latinLnBrk="0" hangingPunct="1">
        <a:spcBef>
          <a:spcPct val="20000"/>
        </a:spcBef>
        <a:buFont typeface="Arial" panose="020B0604020202020204" pitchFamily="34" charset="0"/>
        <a:buChar char="–"/>
        <a:defRPr sz="2600" kern="1200">
          <a:solidFill>
            <a:schemeClr val="tx1"/>
          </a:solidFill>
          <a:latin typeface="+mn-lt"/>
          <a:ea typeface="+mn-ea"/>
          <a:cs typeface="+mn-cs"/>
        </a:defRPr>
      </a:lvl4pPr>
      <a:lvl5pPr marL="2674037" indent="-297115" algn="l" defTabSz="1188460" rtl="0" eaLnBrk="1" latinLnBrk="0" hangingPunct="1">
        <a:spcBef>
          <a:spcPct val="20000"/>
        </a:spcBef>
        <a:buFont typeface="Arial" panose="020B0604020202020204" pitchFamily="34" charset="0"/>
        <a:buChar char="»"/>
        <a:defRPr sz="2600" kern="1200">
          <a:solidFill>
            <a:schemeClr val="tx1"/>
          </a:solidFill>
          <a:latin typeface="+mn-lt"/>
          <a:ea typeface="+mn-ea"/>
          <a:cs typeface="+mn-cs"/>
        </a:defRPr>
      </a:lvl5pPr>
      <a:lvl6pPr marL="3268268" indent="-297115" algn="l" defTabSz="1188460" rtl="0" eaLnBrk="1" latinLnBrk="0" hangingPunct="1">
        <a:spcBef>
          <a:spcPct val="20000"/>
        </a:spcBef>
        <a:buFont typeface="Arial" panose="020B0604020202020204" pitchFamily="34" charset="0"/>
        <a:buChar char="•"/>
        <a:defRPr sz="2600" kern="1200">
          <a:solidFill>
            <a:schemeClr val="tx1"/>
          </a:solidFill>
          <a:latin typeface="+mn-lt"/>
          <a:ea typeface="+mn-ea"/>
          <a:cs typeface="+mn-cs"/>
        </a:defRPr>
      </a:lvl6pPr>
      <a:lvl7pPr marL="3862499" indent="-297115" algn="l" defTabSz="1188460" rtl="0" eaLnBrk="1" latinLnBrk="0" hangingPunct="1">
        <a:spcBef>
          <a:spcPct val="20000"/>
        </a:spcBef>
        <a:buFont typeface="Arial" panose="020B0604020202020204" pitchFamily="34" charset="0"/>
        <a:buChar char="•"/>
        <a:defRPr sz="2600" kern="1200">
          <a:solidFill>
            <a:schemeClr val="tx1"/>
          </a:solidFill>
          <a:latin typeface="+mn-lt"/>
          <a:ea typeface="+mn-ea"/>
          <a:cs typeface="+mn-cs"/>
        </a:defRPr>
      </a:lvl7pPr>
      <a:lvl8pPr marL="4456729" indent="-297115" algn="l" defTabSz="1188460" rtl="0" eaLnBrk="1" latinLnBrk="0" hangingPunct="1">
        <a:spcBef>
          <a:spcPct val="20000"/>
        </a:spcBef>
        <a:buFont typeface="Arial" panose="020B0604020202020204" pitchFamily="34" charset="0"/>
        <a:buChar char="•"/>
        <a:defRPr sz="2600" kern="1200">
          <a:solidFill>
            <a:schemeClr val="tx1"/>
          </a:solidFill>
          <a:latin typeface="+mn-lt"/>
          <a:ea typeface="+mn-ea"/>
          <a:cs typeface="+mn-cs"/>
        </a:defRPr>
      </a:lvl8pPr>
      <a:lvl9pPr marL="5050959" indent="-297115" algn="l" defTabSz="1188460" rtl="0" eaLnBrk="1" latinLnBrk="0" hangingPunct="1">
        <a:spcBef>
          <a:spcPct val="20000"/>
        </a:spcBef>
        <a:buFont typeface="Arial" panose="020B0604020202020204" pitchFamily="34" charset="0"/>
        <a:buChar char="•"/>
        <a:defRPr sz="2600" kern="1200">
          <a:solidFill>
            <a:schemeClr val="tx1"/>
          </a:solidFill>
          <a:latin typeface="+mn-lt"/>
          <a:ea typeface="+mn-ea"/>
          <a:cs typeface="+mn-cs"/>
        </a:defRPr>
      </a:lvl9pPr>
    </p:bodyStyle>
    <p:otherStyle>
      <a:defPPr>
        <a:defRPr lang="en-US"/>
      </a:defPPr>
      <a:lvl1pPr marL="0" algn="l" defTabSz="1188460" rtl="0" eaLnBrk="1" latinLnBrk="0" hangingPunct="1">
        <a:defRPr sz="2340" kern="1200">
          <a:solidFill>
            <a:schemeClr val="tx1"/>
          </a:solidFill>
          <a:latin typeface="+mn-lt"/>
          <a:ea typeface="+mn-ea"/>
          <a:cs typeface="+mn-cs"/>
        </a:defRPr>
      </a:lvl1pPr>
      <a:lvl2pPr marL="594230" algn="l" defTabSz="1188460" rtl="0" eaLnBrk="1" latinLnBrk="0" hangingPunct="1">
        <a:defRPr sz="2340" kern="1200">
          <a:solidFill>
            <a:schemeClr val="tx1"/>
          </a:solidFill>
          <a:latin typeface="+mn-lt"/>
          <a:ea typeface="+mn-ea"/>
          <a:cs typeface="+mn-cs"/>
        </a:defRPr>
      </a:lvl2pPr>
      <a:lvl3pPr marL="1188460" algn="l" defTabSz="1188460" rtl="0" eaLnBrk="1" latinLnBrk="0" hangingPunct="1">
        <a:defRPr sz="2340" kern="1200">
          <a:solidFill>
            <a:schemeClr val="tx1"/>
          </a:solidFill>
          <a:latin typeface="+mn-lt"/>
          <a:ea typeface="+mn-ea"/>
          <a:cs typeface="+mn-cs"/>
        </a:defRPr>
      </a:lvl3pPr>
      <a:lvl4pPr marL="1782691" algn="l" defTabSz="1188460" rtl="0" eaLnBrk="1" latinLnBrk="0" hangingPunct="1">
        <a:defRPr sz="2340" kern="1200">
          <a:solidFill>
            <a:schemeClr val="tx1"/>
          </a:solidFill>
          <a:latin typeface="+mn-lt"/>
          <a:ea typeface="+mn-ea"/>
          <a:cs typeface="+mn-cs"/>
        </a:defRPr>
      </a:lvl4pPr>
      <a:lvl5pPr marL="2376922" algn="l" defTabSz="1188460" rtl="0" eaLnBrk="1" latinLnBrk="0" hangingPunct="1">
        <a:defRPr sz="2340" kern="1200">
          <a:solidFill>
            <a:schemeClr val="tx1"/>
          </a:solidFill>
          <a:latin typeface="+mn-lt"/>
          <a:ea typeface="+mn-ea"/>
          <a:cs typeface="+mn-cs"/>
        </a:defRPr>
      </a:lvl5pPr>
      <a:lvl6pPr marL="2971152" algn="l" defTabSz="1188460" rtl="0" eaLnBrk="1" latinLnBrk="0" hangingPunct="1">
        <a:defRPr sz="2340" kern="1200">
          <a:solidFill>
            <a:schemeClr val="tx1"/>
          </a:solidFill>
          <a:latin typeface="+mn-lt"/>
          <a:ea typeface="+mn-ea"/>
          <a:cs typeface="+mn-cs"/>
        </a:defRPr>
      </a:lvl6pPr>
      <a:lvl7pPr marL="3565383" algn="l" defTabSz="1188460" rtl="0" eaLnBrk="1" latinLnBrk="0" hangingPunct="1">
        <a:defRPr sz="2340" kern="1200">
          <a:solidFill>
            <a:schemeClr val="tx1"/>
          </a:solidFill>
          <a:latin typeface="+mn-lt"/>
          <a:ea typeface="+mn-ea"/>
          <a:cs typeface="+mn-cs"/>
        </a:defRPr>
      </a:lvl7pPr>
      <a:lvl8pPr marL="4159614" algn="l" defTabSz="1188460" rtl="0" eaLnBrk="1" latinLnBrk="0" hangingPunct="1">
        <a:defRPr sz="2340" kern="1200">
          <a:solidFill>
            <a:schemeClr val="tx1"/>
          </a:solidFill>
          <a:latin typeface="+mn-lt"/>
          <a:ea typeface="+mn-ea"/>
          <a:cs typeface="+mn-cs"/>
        </a:defRPr>
      </a:lvl8pPr>
      <a:lvl9pPr marL="4753844" algn="l" defTabSz="1188460" rtl="0" eaLnBrk="1" latinLnBrk="0" hangingPunct="1">
        <a:defRPr sz="23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chart" Target="../charts/chart2.xml"/><Relationship Id="rId3" Type="http://schemas.openxmlformats.org/officeDocument/2006/relationships/image" Target="../media/image1.png"/><Relationship Id="rId7"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png"/><Relationship Id="rId9" Type="http://schemas.openxmlformats.org/officeDocument/2006/relationships/chart" Target="../charts/char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alpha val="62000"/>
          </a:schemeClr>
        </a:solidFill>
        <a:effectLst/>
      </p:bgPr>
    </p:bg>
    <p:spTree>
      <p:nvGrpSpPr>
        <p:cNvPr id="1" name=""/>
        <p:cNvGrpSpPr/>
        <p:nvPr/>
      </p:nvGrpSpPr>
      <p:grpSpPr>
        <a:xfrm>
          <a:off x="0" y="0"/>
          <a:ext cx="0" cy="0"/>
          <a:chOff x="0" y="0"/>
          <a:chExt cx="0" cy="0"/>
        </a:xfrm>
      </p:grpSpPr>
      <p:sp>
        <p:nvSpPr>
          <p:cNvPr id="4" name="TextBox 3"/>
          <p:cNvSpPr txBox="1"/>
          <p:nvPr/>
        </p:nvSpPr>
        <p:spPr>
          <a:xfrm>
            <a:off x="457200" y="76200"/>
            <a:ext cx="26517600" cy="1938992"/>
          </a:xfrm>
          <a:prstGeom prst="rect">
            <a:avLst/>
          </a:prstGeom>
          <a:noFill/>
          <a:ln>
            <a:noFill/>
          </a:ln>
        </p:spPr>
        <p:txBody>
          <a:bodyPr wrap="square" rtlCol="0">
            <a:spAutoFit/>
          </a:bodyPr>
          <a:lstStyle/>
          <a:p>
            <a:pPr algn="ctr"/>
            <a:r>
              <a:rPr lang="en-US" sz="3200" b="1" dirty="0" smtClean="0">
                <a:latin typeface="Arial" panose="020B0604020202020204" pitchFamily="34" charset="0"/>
                <a:cs typeface="Arial" panose="020B0604020202020204" pitchFamily="34" charset="0"/>
              </a:rPr>
              <a:t>State-Specific Prevalence of Asthma Among Adults, by Industry and Occupation — </a:t>
            </a:r>
          </a:p>
          <a:p>
            <a:pPr algn="ctr"/>
            <a:r>
              <a:rPr lang="en-US" sz="3200" b="1" dirty="0" smtClean="0">
                <a:latin typeface="Arial" panose="020B0604020202020204" pitchFamily="34" charset="0"/>
                <a:cs typeface="Arial" panose="020B0604020202020204" pitchFamily="34" charset="0"/>
              </a:rPr>
              <a:t>Behavioral Risk Factor Surveillance System, 21 States, 2013</a:t>
            </a:r>
            <a:endParaRPr lang="en-US" sz="3200" b="1" dirty="0">
              <a:latin typeface="Arial" panose="020B0604020202020204" pitchFamily="34" charset="0"/>
              <a:cs typeface="Arial" panose="020B0604020202020204" pitchFamily="34" charset="0"/>
            </a:endParaRPr>
          </a:p>
          <a:p>
            <a:pPr algn="ctr"/>
            <a:r>
              <a:rPr lang="en-US" sz="2400" b="1" dirty="0" smtClean="0">
                <a:latin typeface="Arial" panose="020B0604020202020204" pitchFamily="34" charset="0"/>
                <a:cs typeface="Arial" panose="020B0604020202020204" pitchFamily="34" charset="0"/>
              </a:rPr>
              <a:t>Katelynn E. Dodd</a:t>
            </a:r>
            <a:r>
              <a:rPr lang="en-US" sz="2400" b="1" baseline="30000" dirty="0" smtClean="0">
                <a:latin typeface="Arial" panose="020B0604020202020204" pitchFamily="34" charset="0"/>
                <a:cs typeface="Arial" panose="020B0604020202020204" pitchFamily="34" charset="0"/>
              </a:rPr>
              <a:t>1,2</a:t>
            </a:r>
            <a:r>
              <a:rPr lang="en-US" sz="2400" b="1" dirty="0" smtClean="0">
                <a:latin typeface="Arial" panose="020B0604020202020204" pitchFamily="34" charset="0"/>
                <a:cs typeface="Arial" panose="020B0604020202020204" pitchFamily="34" charset="0"/>
              </a:rPr>
              <a:t>, MPH and Jacek M. Mazurek</a:t>
            </a:r>
            <a:r>
              <a:rPr lang="en-US" sz="2400" b="1" baseline="30000" dirty="0" smtClean="0">
                <a:latin typeface="Arial" panose="020B0604020202020204" pitchFamily="34" charset="0"/>
                <a:cs typeface="Arial" panose="020B0604020202020204" pitchFamily="34" charset="0"/>
              </a:rPr>
              <a:t>1</a:t>
            </a:r>
            <a:r>
              <a:rPr lang="en-US" sz="2400" b="1" dirty="0" smtClean="0">
                <a:latin typeface="Arial" panose="020B0604020202020204" pitchFamily="34" charset="0"/>
                <a:cs typeface="Arial" panose="020B0604020202020204" pitchFamily="34" charset="0"/>
              </a:rPr>
              <a:t>, MD</a:t>
            </a:r>
            <a:endParaRPr lang="en-US" sz="2400" b="1" dirty="0">
              <a:latin typeface="Arial" panose="020B0604020202020204" pitchFamily="34" charset="0"/>
              <a:cs typeface="Arial" panose="020B0604020202020204" pitchFamily="34" charset="0"/>
            </a:endParaRPr>
          </a:p>
          <a:p>
            <a:pPr algn="ctr"/>
            <a:r>
              <a:rPr lang="en-US" sz="1600" b="1" baseline="30000" dirty="0">
                <a:latin typeface="Arial" panose="020B0604020202020204" pitchFamily="34" charset="0"/>
                <a:cs typeface="Arial" panose="020B0604020202020204" pitchFamily="34" charset="0"/>
              </a:rPr>
              <a:t>1</a:t>
            </a:r>
            <a:r>
              <a:rPr lang="en-US" sz="1600" b="1" dirty="0">
                <a:latin typeface="Arial" panose="020B0604020202020204" pitchFamily="34" charset="0"/>
                <a:cs typeface="Arial" panose="020B0604020202020204" pitchFamily="34" charset="0"/>
              </a:rPr>
              <a:t>Respiratory Health Division, National </a:t>
            </a:r>
            <a:r>
              <a:rPr lang="en-US" sz="1600" b="1" dirty="0" smtClean="0">
                <a:latin typeface="Arial" panose="020B0604020202020204" pitchFamily="34" charset="0"/>
                <a:cs typeface="Arial" panose="020B0604020202020204" pitchFamily="34" charset="0"/>
              </a:rPr>
              <a:t>Institute </a:t>
            </a:r>
            <a:r>
              <a:rPr lang="en-US" sz="1600" b="1" dirty="0">
                <a:latin typeface="Arial" panose="020B0604020202020204" pitchFamily="34" charset="0"/>
                <a:cs typeface="Arial" panose="020B0604020202020204" pitchFamily="34" charset="0"/>
              </a:rPr>
              <a:t>for Occupational Safety and </a:t>
            </a:r>
            <a:r>
              <a:rPr lang="en-US" sz="1600" b="1" dirty="0" smtClean="0">
                <a:latin typeface="Arial" panose="020B0604020202020204" pitchFamily="34" charset="0"/>
                <a:cs typeface="Arial" panose="020B0604020202020204" pitchFamily="34" charset="0"/>
              </a:rPr>
              <a:t>Health (NIOSH), </a:t>
            </a:r>
            <a:r>
              <a:rPr lang="en-US" sz="1600" b="1" dirty="0">
                <a:latin typeface="Arial" panose="020B0604020202020204" pitchFamily="34" charset="0"/>
                <a:cs typeface="Arial" panose="020B0604020202020204" pitchFamily="34" charset="0"/>
              </a:rPr>
              <a:t>Centers for Disease Control and Prevention (CDC), Morgantown, WV, USA</a:t>
            </a:r>
          </a:p>
          <a:p>
            <a:pPr algn="ctr"/>
            <a:r>
              <a:rPr lang="en-US" sz="1600" b="1" baseline="30000" dirty="0">
                <a:latin typeface="Arial" panose="020B0604020202020204" pitchFamily="34" charset="0"/>
                <a:cs typeface="Arial" panose="020B0604020202020204" pitchFamily="34" charset="0"/>
              </a:rPr>
              <a:t>2</a:t>
            </a:r>
            <a:r>
              <a:rPr lang="en-US" sz="1600" b="1" dirty="0">
                <a:latin typeface="Arial" panose="020B0604020202020204" pitchFamily="34" charset="0"/>
                <a:cs typeface="Arial" panose="020B0604020202020204" pitchFamily="34" charset="0"/>
              </a:rPr>
              <a:t>Association of Schools and Programs of Public Health (ASPPH)/CDC Public Health Fellow</a:t>
            </a:r>
            <a:endParaRPr lang="en-US" sz="1600" b="1" baseline="30000" dirty="0">
              <a:latin typeface="Arial" panose="020B0604020202020204" pitchFamily="34" charset="0"/>
              <a:cs typeface="Arial" panose="020B0604020202020204" pitchFamily="34" charset="0"/>
            </a:endParaRPr>
          </a:p>
        </p:txBody>
      </p:sp>
      <p:sp>
        <p:nvSpPr>
          <p:cNvPr id="5" name="TextBox 4"/>
          <p:cNvSpPr txBox="1"/>
          <p:nvPr/>
        </p:nvSpPr>
        <p:spPr>
          <a:xfrm>
            <a:off x="228600" y="2181234"/>
            <a:ext cx="6651594" cy="400110"/>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p:spPr>
        <p:txBody>
          <a:bodyPr wrap="square" rtlCol="0">
            <a:spAutoFit/>
          </a:bodyPr>
          <a:lstStyle/>
          <a:p>
            <a:pPr algn="ctr"/>
            <a:r>
              <a:rPr lang="en-US" sz="2000" b="1" dirty="0">
                <a:latin typeface="Arial" panose="020B0604020202020204" pitchFamily="34" charset="0"/>
                <a:cs typeface="Arial" panose="020B0604020202020204" pitchFamily="34" charset="0"/>
              </a:rPr>
              <a:t>Background</a:t>
            </a:r>
          </a:p>
        </p:txBody>
      </p:sp>
      <p:sp>
        <p:nvSpPr>
          <p:cNvPr id="6" name="TextBox 5"/>
          <p:cNvSpPr txBox="1"/>
          <p:nvPr/>
        </p:nvSpPr>
        <p:spPr>
          <a:xfrm>
            <a:off x="233949" y="5288834"/>
            <a:ext cx="6646246" cy="400110"/>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wrap="square" rtlCol="0">
            <a:spAutoFit/>
          </a:bodyPr>
          <a:lstStyle/>
          <a:p>
            <a:pPr algn="ctr"/>
            <a:r>
              <a:rPr lang="en-US" sz="2000" b="1" dirty="0">
                <a:latin typeface="Arial" panose="020B0604020202020204" pitchFamily="34" charset="0"/>
                <a:cs typeface="Arial" panose="020B0604020202020204" pitchFamily="34" charset="0"/>
              </a:rPr>
              <a:t>Methods</a:t>
            </a:r>
          </a:p>
        </p:txBody>
      </p:sp>
      <p:sp>
        <p:nvSpPr>
          <p:cNvPr id="8" name="TextBox 7"/>
          <p:cNvSpPr txBox="1"/>
          <p:nvPr/>
        </p:nvSpPr>
        <p:spPr>
          <a:xfrm>
            <a:off x="20574000" y="13258800"/>
            <a:ext cx="6629400" cy="400110"/>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wrap="square" rtlCol="0">
            <a:spAutoFit/>
          </a:bodyPr>
          <a:lstStyle/>
          <a:p>
            <a:pPr algn="ctr"/>
            <a:r>
              <a:rPr lang="en-US" sz="2000" b="1" dirty="0" smtClean="0">
                <a:latin typeface="Arial" panose="020B0604020202020204" pitchFamily="34" charset="0"/>
                <a:cs typeface="Arial" panose="020B0604020202020204" pitchFamily="34" charset="0"/>
              </a:rPr>
              <a:t>Summary/Recommendations</a:t>
            </a:r>
            <a:endParaRPr lang="en-US" sz="2000" b="1" dirty="0">
              <a:latin typeface="Arial" panose="020B0604020202020204" pitchFamily="34" charset="0"/>
              <a:cs typeface="Arial" panose="020B0604020202020204" pitchFamily="34" charset="0"/>
            </a:endParaRPr>
          </a:p>
        </p:txBody>
      </p:sp>
      <p:sp>
        <p:nvSpPr>
          <p:cNvPr id="9" name="TextBox 8"/>
          <p:cNvSpPr txBox="1"/>
          <p:nvPr/>
        </p:nvSpPr>
        <p:spPr>
          <a:xfrm>
            <a:off x="233949" y="4222034"/>
            <a:ext cx="6646245" cy="400110"/>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wrap="square" rtlCol="0">
            <a:spAutoFit/>
          </a:bodyPr>
          <a:lstStyle/>
          <a:p>
            <a:pPr algn="ctr"/>
            <a:r>
              <a:rPr lang="en-US" sz="2000" b="1" dirty="0">
                <a:latin typeface="Arial" panose="020B0604020202020204" pitchFamily="34" charset="0"/>
                <a:cs typeface="Arial" panose="020B0604020202020204" pitchFamily="34" charset="0"/>
              </a:rPr>
              <a:t>Objective</a:t>
            </a:r>
          </a:p>
        </p:txBody>
      </p:sp>
      <p:sp>
        <p:nvSpPr>
          <p:cNvPr id="10" name="TextBox 9"/>
          <p:cNvSpPr txBox="1"/>
          <p:nvPr/>
        </p:nvSpPr>
        <p:spPr>
          <a:xfrm>
            <a:off x="20574000" y="10134600"/>
            <a:ext cx="6629400" cy="400110"/>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wrap="square" rtlCol="0">
            <a:spAutoFit/>
          </a:bodyPr>
          <a:lstStyle/>
          <a:p>
            <a:pPr algn="ctr"/>
            <a:r>
              <a:rPr lang="en-US" sz="2000" b="1" dirty="0">
                <a:latin typeface="Arial" panose="020B0604020202020204" pitchFamily="34" charset="0"/>
                <a:cs typeface="Arial" panose="020B0604020202020204" pitchFamily="34" charset="0"/>
              </a:rPr>
              <a:t>Limitations</a:t>
            </a:r>
          </a:p>
        </p:txBody>
      </p:sp>
      <p:sp>
        <p:nvSpPr>
          <p:cNvPr id="11" name="TextBox 10"/>
          <p:cNvSpPr txBox="1"/>
          <p:nvPr/>
        </p:nvSpPr>
        <p:spPr>
          <a:xfrm>
            <a:off x="233948" y="4631107"/>
            <a:ext cx="6646247" cy="523220"/>
          </a:xfrm>
          <a:prstGeom prst="rect">
            <a:avLst/>
          </a:prstGeom>
          <a:noFill/>
        </p:spPr>
        <p:txBody>
          <a:bodyPr wrap="square" rtlCol="0">
            <a:spAutoFit/>
          </a:bodyPr>
          <a:lstStyle/>
          <a:p>
            <a:pPr>
              <a:spcAft>
                <a:spcPts val="174"/>
              </a:spcAft>
            </a:pPr>
            <a:r>
              <a:rPr lang="en-US" sz="1400" dirty="0">
                <a:latin typeface="Arial" panose="020B0604020202020204" pitchFamily="34" charset="0"/>
                <a:cs typeface="Arial" panose="020B0604020202020204" pitchFamily="34" charset="0"/>
              </a:rPr>
              <a:t>To assess </a:t>
            </a:r>
            <a:r>
              <a:rPr lang="en-US" sz="1400" dirty="0" smtClean="0">
                <a:latin typeface="Arial" panose="020B0604020202020204" pitchFamily="34" charset="0"/>
                <a:cs typeface="Arial" panose="020B0604020202020204" pitchFamily="34" charset="0"/>
              </a:rPr>
              <a:t>state-specific proportion of adults with current asthma by employment status and by industry and occupation</a:t>
            </a:r>
            <a:endParaRPr lang="en-US" sz="1400" dirty="0">
              <a:latin typeface="Arial" panose="020B0604020202020204" pitchFamily="34" charset="0"/>
              <a:cs typeface="Arial" panose="020B0604020202020204" pitchFamily="34" charset="0"/>
            </a:endParaRPr>
          </a:p>
        </p:txBody>
      </p:sp>
      <p:sp>
        <p:nvSpPr>
          <p:cNvPr id="65" name="TextBox 64"/>
          <p:cNvSpPr txBox="1"/>
          <p:nvPr/>
        </p:nvSpPr>
        <p:spPr>
          <a:xfrm>
            <a:off x="233949" y="5671711"/>
            <a:ext cx="6646245" cy="10254089"/>
          </a:xfrm>
          <a:prstGeom prst="rect">
            <a:avLst/>
          </a:prstGeom>
          <a:noFill/>
        </p:spPr>
        <p:txBody>
          <a:bodyPr wrap="square" rtlCol="0">
            <a:spAutoFit/>
          </a:bodyPr>
          <a:lstStyle/>
          <a:p>
            <a:pPr>
              <a:spcAft>
                <a:spcPts val="174"/>
              </a:spcAft>
            </a:pPr>
            <a:r>
              <a:rPr lang="en-US" sz="1400" b="1" dirty="0">
                <a:latin typeface="Arial" panose="020B0604020202020204" pitchFamily="34" charset="0"/>
                <a:cs typeface="Arial" panose="020B0604020202020204" pitchFamily="34" charset="0"/>
              </a:rPr>
              <a:t>Data Source</a:t>
            </a:r>
          </a:p>
          <a:p>
            <a:pPr marL="109538" indent="-109538">
              <a:spcAft>
                <a:spcPts val="174"/>
              </a:spcAft>
              <a:buFont typeface="Arial" panose="020B0604020202020204" pitchFamily="34" charset="0"/>
              <a:buChar char="•"/>
            </a:pPr>
            <a:r>
              <a:rPr lang="en-US" sz="1400" dirty="0" smtClean="0">
                <a:latin typeface="Arial" panose="020B0604020202020204" pitchFamily="34" charset="0"/>
                <a:cs typeface="Arial" panose="020B0604020202020204" pitchFamily="34" charset="0"/>
              </a:rPr>
              <a:t>Behavioral Risk Factor </a:t>
            </a:r>
            <a:r>
              <a:rPr lang="en-US" sz="1400" smtClean="0">
                <a:latin typeface="Arial" panose="020B0604020202020204" pitchFamily="34" charset="0"/>
                <a:cs typeface="Arial" panose="020B0604020202020204" pitchFamily="34" charset="0"/>
              </a:rPr>
              <a:t>Surveillance System (BRFSS) </a:t>
            </a:r>
            <a:r>
              <a:rPr lang="en-US" sz="1400" dirty="0">
                <a:latin typeface="Arial" panose="020B0604020202020204" pitchFamily="34" charset="0"/>
                <a:cs typeface="Arial" panose="020B0604020202020204" pitchFamily="34" charset="0"/>
              </a:rPr>
              <a:t>adult </a:t>
            </a:r>
            <a:r>
              <a:rPr lang="en-US" sz="1400" dirty="0" smtClean="0">
                <a:latin typeface="Arial" panose="020B0604020202020204" pitchFamily="34" charset="0"/>
                <a:cs typeface="Arial" panose="020B0604020202020204" pitchFamily="34" charset="0"/>
              </a:rPr>
              <a:t>data </a:t>
            </a:r>
            <a:r>
              <a:rPr lang="en-US" sz="1400" dirty="0">
                <a:latin typeface="Arial" panose="020B0604020202020204" pitchFamily="34" charset="0"/>
                <a:cs typeface="Arial" panose="020B0604020202020204" pitchFamily="34" charset="0"/>
              </a:rPr>
              <a:t>from </a:t>
            </a:r>
            <a:r>
              <a:rPr lang="en-US" sz="1400" dirty="0" smtClean="0">
                <a:latin typeface="Arial" panose="020B0604020202020204" pitchFamily="34" charset="0"/>
                <a:cs typeface="Arial" panose="020B0604020202020204" pitchFamily="34" charset="0"/>
              </a:rPr>
              <a:t>21 </a:t>
            </a:r>
            <a:r>
              <a:rPr lang="en-US" sz="1400" dirty="0">
                <a:latin typeface="Arial" panose="020B0604020202020204" pitchFamily="34" charset="0"/>
                <a:cs typeface="Arial" panose="020B0604020202020204" pitchFamily="34" charset="0"/>
              </a:rPr>
              <a:t>states </a:t>
            </a:r>
            <a:r>
              <a:rPr lang="en-US" sz="1400" dirty="0" smtClean="0">
                <a:latin typeface="Arial" panose="020B0604020202020204" pitchFamily="34" charset="0"/>
                <a:cs typeface="Arial" panose="020B0604020202020204" pitchFamily="34" charset="0"/>
              </a:rPr>
              <a:t>collected through </a:t>
            </a:r>
            <a:r>
              <a:rPr lang="en-US" sz="1400" dirty="0">
                <a:latin typeface="Arial" panose="020B0604020202020204" pitchFamily="34" charset="0"/>
                <a:cs typeface="Arial" panose="020B0604020202020204" pitchFamily="34" charset="0"/>
              </a:rPr>
              <a:t>landline and cellular telephone </a:t>
            </a:r>
            <a:r>
              <a:rPr lang="en-US" sz="1400" dirty="0" smtClean="0">
                <a:latin typeface="Arial" panose="020B0604020202020204" pitchFamily="34" charset="0"/>
                <a:cs typeface="Arial" panose="020B0604020202020204" pitchFamily="34" charset="0"/>
              </a:rPr>
              <a:t>interview during 2013</a:t>
            </a:r>
            <a:endParaRPr lang="en-US" sz="1400" dirty="0">
              <a:latin typeface="Arial" panose="020B0604020202020204" pitchFamily="34" charset="0"/>
              <a:cs typeface="Arial" panose="020B0604020202020204" pitchFamily="34" charset="0"/>
            </a:endParaRPr>
          </a:p>
          <a:p>
            <a:pPr>
              <a:spcAft>
                <a:spcPts val="174"/>
              </a:spcAft>
            </a:pPr>
            <a:r>
              <a:rPr lang="en-US" sz="1400" b="1" dirty="0">
                <a:latin typeface="Arial" panose="020B0604020202020204" pitchFamily="34" charset="0"/>
                <a:cs typeface="Arial" panose="020B0604020202020204" pitchFamily="34" charset="0"/>
              </a:rPr>
              <a:t>Study Population</a:t>
            </a:r>
          </a:p>
          <a:p>
            <a:pPr marL="109538" indent="-109538">
              <a:spcAft>
                <a:spcPts val="174"/>
              </a:spcAft>
              <a:buFont typeface="Arial" panose="020B0604020202020204" pitchFamily="34" charset="0"/>
              <a:buChar char="•"/>
            </a:pPr>
            <a:r>
              <a:rPr lang="en-US" sz="1400" dirty="0">
                <a:latin typeface="Arial" panose="020B0604020202020204" pitchFamily="34" charset="0"/>
                <a:cs typeface="Arial" panose="020B0604020202020204" pitchFamily="34" charset="0"/>
              </a:rPr>
              <a:t>A</a:t>
            </a:r>
            <a:r>
              <a:rPr lang="en-US" sz="1400" dirty="0" smtClean="0">
                <a:latin typeface="Arial" panose="020B0604020202020204" pitchFamily="34" charset="0"/>
                <a:cs typeface="Arial" panose="020B0604020202020204" pitchFamily="34" charset="0"/>
              </a:rPr>
              <a:t>dults </a:t>
            </a:r>
            <a:r>
              <a:rPr lang="en-US" sz="1400" dirty="0">
                <a:latin typeface="Arial" panose="020B0604020202020204" pitchFamily="34" charset="0"/>
                <a:cs typeface="Arial" panose="020B0604020202020204" pitchFamily="34" charset="0"/>
              </a:rPr>
              <a:t>≥18 </a:t>
            </a:r>
            <a:r>
              <a:rPr lang="en-US" sz="1400" dirty="0" smtClean="0">
                <a:latin typeface="Arial" panose="020B0604020202020204" pitchFamily="34" charset="0"/>
                <a:cs typeface="Arial" panose="020B0604020202020204" pitchFamily="34" charset="0"/>
              </a:rPr>
              <a:t>years (</a:t>
            </a:r>
            <a:r>
              <a:rPr lang="en-US" sz="1400" dirty="0">
                <a:latin typeface="Arial" panose="020B0604020202020204" pitchFamily="34" charset="0"/>
                <a:cs typeface="Arial" panose="020B0604020202020204" pitchFamily="34" charset="0"/>
              </a:rPr>
              <a:t>n=208,788)</a:t>
            </a:r>
          </a:p>
          <a:p>
            <a:pPr>
              <a:spcBef>
                <a:spcPts val="260"/>
              </a:spcBef>
              <a:spcAft>
                <a:spcPts val="174"/>
              </a:spcAft>
            </a:pPr>
            <a:endParaRPr lang="en-US" sz="1600" b="1" dirty="0" smtClean="0">
              <a:latin typeface="Arial" panose="020B0604020202020204" pitchFamily="34" charset="0"/>
              <a:cs typeface="Arial" panose="020B0604020202020204" pitchFamily="34" charset="0"/>
            </a:endParaRPr>
          </a:p>
          <a:p>
            <a:pPr>
              <a:spcBef>
                <a:spcPts val="260"/>
              </a:spcBef>
              <a:spcAft>
                <a:spcPts val="174"/>
              </a:spcAft>
            </a:pPr>
            <a:endParaRPr lang="en-US" sz="1600" b="1" dirty="0">
              <a:latin typeface="Arial" panose="020B0604020202020204" pitchFamily="34" charset="0"/>
              <a:cs typeface="Arial" panose="020B0604020202020204" pitchFamily="34" charset="0"/>
            </a:endParaRPr>
          </a:p>
          <a:p>
            <a:pPr>
              <a:spcBef>
                <a:spcPts val="260"/>
              </a:spcBef>
              <a:spcAft>
                <a:spcPts val="174"/>
              </a:spcAft>
            </a:pPr>
            <a:endParaRPr lang="en-US" sz="1600" b="1" dirty="0" smtClean="0">
              <a:latin typeface="Arial" panose="020B0604020202020204" pitchFamily="34" charset="0"/>
              <a:cs typeface="Arial" panose="020B0604020202020204" pitchFamily="34" charset="0"/>
            </a:endParaRPr>
          </a:p>
          <a:p>
            <a:pPr>
              <a:spcBef>
                <a:spcPts val="260"/>
              </a:spcBef>
              <a:spcAft>
                <a:spcPts val="174"/>
              </a:spcAft>
            </a:pPr>
            <a:endParaRPr lang="en-US" sz="1600" b="1" dirty="0">
              <a:latin typeface="Arial" panose="020B0604020202020204" pitchFamily="34" charset="0"/>
              <a:cs typeface="Arial" panose="020B0604020202020204" pitchFamily="34" charset="0"/>
            </a:endParaRPr>
          </a:p>
          <a:p>
            <a:pPr>
              <a:spcBef>
                <a:spcPts val="260"/>
              </a:spcBef>
              <a:spcAft>
                <a:spcPts val="174"/>
              </a:spcAft>
            </a:pPr>
            <a:endParaRPr lang="en-US" sz="1600" b="1" dirty="0" smtClean="0">
              <a:latin typeface="Arial" panose="020B0604020202020204" pitchFamily="34" charset="0"/>
              <a:cs typeface="Arial" panose="020B0604020202020204" pitchFamily="34" charset="0"/>
            </a:endParaRPr>
          </a:p>
          <a:p>
            <a:pPr>
              <a:spcBef>
                <a:spcPts val="260"/>
              </a:spcBef>
              <a:spcAft>
                <a:spcPts val="174"/>
              </a:spcAft>
            </a:pPr>
            <a:endParaRPr lang="en-US" sz="1600" b="1" dirty="0">
              <a:latin typeface="Arial" panose="020B0604020202020204" pitchFamily="34" charset="0"/>
              <a:cs typeface="Arial" panose="020B0604020202020204" pitchFamily="34" charset="0"/>
            </a:endParaRPr>
          </a:p>
          <a:p>
            <a:pPr>
              <a:spcBef>
                <a:spcPts val="260"/>
              </a:spcBef>
              <a:spcAft>
                <a:spcPts val="174"/>
              </a:spcAft>
            </a:pPr>
            <a:endParaRPr lang="en-US" sz="1600" b="1" dirty="0" smtClean="0">
              <a:latin typeface="Arial" panose="020B0604020202020204" pitchFamily="34" charset="0"/>
              <a:cs typeface="Arial" panose="020B0604020202020204" pitchFamily="34" charset="0"/>
            </a:endParaRPr>
          </a:p>
          <a:p>
            <a:pPr>
              <a:spcBef>
                <a:spcPts val="260"/>
              </a:spcBef>
              <a:spcAft>
                <a:spcPts val="174"/>
              </a:spcAft>
            </a:pPr>
            <a:endParaRPr lang="en-US" sz="1600" b="1" dirty="0">
              <a:latin typeface="Arial" panose="020B0604020202020204" pitchFamily="34" charset="0"/>
              <a:cs typeface="Arial" panose="020B0604020202020204" pitchFamily="34" charset="0"/>
            </a:endParaRPr>
          </a:p>
          <a:p>
            <a:pPr>
              <a:spcBef>
                <a:spcPts val="260"/>
              </a:spcBef>
              <a:spcAft>
                <a:spcPts val="174"/>
              </a:spcAft>
            </a:pPr>
            <a:endParaRPr lang="en-US" sz="1600" b="1" dirty="0" smtClean="0">
              <a:latin typeface="Arial" panose="020B0604020202020204" pitchFamily="34" charset="0"/>
              <a:cs typeface="Arial" panose="020B0604020202020204" pitchFamily="34" charset="0"/>
            </a:endParaRPr>
          </a:p>
          <a:p>
            <a:pPr>
              <a:spcBef>
                <a:spcPts val="260"/>
              </a:spcBef>
              <a:spcAft>
                <a:spcPts val="174"/>
              </a:spcAft>
            </a:pPr>
            <a:endParaRPr lang="en-US" sz="1600" b="1" dirty="0">
              <a:latin typeface="Arial" panose="020B0604020202020204" pitchFamily="34" charset="0"/>
              <a:cs typeface="Arial" panose="020B0604020202020204" pitchFamily="34" charset="0"/>
            </a:endParaRPr>
          </a:p>
          <a:p>
            <a:pPr>
              <a:spcBef>
                <a:spcPts val="260"/>
              </a:spcBef>
              <a:spcAft>
                <a:spcPts val="174"/>
              </a:spcAft>
            </a:pPr>
            <a:endParaRPr lang="en-US" sz="1600" b="1" dirty="0" smtClean="0">
              <a:latin typeface="Arial" panose="020B0604020202020204" pitchFamily="34" charset="0"/>
              <a:cs typeface="Arial" panose="020B0604020202020204" pitchFamily="34" charset="0"/>
            </a:endParaRPr>
          </a:p>
          <a:p>
            <a:pPr>
              <a:spcBef>
                <a:spcPts val="260"/>
              </a:spcBef>
              <a:spcAft>
                <a:spcPts val="174"/>
              </a:spcAft>
            </a:pPr>
            <a:endParaRPr lang="en-US" sz="1600" b="1" dirty="0" smtClean="0">
              <a:latin typeface="Arial" panose="020B0604020202020204" pitchFamily="34" charset="0"/>
              <a:cs typeface="Arial" panose="020B0604020202020204" pitchFamily="34" charset="0"/>
            </a:endParaRPr>
          </a:p>
          <a:p>
            <a:pPr>
              <a:spcBef>
                <a:spcPts val="260"/>
              </a:spcBef>
              <a:spcAft>
                <a:spcPts val="174"/>
              </a:spcAft>
            </a:pPr>
            <a:endParaRPr lang="en-US" sz="1400" b="1" dirty="0" smtClean="0">
              <a:latin typeface="Arial" panose="020B0604020202020204" pitchFamily="34" charset="0"/>
              <a:cs typeface="Arial" panose="020B0604020202020204" pitchFamily="34" charset="0"/>
            </a:endParaRPr>
          </a:p>
          <a:p>
            <a:pPr>
              <a:spcBef>
                <a:spcPts val="260"/>
              </a:spcBef>
              <a:spcAft>
                <a:spcPts val="174"/>
              </a:spcAft>
            </a:pPr>
            <a:endParaRPr lang="en-US" sz="1400" b="1" dirty="0" smtClean="0">
              <a:latin typeface="Arial" panose="020B0604020202020204" pitchFamily="34" charset="0"/>
              <a:cs typeface="Arial" panose="020B0604020202020204" pitchFamily="34" charset="0"/>
            </a:endParaRPr>
          </a:p>
          <a:p>
            <a:pPr>
              <a:spcBef>
                <a:spcPts val="260"/>
              </a:spcBef>
              <a:spcAft>
                <a:spcPts val="174"/>
              </a:spcAft>
            </a:pPr>
            <a:endParaRPr lang="en-US" sz="1400" b="1" dirty="0" smtClean="0">
              <a:latin typeface="Arial" panose="020B0604020202020204" pitchFamily="34" charset="0"/>
              <a:cs typeface="Arial" panose="020B0604020202020204" pitchFamily="34" charset="0"/>
            </a:endParaRPr>
          </a:p>
          <a:p>
            <a:pPr>
              <a:spcBef>
                <a:spcPts val="260"/>
              </a:spcBef>
              <a:spcAft>
                <a:spcPts val="174"/>
              </a:spcAft>
            </a:pPr>
            <a:r>
              <a:rPr lang="en-US" sz="1400" b="1" dirty="0" smtClean="0">
                <a:latin typeface="Arial" panose="020B0604020202020204" pitchFamily="34" charset="0"/>
                <a:cs typeface="Arial" panose="020B0604020202020204" pitchFamily="34" charset="0"/>
              </a:rPr>
              <a:t>Definitions</a:t>
            </a:r>
            <a:endParaRPr lang="en-US" sz="1400" b="1" dirty="0">
              <a:latin typeface="Arial" panose="020B0604020202020204" pitchFamily="34" charset="0"/>
              <a:cs typeface="Arial" panose="020B0604020202020204" pitchFamily="34" charset="0"/>
            </a:endParaRPr>
          </a:p>
          <a:p>
            <a:pPr marL="109538" indent="-109538">
              <a:spcAft>
                <a:spcPts val="174"/>
              </a:spcAft>
              <a:buFont typeface="Arial" panose="020B0604020202020204" pitchFamily="34" charset="0"/>
              <a:buChar char="•"/>
            </a:pPr>
            <a:r>
              <a:rPr lang="en-US" sz="1400" dirty="0" smtClean="0">
                <a:latin typeface="Arial" panose="020B0604020202020204" pitchFamily="34" charset="0"/>
                <a:cs typeface="Arial" panose="020B0604020202020204" pitchFamily="34" charset="0"/>
              </a:rPr>
              <a:t>Current asthma defined as “yes” response to both of the following questions</a:t>
            </a:r>
          </a:p>
          <a:p>
            <a:pPr marL="457200" lvl="1" indent="-109538">
              <a:spcAft>
                <a:spcPts val="174"/>
              </a:spcAft>
              <a:buFont typeface="Arial" panose="020B0604020202020204" pitchFamily="34" charset="0"/>
              <a:buChar char="•"/>
            </a:pPr>
            <a:r>
              <a:rPr lang="en-US" sz="1200" dirty="0" smtClean="0">
                <a:latin typeface="Arial" panose="020B0604020202020204" pitchFamily="34" charset="0"/>
                <a:cs typeface="Arial" panose="020B0604020202020204" pitchFamily="34" charset="0"/>
              </a:rPr>
              <a:t>“Have you ever been told by a doctor or other health professional that you have asthma?”</a:t>
            </a:r>
          </a:p>
          <a:p>
            <a:pPr marL="457200" lvl="1" indent="-109538">
              <a:spcAft>
                <a:spcPts val="174"/>
              </a:spcAft>
              <a:buFont typeface="Arial" panose="020B0604020202020204" pitchFamily="34" charset="0"/>
              <a:buChar char="•"/>
            </a:pPr>
            <a:r>
              <a:rPr lang="en-US" sz="1200" dirty="0" smtClean="0">
                <a:latin typeface="Arial" panose="020B0604020202020204" pitchFamily="34" charset="0"/>
                <a:cs typeface="Arial" panose="020B0604020202020204" pitchFamily="34" charset="0"/>
              </a:rPr>
              <a:t>“Do you still have asthma?”</a:t>
            </a:r>
          </a:p>
          <a:p>
            <a:pPr marL="120650" indent="-120650">
              <a:spcAft>
                <a:spcPts val="174"/>
              </a:spcAft>
              <a:buFont typeface="Arial" panose="020B0604020202020204" pitchFamily="34" charset="0"/>
              <a:buChar char="•"/>
            </a:pPr>
            <a:r>
              <a:rPr lang="en-US" sz="1400" dirty="0" smtClean="0">
                <a:latin typeface="Arial" panose="020B0604020202020204" pitchFamily="34" charset="0"/>
                <a:cs typeface="Arial" panose="020B0604020202020204" pitchFamily="34" charset="0"/>
              </a:rPr>
              <a:t>Employed at some point in the 12 months prior to interview</a:t>
            </a:r>
          </a:p>
          <a:p>
            <a:pPr marL="465138" lvl="1" indent="-120650">
              <a:spcAft>
                <a:spcPts val="174"/>
              </a:spcAft>
              <a:buFont typeface="Arial" panose="020B0604020202020204" pitchFamily="34" charset="0"/>
              <a:buChar char="•"/>
            </a:pPr>
            <a:r>
              <a:rPr lang="en-US" sz="1200" dirty="0" smtClean="0">
                <a:latin typeface="Arial" panose="020B0604020202020204" pitchFamily="34" charset="0"/>
                <a:cs typeface="Arial" panose="020B0604020202020204" pitchFamily="34" charset="0"/>
              </a:rPr>
              <a:t>Employed for wages, out of work for &lt;1 year, or self-employed</a:t>
            </a:r>
          </a:p>
          <a:p>
            <a:pPr marL="120650" indent="-120650">
              <a:spcAft>
                <a:spcPts val="174"/>
              </a:spcAft>
              <a:buFont typeface="Arial" panose="020B0604020202020204" pitchFamily="34" charset="0"/>
              <a:buChar char="•"/>
            </a:pPr>
            <a:r>
              <a:rPr lang="en-US" sz="1400" dirty="0" smtClean="0">
                <a:latin typeface="Arial" panose="020B0604020202020204" pitchFamily="34" charset="0"/>
                <a:cs typeface="Arial" panose="020B0604020202020204" pitchFamily="34" charset="0"/>
              </a:rPr>
              <a:t>Unemployed for 12 months or more</a:t>
            </a:r>
          </a:p>
          <a:p>
            <a:pPr marL="342900" lvl="1" indent="114300">
              <a:spcAft>
                <a:spcPts val="174"/>
              </a:spcAft>
              <a:buFont typeface="Arial" panose="020B0604020202020204" pitchFamily="34" charset="0"/>
              <a:buChar char="•"/>
            </a:pPr>
            <a:r>
              <a:rPr lang="en-US" sz="1200" dirty="0" smtClean="0">
                <a:latin typeface="Arial" panose="020B0604020202020204" pitchFamily="34" charset="0"/>
                <a:cs typeface="Arial" panose="020B0604020202020204" pitchFamily="34" charset="0"/>
              </a:rPr>
              <a:t>Out of work ≥1 year, homemaker, student, retired, unable to work</a:t>
            </a:r>
          </a:p>
          <a:p>
            <a:pPr marL="120650" indent="-120650">
              <a:spcAft>
                <a:spcPts val="174"/>
              </a:spcAft>
              <a:buFont typeface="Arial" panose="020B0604020202020204" pitchFamily="34" charset="0"/>
              <a:buChar char="•"/>
            </a:pPr>
            <a:r>
              <a:rPr lang="en-US" sz="1400" dirty="0" smtClean="0">
                <a:latin typeface="Arial" panose="020B0604020202020204" pitchFamily="34" charset="0"/>
                <a:cs typeface="Arial" panose="020B0604020202020204" pitchFamily="34" charset="0"/>
              </a:rPr>
              <a:t>Industry</a:t>
            </a:r>
          </a:p>
          <a:p>
            <a:pPr marL="463550" lvl="1" indent="-120650">
              <a:spcAft>
                <a:spcPts val="174"/>
              </a:spcAft>
              <a:buFont typeface="Arial" panose="020B0604020202020204" pitchFamily="34" charset="0"/>
              <a:buChar char="•"/>
            </a:pPr>
            <a:r>
              <a:rPr lang="en-US" sz="1200" dirty="0" smtClean="0">
                <a:latin typeface="Arial" panose="020B0604020202020204" pitchFamily="34" charset="0"/>
                <a:cs typeface="Arial" panose="020B0604020202020204" pitchFamily="34" charset="0"/>
              </a:rPr>
              <a:t>“What kind of business or industry do/did you work in?”</a:t>
            </a:r>
          </a:p>
          <a:p>
            <a:pPr marL="463550" lvl="1" indent="-120650">
              <a:spcAft>
                <a:spcPts val="174"/>
              </a:spcAft>
              <a:buFont typeface="Arial" panose="020B0604020202020204" pitchFamily="34" charset="0"/>
              <a:buChar char="•"/>
            </a:pPr>
            <a:r>
              <a:rPr lang="en-US" sz="1200" dirty="0" smtClean="0">
                <a:latin typeface="Arial" panose="020B0604020202020204" pitchFamily="34" charset="0"/>
                <a:cs typeface="Arial" panose="020B0604020202020204" pitchFamily="34" charset="0"/>
              </a:rPr>
              <a:t>Classified by NIOSH coders in 21 groups based on 2002 North American Industry Classification System (NAICS)</a:t>
            </a:r>
          </a:p>
          <a:p>
            <a:pPr marL="120650" indent="-120650">
              <a:spcAft>
                <a:spcPts val="174"/>
              </a:spcAft>
              <a:buFont typeface="Arial" panose="020B0604020202020204" pitchFamily="34" charset="0"/>
              <a:buChar char="•"/>
            </a:pPr>
            <a:r>
              <a:rPr lang="en-US" sz="1400" dirty="0">
                <a:latin typeface="Arial" panose="020B0604020202020204" pitchFamily="34" charset="0"/>
                <a:cs typeface="Arial" panose="020B0604020202020204" pitchFamily="34" charset="0"/>
              </a:rPr>
              <a:t>O</a:t>
            </a:r>
            <a:r>
              <a:rPr lang="en-US" sz="1400" dirty="0" smtClean="0">
                <a:latin typeface="Arial" panose="020B0604020202020204" pitchFamily="34" charset="0"/>
                <a:cs typeface="Arial" panose="020B0604020202020204" pitchFamily="34" charset="0"/>
              </a:rPr>
              <a:t>ccupation</a:t>
            </a:r>
          </a:p>
          <a:p>
            <a:pPr marL="457200" lvl="1" indent="-120650">
              <a:spcAft>
                <a:spcPts val="174"/>
              </a:spcAft>
              <a:buFont typeface="Arial" panose="020B0604020202020204" pitchFamily="34" charset="0"/>
              <a:buChar char="•"/>
            </a:pPr>
            <a:r>
              <a:rPr lang="en-US" sz="1200" dirty="0" smtClean="0">
                <a:latin typeface="Arial" panose="020B0604020202020204" pitchFamily="34" charset="0"/>
                <a:cs typeface="Arial" panose="020B0604020202020204" pitchFamily="34" charset="0"/>
              </a:rPr>
              <a:t>“What kind of work do/did you do?”</a:t>
            </a:r>
          </a:p>
          <a:p>
            <a:pPr marL="457200" lvl="1" indent="-120650">
              <a:spcAft>
                <a:spcPts val="174"/>
              </a:spcAft>
              <a:buFont typeface="Arial" panose="020B0604020202020204" pitchFamily="34" charset="0"/>
              <a:buChar char="•"/>
            </a:pPr>
            <a:r>
              <a:rPr lang="en-US" sz="1200" dirty="0" smtClean="0">
                <a:latin typeface="Arial" panose="020B0604020202020204" pitchFamily="34" charset="0"/>
                <a:cs typeface="Arial" panose="020B0604020202020204" pitchFamily="34" charset="0"/>
              </a:rPr>
              <a:t>Classified by NIOSH coders in 23 groups based on 2000 Standard Occupational Classification System (SOC)</a:t>
            </a:r>
            <a:endParaRPr lang="en-US" sz="1200" dirty="0">
              <a:latin typeface="Arial" panose="020B0604020202020204" pitchFamily="34" charset="0"/>
              <a:cs typeface="Arial" panose="020B0604020202020204" pitchFamily="34" charset="0"/>
            </a:endParaRPr>
          </a:p>
          <a:p>
            <a:pPr marL="0" lvl="1">
              <a:spcAft>
                <a:spcPts val="174"/>
              </a:spcAft>
            </a:pPr>
            <a:r>
              <a:rPr lang="en-US" sz="1400" b="1" dirty="0" smtClean="0">
                <a:solidFill>
                  <a:prstClr val="black"/>
                </a:solidFill>
                <a:latin typeface="Arial" panose="020B0604020202020204" pitchFamily="34" charset="0"/>
                <a:cs typeface="Arial" panose="020B0604020202020204" pitchFamily="34" charset="0"/>
              </a:rPr>
              <a:t>Analysis</a:t>
            </a:r>
            <a:endParaRPr lang="en-US" sz="1400" b="1" dirty="0">
              <a:solidFill>
                <a:prstClr val="black"/>
              </a:solidFill>
              <a:latin typeface="Arial" panose="020B0604020202020204" pitchFamily="34" charset="0"/>
              <a:cs typeface="Arial" panose="020B0604020202020204" pitchFamily="34" charset="0"/>
            </a:endParaRPr>
          </a:p>
          <a:p>
            <a:pPr marL="109538" lvl="0" indent="-109538">
              <a:spcAft>
                <a:spcPts val="174"/>
              </a:spcAft>
              <a:buFont typeface="Arial" panose="020B0604020202020204" pitchFamily="34" charset="0"/>
              <a:buChar char="•"/>
            </a:pPr>
            <a:r>
              <a:rPr lang="en-US" sz="1400" dirty="0">
                <a:solidFill>
                  <a:prstClr val="black"/>
                </a:solidFill>
                <a:latin typeface="Arial" panose="020B0604020202020204" pitchFamily="34" charset="0"/>
                <a:cs typeface="Arial" panose="020B0604020202020204" pitchFamily="34" charset="0"/>
              </a:rPr>
              <a:t>SAS® version 9.3 (SAS Institute Inc., Cary, NC) </a:t>
            </a:r>
            <a:endParaRPr lang="en-US" sz="1400" dirty="0" smtClean="0">
              <a:solidFill>
                <a:prstClr val="black"/>
              </a:solidFill>
              <a:latin typeface="Arial" panose="020B0604020202020204" pitchFamily="34" charset="0"/>
              <a:cs typeface="Arial" panose="020B0604020202020204" pitchFamily="34" charset="0"/>
            </a:endParaRPr>
          </a:p>
          <a:p>
            <a:pPr marL="109538" lvl="0" indent="-109538">
              <a:spcAft>
                <a:spcPts val="174"/>
              </a:spcAft>
              <a:buFont typeface="Arial" panose="020B0604020202020204" pitchFamily="34" charset="0"/>
              <a:buChar char="•"/>
            </a:pPr>
            <a:r>
              <a:rPr lang="en-US" sz="1400" dirty="0" smtClean="0">
                <a:solidFill>
                  <a:prstClr val="black"/>
                </a:solidFill>
                <a:latin typeface="Arial" panose="020B0604020202020204" pitchFamily="34" charset="0"/>
                <a:cs typeface="Arial" panose="020B0604020202020204" pitchFamily="34" charset="0"/>
              </a:rPr>
              <a:t>Estimates </a:t>
            </a:r>
            <a:r>
              <a:rPr lang="en-US" sz="1400" dirty="0">
                <a:solidFill>
                  <a:prstClr val="black"/>
                </a:solidFill>
                <a:latin typeface="Arial" panose="020B0604020202020204" pitchFamily="34" charset="0"/>
                <a:cs typeface="Arial" panose="020B0604020202020204" pitchFamily="34" charset="0"/>
              </a:rPr>
              <a:t>weighted to be representative of state </a:t>
            </a:r>
            <a:r>
              <a:rPr lang="en-US" sz="1400" dirty="0" smtClean="0">
                <a:solidFill>
                  <a:prstClr val="black"/>
                </a:solidFill>
                <a:latin typeface="Arial" panose="020B0604020202020204" pitchFamily="34" charset="0"/>
                <a:cs typeface="Arial" panose="020B0604020202020204" pitchFamily="34" charset="0"/>
              </a:rPr>
              <a:t>populations</a:t>
            </a:r>
            <a:endParaRPr lang="en-US" sz="1400" dirty="0">
              <a:latin typeface="Arial" panose="020B0604020202020204" pitchFamily="34" charset="0"/>
              <a:cs typeface="Arial" panose="020B0604020202020204" pitchFamily="34" charset="0"/>
            </a:endParaRPr>
          </a:p>
        </p:txBody>
      </p:sp>
      <p:sp>
        <p:nvSpPr>
          <p:cNvPr id="2" name="TextBox 1"/>
          <p:cNvSpPr txBox="1"/>
          <p:nvPr/>
        </p:nvSpPr>
        <p:spPr>
          <a:xfrm>
            <a:off x="228600" y="2572890"/>
            <a:ext cx="6651595" cy="1246495"/>
          </a:xfrm>
          <a:prstGeom prst="rect">
            <a:avLst/>
          </a:prstGeom>
          <a:noFill/>
        </p:spPr>
        <p:txBody>
          <a:bodyPr wrap="square" rtlCol="0">
            <a:spAutoFit/>
          </a:bodyPr>
          <a:lstStyle/>
          <a:p>
            <a:pPr marL="123798" indent="-123798">
              <a:spcAft>
                <a:spcPts val="174"/>
              </a:spcAft>
              <a:buFont typeface="Arial" panose="020B0604020202020204" pitchFamily="34" charset="0"/>
              <a:buChar char="•"/>
            </a:pPr>
            <a:r>
              <a:rPr lang="en-US" sz="1400" dirty="0" smtClean="0">
                <a:latin typeface="Arial" panose="020B0604020202020204" pitchFamily="34" charset="0"/>
                <a:cs typeface="Arial" panose="020B0604020202020204" pitchFamily="34" charset="0"/>
              </a:rPr>
              <a:t>In 2010, 7.7% of U.S. adults had current asthma</a:t>
            </a:r>
          </a:p>
          <a:p>
            <a:pPr marL="123798" indent="-123798">
              <a:spcAft>
                <a:spcPts val="174"/>
              </a:spcAft>
              <a:buFont typeface="Arial" panose="020B0604020202020204" pitchFamily="34" charset="0"/>
              <a:buChar char="•"/>
            </a:pPr>
            <a:r>
              <a:rPr lang="en-US" sz="1400" dirty="0" smtClean="0">
                <a:latin typeface="Arial" panose="020B0604020202020204" pitchFamily="34" charset="0"/>
                <a:cs typeface="Arial" panose="020B0604020202020204" pitchFamily="34" charset="0"/>
              </a:rPr>
              <a:t>Approximately 15% of current asthma may be related to work </a:t>
            </a:r>
            <a:r>
              <a:rPr lang="en-US" sz="1400" dirty="0">
                <a:latin typeface="Arial" panose="020B0604020202020204" pitchFamily="34" charset="0"/>
                <a:cs typeface="Arial" panose="020B0604020202020204" pitchFamily="34" charset="0"/>
              </a:rPr>
              <a:t>(range: 4–58</a:t>
            </a:r>
            <a:r>
              <a:rPr lang="en-US" sz="1400" dirty="0" smtClean="0">
                <a:latin typeface="Arial" panose="020B0604020202020204" pitchFamily="34" charset="0"/>
                <a:cs typeface="Arial" panose="020B0604020202020204" pitchFamily="34" charset="0"/>
              </a:rPr>
              <a:t>%)</a:t>
            </a:r>
          </a:p>
          <a:p>
            <a:pPr marL="123798" indent="-123798">
              <a:spcAft>
                <a:spcPts val="174"/>
              </a:spcAft>
              <a:buFont typeface="Arial" panose="020B0604020202020204" pitchFamily="34" charset="0"/>
              <a:buChar char="•"/>
            </a:pPr>
            <a:r>
              <a:rPr lang="en-US" sz="1400" dirty="0" smtClean="0">
                <a:latin typeface="Arial" panose="020B0604020202020204" pitchFamily="34" charset="0"/>
                <a:cs typeface="Arial" panose="020B0604020202020204" pitchFamily="34" charset="0"/>
              </a:rPr>
              <a:t>Asthma prevalence is higher in certain industries and occupations</a:t>
            </a:r>
          </a:p>
          <a:p>
            <a:pPr marL="123798" indent="-123798">
              <a:spcAft>
                <a:spcPts val="174"/>
              </a:spcAft>
              <a:buFont typeface="Arial" panose="020B0604020202020204" pitchFamily="34" charset="0"/>
              <a:buChar char="•"/>
            </a:pPr>
            <a:r>
              <a:rPr lang="en-US" sz="1400" dirty="0" smtClean="0">
                <a:latin typeface="Arial" panose="020B0604020202020204" pitchFamily="34" charset="0"/>
                <a:cs typeface="Arial" panose="020B0604020202020204" pitchFamily="34" charset="0"/>
              </a:rPr>
              <a:t>Identifying workers with asthma by industry and occupation may inform intervention and prevention efforts</a:t>
            </a:r>
            <a:endParaRPr lang="en-US" sz="1400" dirty="0">
              <a:latin typeface="Arial" panose="020B0604020202020204" pitchFamily="34" charset="0"/>
              <a:cs typeface="Arial" panose="020B0604020202020204" pitchFamily="34" charset="0"/>
            </a:endParaRPr>
          </a:p>
        </p:txBody>
      </p:sp>
      <p:sp>
        <p:nvSpPr>
          <p:cNvPr id="3" name="TextBox 2"/>
          <p:cNvSpPr txBox="1"/>
          <p:nvPr/>
        </p:nvSpPr>
        <p:spPr>
          <a:xfrm>
            <a:off x="20574000" y="10530480"/>
            <a:ext cx="6629399" cy="2564805"/>
          </a:xfrm>
          <a:prstGeom prst="rect">
            <a:avLst/>
          </a:prstGeom>
          <a:noFill/>
        </p:spPr>
        <p:txBody>
          <a:bodyPr wrap="square" rtlCol="0">
            <a:spAutoFit/>
          </a:bodyPr>
          <a:lstStyle/>
          <a:p>
            <a:pPr marL="123798" indent="-123798">
              <a:spcAft>
                <a:spcPts val="174"/>
              </a:spcAft>
              <a:buFont typeface="Arial" panose="020B0604020202020204" pitchFamily="34" charset="0"/>
              <a:buChar char="•"/>
            </a:pPr>
            <a:r>
              <a:rPr lang="en-US" sz="1400" dirty="0" smtClean="0">
                <a:latin typeface="Arial" panose="020B0604020202020204" pitchFamily="34" charset="0"/>
                <a:cs typeface="Arial" panose="020B0604020202020204" pitchFamily="34" charset="0"/>
              </a:rPr>
              <a:t>Asthma self-reported and not validated by medical chart review; may be subject to recall bias and misclassification</a:t>
            </a:r>
          </a:p>
          <a:p>
            <a:pPr marL="123798" indent="-123798">
              <a:spcAft>
                <a:spcPts val="174"/>
              </a:spcAft>
              <a:buFont typeface="Arial" panose="020B0604020202020204" pitchFamily="34" charset="0"/>
              <a:buChar char="•"/>
            </a:pPr>
            <a:r>
              <a:rPr lang="en-US" sz="1400" dirty="0">
                <a:latin typeface="Arial" panose="020B0604020202020204" pitchFamily="34" charset="0"/>
                <a:cs typeface="Arial" panose="020B0604020202020204" pitchFamily="34" charset="0"/>
              </a:rPr>
              <a:t>Small sample sizes resulted in unreliable estimates for some industries and </a:t>
            </a:r>
            <a:r>
              <a:rPr lang="en-US" sz="1400" dirty="0" smtClean="0">
                <a:latin typeface="Arial" panose="020B0604020202020204" pitchFamily="34" charset="0"/>
                <a:cs typeface="Arial" panose="020B0604020202020204" pitchFamily="34" charset="0"/>
              </a:rPr>
              <a:t>occupations and no information was available to assess asthma in relation to workplace exposures (e.g., work-related asthma diagnosis, age at onset, history of asthma, asthma severity)</a:t>
            </a:r>
          </a:p>
          <a:p>
            <a:pPr marL="123798" indent="-123798">
              <a:spcAft>
                <a:spcPts val="174"/>
              </a:spcAft>
              <a:buFont typeface="Arial" panose="020B0604020202020204" pitchFamily="34" charset="0"/>
              <a:buChar char="•"/>
            </a:pPr>
            <a:r>
              <a:rPr lang="en-US" sz="1400" dirty="0" smtClean="0">
                <a:latin typeface="Arial" panose="020B0604020202020204" pitchFamily="34" charset="0"/>
                <a:cs typeface="Arial" panose="020B0604020202020204" pitchFamily="34" charset="0"/>
              </a:rPr>
              <a:t>Workers with current asthma may leave employment in industries and occupations with workplace exposures (i.e., healthy worker effect)</a:t>
            </a:r>
          </a:p>
          <a:p>
            <a:pPr marL="123798" indent="-123798">
              <a:spcAft>
                <a:spcPts val="174"/>
              </a:spcAft>
              <a:buFont typeface="Arial" panose="020B0604020202020204" pitchFamily="34" charset="0"/>
              <a:buChar char="•"/>
            </a:pPr>
            <a:r>
              <a:rPr lang="en-US" sz="1400" dirty="0" smtClean="0">
                <a:latin typeface="Arial" panose="020B0604020202020204" pitchFamily="34" charset="0"/>
                <a:cs typeface="Arial" panose="020B0604020202020204" pitchFamily="34" charset="0"/>
              </a:rPr>
              <a:t>Differential access to health care (e.g., health insurance, cost of treatment) could bias results</a:t>
            </a:r>
          </a:p>
          <a:p>
            <a:pPr marL="123798" indent="-123798">
              <a:spcAft>
                <a:spcPts val="174"/>
              </a:spcAft>
              <a:buFont typeface="Arial" panose="020B0604020202020204" pitchFamily="34" charset="0"/>
              <a:buChar char="•"/>
            </a:pPr>
            <a:r>
              <a:rPr lang="en-US" sz="1400" dirty="0" smtClean="0">
                <a:latin typeface="Arial" panose="020B0604020202020204" pitchFamily="34" charset="0"/>
                <a:cs typeface="Arial" panose="020B0604020202020204" pitchFamily="34" charset="0"/>
              </a:rPr>
              <a:t>Results </a:t>
            </a:r>
            <a:r>
              <a:rPr lang="en-US" sz="1400" dirty="0">
                <a:latin typeface="Arial" panose="020B0604020202020204" pitchFamily="34" charset="0"/>
                <a:cs typeface="Arial" panose="020B0604020202020204" pitchFamily="34" charset="0"/>
              </a:rPr>
              <a:t>may not be representative nationally or of non-participating states</a:t>
            </a:r>
          </a:p>
        </p:txBody>
      </p:sp>
      <p:sp>
        <p:nvSpPr>
          <p:cNvPr id="12" name="TextBox 11"/>
          <p:cNvSpPr txBox="1"/>
          <p:nvPr/>
        </p:nvSpPr>
        <p:spPr>
          <a:xfrm>
            <a:off x="20574000" y="13643771"/>
            <a:ext cx="6629400" cy="2108269"/>
          </a:xfrm>
          <a:prstGeom prst="rect">
            <a:avLst/>
          </a:prstGeom>
          <a:noFill/>
        </p:spPr>
        <p:txBody>
          <a:bodyPr wrap="square" rtlCol="0">
            <a:spAutoFit/>
          </a:bodyPr>
          <a:lstStyle/>
          <a:p>
            <a:pPr marL="123798" indent="-123798">
              <a:spcAft>
                <a:spcPts val="174"/>
              </a:spcAft>
              <a:buFont typeface="Arial" panose="020B0604020202020204" pitchFamily="34" charset="0"/>
              <a:buChar char="•"/>
            </a:pPr>
            <a:r>
              <a:rPr lang="en-US" sz="1400" dirty="0" smtClean="0">
                <a:latin typeface="Arial" panose="020B0604020202020204" pitchFamily="34" charset="0"/>
                <a:cs typeface="Arial" panose="020B0604020202020204" pitchFamily="34" charset="0"/>
              </a:rPr>
              <a:t>Results indicate state-to-state variations in asthma prevalence by industry and occupation</a:t>
            </a:r>
          </a:p>
          <a:p>
            <a:pPr marL="123798" indent="-123798">
              <a:spcAft>
                <a:spcPts val="174"/>
              </a:spcAft>
              <a:buFont typeface="Arial" panose="020B0604020202020204" pitchFamily="34" charset="0"/>
              <a:buChar char="•"/>
            </a:pPr>
            <a:r>
              <a:rPr lang="en-US" sz="1400" dirty="0" smtClean="0">
                <a:latin typeface="Arial" panose="020B0604020202020204" pitchFamily="34" charset="0"/>
                <a:cs typeface="Arial" panose="020B0604020202020204" pitchFamily="34" charset="0"/>
              </a:rPr>
              <a:t>Prevalence </a:t>
            </a:r>
            <a:r>
              <a:rPr lang="en-US" sz="1400" dirty="0">
                <a:latin typeface="Arial" panose="020B0604020202020204" pitchFamily="34" charset="0"/>
                <a:cs typeface="Arial" panose="020B0604020202020204" pitchFamily="34" charset="0"/>
              </a:rPr>
              <a:t>of current asthma greater among adults unemployed for a year or more than those employed sometime in the last 12 months</a:t>
            </a:r>
            <a:endParaRPr lang="en-US" sz="1400" dirty="0" smtClean="0">
              <a:latin typeface="Arial" panose="020B0604020202020204" pitchFamily="34" charset="0"/>
              <a:cs typeface="Arial" panose="020B0604020202020204" pitchFamily="34" charset="0"/>
            </a:endParaRPr>
          </a:p>
          <a:p>
            <a:pPr marL="123798" indent="-123798">
              <a:spcAft>
                <a:spcPts val="174"/>
              </a:spcAft>
              <a:buFont typeface="Arial" panose="020B0604020202020204" pitchFamily="34" charset="0"/>
              <a:buChar char="•"/>
            </a:pPr>
            <a:r>
              <a:rPr lang="en-US" sz="1400" dirty="0">
                <a:latin typeface="Arial" panose="020B0604020202020204" pitchFamily="34" charset="0"/>
                <a:cs typeface="Arial" panose="020B0604020202020204" pitchFamily="34" charset="0"/>
              </a:rPr>
              <a:t>Routine collection of industry and occupation </a:t>
            </a:r>
            <a:r>
              <a:rPr lang="en-US" sz="1400" dirty="0" smtClean="0">
                <a:latin typeface="Arial" panose="020B0604020202020204" pitchFamily="34" charset="0"/>
                <a:cs typeface="Arial" panose="020B0604020202020204" pitchFamily="34" charset="0"/>
              </a:rPr>
              <a:t>data with BRFSS would </a:t>
            </a:r>
            <a:r>
              <a:rPr lang="en-US" sz="1400" dirty="0">
                <a:latin typeface="Arial" panose="020B0604020202020204" pitchFamily="34" charset="0"/>
                <a:cs typeface="Arial" panose="020B0604020202020204" pitchFamily="34" charset="0"/>
              </a:rPr>
              <a:t>allow for </a:t>
            </a:r>
            <a:r>
              <a:rPr lang="en-US" sz="1400" dirty="0" smtClean="0">
                <a:latin typeface="Arial" panose="020B0604020202020204" pitchFamily="34" charset="0"/>
                <a:cs typeface="Arial" panose="020B0604020202020204" pitchFamily="34" charset="0"/>
              </a:rPr>
              <a:t>assessment of trends and more detailed analysis of </a:t>
            </a:r>
            <a:r>
              <a:rPr lang="en-US" sz="1400" dirty="0">
                <a:latin typeface="Arial" panose="020B0604020202020204" pitchFamily="34" charset="0"/>
                <a:cs typeface="Arial" panose="020B0604020202020204" pitchFamily="34" charset="0"/>
              </a:rPr>
              <a:t>industry and </a:t>
            </a:r>
            <a:r>
              <a:rPr lang="en-US" sz="1400" dirty="0" smtClean="0">
                <a:latin typeface="Arial" panose="020B0604020202020204" pitchFamily="34" charset="0"/>
                <a:cs typeface="Arial" panose="020B0604020202020204" pitchFamily="34" charset="0"/>
              </a:rPr>
              <a:t>occupation</a:t>
            </a:r>
          </a:p>
          <a:p>
            <a:pPr marL="123798" indent="-123798">
              <a:spcAft>
                <a:spcPts val="174"/>
              </a:spcAft>
              <a:buFont typeface="Arial" panose="020B0604020202020204" pitchFamily="34" charset="0"/>
              <a:buChar char="•"/>
            </a:pPr>
            <a:r>
              <a:rPr lang="en-US" sz="1400" dirty="0" smtClean="0">
                <a:latin typeface="Arial" panose="020B0604020202020204" pitchFamily="34" charset="0"/>
                <a:cs typeface="Arial" panose="020B0604020202020204" pitchFamily="34" charset="0"/>
              </a:rPr>
              <a:t>Future studies should assess the impact of access to health care (e.g., health benefits offered by employer) by industry </a:t>
            </a:r>
            <a:r>
              <a:rPr lang="en-US" sz="1400" dirty="0">
                <a:latin typeface="Arial" panose="020B0604020202020204" pitchFamily="34" charset="0"/>
                <a:cs typeface="Arial" panose="020B0604020202020204" pitchFamily="34" charset="0"/>
              </a:rPr>
              <a:t>and </a:t>
            </a:r>
            <a:r>
              <a:rPr lang="en-US" sz="1400" dirty="0" smtClean="0">
                <a:latin typeface="Arial" panose="020B0604020202020204" pitchFamily="34" charset="0"/>
                <a:cs typeface="Arial" panose="020B0604020202020204" pitchFamily="34" charset="0"/>
              </a:rPr>
              <a:t>occupation on the </a:t>
            </a:r>
            <a:r>
              <a:rPr lang="en-US" sz="1400" dirty="0">
                <a:latin typeface="Arial" panose="020B0604020202020204" pitchFamily="34" charset="0"/>
                <a:cs typeface="Arial" panose="020B0604020202020204" pitchFamily="34" charset="0"/>
              </a:rPr>
              <a:t>proportion of adults with current </a:t>
            </a:r>
            <a:r>
              <a:rPr lang="en-US" sz="1400" dirty="0" smtClean="0">
                <a:latin typeface="Arial" panose="020B0604020202020204" pitchFamily="34" charset="0"/>
                <a:cs typeface="Arial" panose="020B0604020202020204" pitchFamily="34" charset="0"/>
              </a:rPr>
              <a:t>asthma</a:t>
            </a:r>
            <a:endParaRPr lang="en-US" sz="1400" dirty="0">
              <a:latin typeface="Arial" panose="020B0604020202020204" pitchFamily="34" charset="0"/>
              <a:cs typeface="Arial" panose="020B0604020202020204" pitchFamily="34" charset="0"/>
            </a:endParaRPr>
          </a:p>
        </p:txBody>
      </p:sp>
      <p:sp>
        <p:nvSpPr>
          <p:cNvPr id="15" name="TextBox 14"/>
          <p:cNvSpPr txBox="1"/>
          <p:nvPr/>
        </p:nvSpPr>
        <p:spPr>
          <a:xfrm>
            <a:off x="152400" y="7050738"/>
            <a:ext cx="6595760" cy="307777"/>
          </a:xfrm>
          <a:prstGeom prst="rect">
            <a:avLst/>
          </a:prstGeom>
          <a:noFill/>
        </p:spPr>
        <p:txBody>
          <a:bodyPr wrap="square" rtlCol="0">
            <a:spAutoFit/>
          </a:bodyPr>
          <a:lstStyle/>
          <a:p>
            <a:pPr>
              <a:spcAft>
                <a:spcPts val="260"/>
              </a:spcAft>
            </a:pPr>
            <a:r>
              <a:rPr lang="en-US" sz="1400" b="1" dirty="0">
                <a:latin typeface="Arial" panose="020B0604020202020204" pitchFamily="34" charset="0"/>
                <a:cs typeface="Arial" panose="020B0604020202020204" pitchFamily="34" charset="0"/>
              </a:rPr>
              <a:t>Figure 1. S</a:t>
            </a:r>
            <a:r>
              <a:rPr lang="en-US" sz="1400" b="1" dirty="0" smtClean="0">
                <a:latin typeface="Arial" panose="020B0604020202020204" pitchFamily="34" charset="0"/>
                <a:cs typeface="Arial" panose="020B0604020202020204" pitchFamily="34" charset="0"/>
              </a:rPr>
              <a:t>tates with information on industry and occupation </a:t>
            </a:r>
            <a:r>
              <a:rPr lang="en-US" sz="1400" b="1" dirty="0">
                <a:latin typeface="Arial" panose="020B0604020202020204" pitchFamily="34" charset="0"/>
                <a:cs typeface="Arial" panose="020B0604020202020204" pitchFamily="34" charset="0"/>
              </a:rPr>
              <a:t>for </a:t>
            </a:r>
            <a:r>
              <a:rPr lang="en-US" sz="1400" b="1" dirty="0" smtClean="0">
                <a:latin typeface="Arial" panose="020B0604020202020204" pitchFamily="34" charset="0"/>
                <a:cs typeface="Arial" panose="020B0604020202020204" pitchFamily="34" charset="0"/>
              </a:rPr>
              <a:t>adults</a:t>
            </a:r>
            <a:endParaRPr lang="en-US" sz="1400" b="1" dirty="0">
              <a:latin typeface="Arial" panose="020B0604020202020204" pitchFamily="34" charset="0"/>
              <a:cs typeface="Arial" panose="020B0604020202020204" pitchFamily="34" charset="0"/>
            </a:endParaRPr>
          </a:p>
        </p:txBody>
      </p:sp>
      <p:sp>
        <p:nvSpPr>
          <p:cNvPr id="134" name="TextBox 133"/>
          <p:cNvSpPr txBox="1"/>
          <p:nvPr/>
        </p:nvSpPr>
        <p:spPr>
          <a:xfrm>
            <a:off x="7085719" y="2195788"/>
            <a:ext cx="13344528" cy="400110"/>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wrap="square" rtlCol="0">
            <a:spAutoFit/>
          </a:bodyPr>
          <a:lstStyle/>
          <a:p>
            <a:pPr algn="ctr"/>
            <a:r>
              <a:rPr lang="en-US" sz="2000" b="1" dirty="0">
                <a:latin typeface="Arial" panose="020B0604020202020204" pitchFamily="34" charset="0"/>
                <a:cs typeface="Arial" panose="020B0604020202020204" pitchFamily="34" charset="0"/>
              </a:rPr>
              <a:t>Results</a:t>
            </a:r>
          </a:p>
        </p:txBody>
      </p:sp>
      <p:sp>
        <p:nvSpPr>
          <p:cNvPr id="136" name="TextBox 135"/>
          <p:cNvSpPr txBox="1"/>
          <p:nvPr/>
        </p:nvSpPr>
        <p:spPr>
          <a:xfrm>
            <a:off x="20574000" y="2181234"/>
            <a:ext cx="6629400" cy="400110"/>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p:spPr>
        <p:txBody>
          <a:bodyPr wrap="square" rtlCol="0">
            <a:spAutoFit/>
          </a:bodyPr>
          <a:lstStyle/>
          <a:p>
            <a:pPr algn="ctr"/>
            <a:r>
              <a:rPr lang="en-US" sz="2000" b="1" dirty="0">
                <a:latin typeface="Arial" panose="020B0604020202020204" pitchFamily="34" charset="0"/>
                <a:cs typeface="Arial" panose="020B0604020202020204" pitchFamily="34" charset="0"/>
              </a:rPr>
              <a:t>Results</a:t>
            </a:r>
          </a:p>
        </p:txBody>
      </p:sp>
      <p:sp>
        <p:nvSpPr>
          <p:cNvPr id="106" name="TextBox 105"/>
          <p:cNvSpPr txBox="1"/>
          <p:nvPr/>
        </p:nvSpPr>
        <p:spPr>
          <a:xfrm>
            <a:off x="7085717" y="2590800"/>
            <a:ext cx="6554083" cy="523220"/>
          </a:xfrm>
          <a:prstGeom prst="rect">
            <a:avLst/>
          </a:prstGeom>
          <a:noFill/>
        </p:spPr>
        <p:txBody>
          <a:bodyPr wrap="square" rtlCol="0">
            <a:spAutoFit/>
          </a:bodyPr>
          <a:lstStyle/>
          <a:p>
            <a:r>
              <a:rPr lang="en-US" sz="1400" b="1" dirty="0" smtClean="0">
                <a:latin typeface="Arial" panose="020B0604020202020204" pitchFamily="34" charset="0"/>
                <a:cs typeface="Arial" panose="020B0604020202020204" pitchFamily="34" charset="0"/>
              </a:rPr>
              <a:t>Figure </a:t>
            </a:r>
            <a:r>
              <a:rPr lang="en-US" sz="1400" b="1" dirty="0">
                <a:latin typeface="Arial" panose="020B0604020202020204" pitchFamily="34" charset="0"/>
                <a:cs typeface="Arial" panose="020B0604020202020204" pitchFamily="34" charset="0"/>
              </a:rPr>
              <a:t>2</a:t>
            </a:r>
            <a:r>
              <a:rPr lang="en-US" sz="1400" b="1" dirty="0" smtClean="0">
                <a:latin typeface="Arial" panose="020B0604020202020204" pitchFamily="34" charset="0"/>
                <a:cs typeface="Arial" panose="020B0604020202020204" pitchFamily="34" charset="0"/>
              </a:rPr>
              <a:t>. </a:t>
            </a:r>
            <a:r>
              <a:rPr lang="en-US" sz="1400" b="1" dirty="0">
                <a:latin typeface="Arial" panose="020B0604020202020204" pitchFamily="34" charset="0"/>
                <a:cs typeface="Arial" panose="020B0604020202020204" pitchFamily="34" charset="0"/>
              </a:rPr>
              <a:t>Top </a:t>
            </a:r>
            <a:r>
              <a:rPr lang="en-US" sz="1400" b="1" dirty="0" smtClean="0">
                <a:latin typeface="Arial" panose="020B0604020202020204" pitchFamily="34" charset="0"/>
                <a:cs typeface="Arial" panose="020B0604020202020204" pitchFamily="34" charset="0"/>
              </a:rPr>
              <a:t>three industries</a:t>
            </a:r>
            <a:r>
              <a:rPr lang="en-US" sz="1400" b="1" baseline="30000" dirty="0" smtClean="0">
                <a:latin typeface="Arial" panose="020B0604020202020204" pitchFamily="34" charset="0"/>
                <a:cs typeface="Arial" panose="020B0604020202020204" pitchFamily="34" charset="0"/>
              </a:rPr>
              <a:t>1</a:t>
            </a:r>
            <a:r>
              <a:rPr lang="en-US" sz="1400" b="1" dirty="0" smtClean="0">
                <a:latin typeface="Arial" panose="020B0604020202020204" pitchFamily="34" charset="0"/>
                <a:cs typeface="Arial" panose="020B0604020202020204" pitchFamily="34" charset="0"/>
              </a:rPr>
              <a:t> with </a:t>
            </a:r>
            <a:r>
              <a:rPr lang="en-US" sz="1400" b="1" dirty="0">
                <a:latin typeface="Arial" panose="020B0604020202020204" pitchFamily="34" charset="0"/>
                <a:cs typeface="Arial" panose="020B0604020202020204" pitchFamily="34" charset="0"/>
              </a:rPr>
              <a:t>highest current </a:t>
            </a:r>
            <a:r>
              <a:rPr lang="en-US" sz="1400" b="1" dirty="0" smtClean="0">
                <a:latin typeface="Arial" panose="020B0604020202020204" pitchFamily="34" charset="0"/>
                <a:cs typeface="Arial" panose="020B0604020202020204" pitchFamily="34" charset="0"/>
              </a:rPr>
              <a:t>asthma prevalence by state among adults employed in last 12 months</a:t>
            </a:r>
            <a:endParaRPr lang="en-US" sz="1400" b="1" dirty="0">
              <a:latin typeface="Arial" panose="020B0604020202020204" pitchFamily="34" charset="0"/>
              <a:cs typeface="Arial" panose="020B0604020202020204" pitchFamily="34" charset="0"/>
            </a:endParaRPr>
          </a:p>
        </p:txBody>
      </p:sp>
      <p:sp>
        <p:nvSpPr>
          <p:cNvPr id="108" name="TextBox 107"/>
          <p:cNvSpPr txBox="1"/>
          <p:nvPr/>
        </p:nvSpPr>
        <p:spPr>
          <a:xfrm>
            <a:off x="6942220" y="14834936"/>
            <a:ext cx="6773779" cy="507831"/>
          </a:xfrm>
          <a:prstGeom prst="rect">
            <a:avLst/>
          </a:prstGeom>
          <a:noFill/>
        </p:spPr>
        <p:txBody>
          <a:bodyPr wrap="square" rtlCol="0">
            <a:spAutoFit/>
          </a:bodyPr>
          <a:lstStyle/>
          <a:p>
            <a:r>
              <a:rPr lang="en-US" sz="900" baseline="30000" dirty="0">
                <a:latin typeface="Arial" panose="020B0604020202020204" pitchFamily="34" charset="0"/>
                <a:cs typeface="Arial" panose="020B0604020202020204" pitchFamily="34" charset="0"/>
              </a:rPr>
              <a:t>1</a:t>
            </a:r>
            <a:r>
              <a:rPr lang="en-US" sz="900" dirty="0" smtClean="0">
                <a:latin typeface="Arial" panose="020B0604020202020204" pitchFamily="34" charset="0"/>
                <a:cs typeface="Arial" panose="020B0604020202020204" pitchFamily="34" charset="0"/>
              </a:rPr>
              <a:t> Additional information on 2002 </a:t>
            </a:r>
            <a:r>
              <a:rPr lang="en-US" sz="900" dirty="0">
                <a:latin typeface="Arial" panose="020B0604020202020204" pitchFamily="34" charset="0"/>
                <a:cs typeface="Arial" panose="020B0604020202020204" pitchFamily="34" charset="0"/>
              </a:rPr>
              <a:t>NAICS available at http://</a:t>
            </a:r>
            <a:r>
              <a:rPr lang="en-US" sz="900" dirty="0" smtClean="0">
                <a:latin typeface="Arial" panose="020B0604020202020204" pitchFamily="34" charset="0"/>
                <a:cs typeface="Arial" panose="020B0604020202020204" pitchFamily="34" charset="0"/>
              </a:rPr>
              <a:t>www.census.gov/cgi-bin/sssd/naics/naicsrch?chart=2002.</a:t>
            </a:r>
          </a:p>
          <a:p>
            <a:r>
              <a:rPr lang="en-US" sz="900" baseline="30000" dirty="0" smtClean="0">
                <a:latin typeface="Arial" panose="020B0604020202020204" pitchFamily="34" charset="0"/>
                <a:cs typeface="Arial" panose="020B0604020202020204" pitchFamily="34" charset="0"/>
              </a:rPr>
              <a:t>2</a:t>
            </a:r>
            <a:r>
              <a:rPr lang="en-US" sz="900" dirty="0" smtClean="0">
                <a:latin typeface="Arial" panose="020B0604020202020204" pitchFamily="34" charset="0"/>
                <a:cs typeface="Arial" panose="020B0604020202020204" pitchFamily="34" charset="0"/>
              </a:rPr>
              <a:t> Overall current asthma prevalence among adults employed in last year in 21 states.</a:t>
            </a:r>
          </a:p>
          <a:p>
            <a:r>
              <a:rPr lang="en-US" sz="900" baseline="30000" dirty="0" smtClean="0">
                <a:latin typeface="Arial" panose="020B0604020202020204" pitchFamily="34" charset="0"/>
                <a:cs typeface="Arial" panose="020B0604020202020204" pitchFamily="34" charset="0"/>
              </a:rPr>
              <a:t>3</a:t>
            </a:r>
            <a:r>
              <a:rPr lang="en-US" sz="900" dirty="0" smtClean="0">
                <a:latin typeface="Arial" panose="020B0604020202020204" pitchFamily="34" charset="0"/>
                <a:cs typeface="Arial" panose="020B0604020202020204" pitchFamily="34" charset="0"/>
              </a:rPr>
              <a:t> Unreliable </a:t>
            </a:r>
            <a:r>
              <a:rPr lang="en-US" sz="900" dirty="0">
                <a:latin typeface="Arial" panose="020B0604020202020204" pitchFamily="34" charset="0"/>
                <a:cs typeface="Arial" panose="020B0604020202020204" pitchFamily="34" charset="0"/>
              </a:rPr>
              <a:t>estimates with a relative standard error ≥</a:t>
            </a:r>
            <a:r>
              <a:rPr lang="en-US" sz="900" dirty="0" smtClean="0">
                <a:latin typeface="Arial" panose="020B0604020202020204" pitchFamily="34" charset="0"/>
                <a:cs typeface="Arial" panose="020B0604020202020204" pitchFamily="34" charset="0"/>
              </a:rPr>
              <a:t>30% </a:t>
            </a:r>
            <a:r>
              <a:rPr lang="en-US" sz="900" dirty="0">
                <a:latin typeface="Arial" panose="020B0604020202020204" pitchFamily="34" charset="0"/>
                <a:cs typeface="Arial" panose="020B0604020202020204" pitchFamily="34" charset="0"/>
              </a:rPr>
              <a:t>were not </a:t>
            </a:r>
            <a:r>
              <a:rPr lang="en-US" sz="900" dirty="0" smtClean="0">
                <a:latin typeface="Arial" panose="020B0604020202020204" pitchFamily="34" charset="0"/>
                <a:cs typeface="Arial" panose="020B0604020202020204" pitchFamily="34" charset="0"/>
              </a:rPr>
              <a:t>reported.</a:t>
            </a:r>
            <a:endParaRPr lang="en-US" sz="900" dirty="0">
              <a:latin typeface="Arial" panose="020B0604020202020204" pitchFamily="34" charset="0"/>
              <a:cs typeface="Arial" panose="020B0604020202020204" pitchFamily="34" charset="0"/>
            </a:endParaRPr>
          </a:p>
        </p:txBody>
      </p:sp>
      <p:grpSp>
        <p:nvGrpSpPr>
          <p:cNvPr id="29" name="Group 28"/>
          <p:cNvGrpSpPr/>
          <p:nvPr/>
        </p:nvGrpSpPr>
        <p:grpSpPr>
          <a:xfrm>
            <a:off x="609886" y="7467600"/>
            <a:ext cx="6069448" cy="3554217"/>
            <a:chOff x="1779152" y="7748770"/>
            <a:chExt cx="6069448" cy="3554217"/>
          </a:xfrm>
        </p:grpSpPr>
        <p:sp>
          <p:nvSpPr>
            <p:cNvPr id="137" name="Rounded Rectangle 136"/>
            <p:cNvSpPr/>
            <p:nvPr/>
          </p:nvSpPr>
          <p:spPr bwMode="auto">
            <a:xfrm flipH="1">
              <a:off x="6853016" y="10333188"/>
              <a:ext cx="182880" cy="91440"/>
            </a:xfrm>
            <a:prstGeom prst="roundRect">
              <a:avLst/>
            </a:prstGeom>
            <a:solidFill>
              <a:srgbClr val="FFCC00"/>
            </a:solidFill>
            <a:ln w="6350" cap="flat" cmpd="sng" algn="ctr">
              <a:solidFill>
                <a:schemeClr val="tx1"/>
              </a:solidFill>
              <a:prstDash val="solid"/>
              <a:round/>
              <a:headEnd type="none" w="med" len="med"/>
              <a:tailEnd type="none" w="med" len="med"/>
            </a:ln>
            <a:effectLst/>
          </p:spPr>
          <p:txBody>
            <a:bodyPr/>
            <a:lstStyle/>
            <a:p>
              <a:pPr defTabSz="447737">
                <a:defRPr/>
              </a:pPr>
              <a:endParaRPr lang="en-US" sz="1169">
                <a:latin typeface="Arial" charset="0"/>
              </a:endParaRPr>
            </a:p>
          </p:txBody>
        </p:sp>
        <p:sp>
          <p:nvSpPr>
            <p:cNvPr id="147" name="Rounded Rectangle 158"/>
            <p:cNvSpPr>
              <a:spLocks noChangeArrowheads="1"/>
            </p:cNvSpPr>
            <p:nvPr/>
          </p:nvSpPr>
          <p:spPr bwMode="auto">
            <a:xfrm>
              <a:off x="6847190" y="10508448"/>
              <a:ext cx="182880" cy="91440"/>
            </a:xfrm>
            <a:prstGeom prst="roundRect">
              <a:avLst>
                <a:gd name="adj" fmla="val 16667"/>
              </a:avLst>
            </a:prstGeom>
            <a:solidFill>
              <a:schemeClr val="bg1"/>
            </a:solidFill>
            <a:ln w="6350" algn="ctr">
              <a:solidFill>
                <a:schemeClr val="tx1"/>
              </a:solidFill>
              <a:round/>
              <a:headEnd/>
              <a:tailEnd/>
            </a:ln>
          </p:spPr>
          <p:txBody>
            <a:bodyPr/>
            <a:lstStyle>
              <a:lvl1pPr defTabSz="1033463">
                <a:defRPr sz="1500" i="1">
                  <a:solidFill>
                    <a:schemeClr val="tx1"/>
                  </a:solidFill>
                  <a:latin typeface="Arial" panose="020B0604020202020204" pitchFamily="34" charset="0"/>
                </a:defRPr>
              </a:lvl1pPr>
              <a:lvl2pPr marL="742950" indent="-285750" defTabSz="1033463">
                <a:defRPr sz="1500" i="1">
                  <a:solidFill>
                    <a:schemeClr val="tx1"/>
                  </a:solidFill>
                  <a:latin typeface="Arial" panose="020B0604020202020204" pitchFamily="34" charset="0"/>
                </a:defRPr>
              </a:lvl2pPr>
              <a:lvl3pPr marL="1143000" indent="-228600" defTabSz="1033463">
                <a:defRPr sz="1500" i="1">
                  <a:solidFill>
                    <a:schemeClr val="tx1"/>
                  </a:solidFill>
                  <a:latin typeface="Arial" panose="020B0604020202020204" pitchFamily="34" charset="0"/>
                </a:defRPr>
              </a:lvl3pPr>
              <a:lvl4pPr marL="1600200" indent="-228600" defTabSz="1033463">
                <a:defRPr sz="1500" i="1">
                  <a:solidFill>
                    <a:schemeClr val="tx1"/>
                  </a:solidFill>
                  <a:latin typeface="Arial" panose="020B0604020202020204" pitchFamily="34" charset="0"/>
                </a:defRPr>
              </a:lvl4pPr>
              <a:lvl5pPr marL="2057400" indent="-228600" defTabSz="1033463">
                <a:defRPr sz="1500" i="1">
                  <a:solidFill>
                    <a:schemeClr val="tx1"/>
                  </a:solidFill>
                  <a:latin typeface="Arial" panose="020B0604020202020204" pitchFamily="34" charset="0"/>
                </a:defRPr>
              </a:lvl5pPr>
              <a:lvl6pPr marL="2514600" indent="-228600" defTabSz="1033463" eaLnBrk="0" fontAlgn="base" hangingPunct="0">
                <a:spcBef>
                  <a:spcPct val="0"/>
                </a:spcBef>
                <a:spcAft>
                  <a:spcPct val="0"/>
                </a:spcAft>
                <a:defRPr sz="1500" i="1">
                  <a:solidFill>
                    <a:schemeClr val="tx1"/>
                  </a:solidFill>
                  <a:latin typeface="Arial" panose="020B0604020202020204" pitchFamily="34" charset="0"/>
                </a:defRPr>
              </a:lvl6pPr>
              <a:lvl7pPr marL="2971800" indent="-228600" defTabSz="1033463" eaLnBrk="0" fontAlgn="base" hangingPunct="0">
                <a:spcBef>
                  <a:spcPct val="0"/>
                </a:spcBef>
                <a:spcAft>
                  <a:spcPct val="0"/>
                </a:spcAft>
                <a:defRPr sz="1500" i="1">
                  <a:solidFill>
                    <a:schemeClr val="tx1"/>
                  </a:solidFill>
                  <a:latin typeface="Arial" panose="020B0604020202020204" pitchFamily="34" charset="0"/>
                </a:defRPr>
              </a:lvl7pPr>
              <a:lvl8pPr marL="3429000" indent="-228600" defTabSz="1033463" eaLnBrk="0" fontAlgn="base" hangingPunct="0">
                <a:spcBef>
                  <a:spcPct val="0"/>
                </a:spcBef>
                <a:spcAft>
                  <a:spcPct val="0"/>
                </a:spcAft>
                <a:defRPr sz="1500" i="1">
                  <a:solidFill>
                    <a:schemeClr val="tx1"/>
                  </a:solidFill>
                  <a:latin typeface="Arial" panose="020B0604020202020204" pitchFamily="34" charset="0"/>
                </a:defRPr>
              </a:lvl8pPr>
              <a:lvl9pPr marL="3886200" indent="-228600" defTabSz="1033463" eaLnBrk="0" fontAlgn="base" hangingPunct="0">
                <a:spcBef>
                  <a:spcPct val="0"/>
                </a:spcBef>
                <a:spcAft>
                  <a:spcPct val="0"/>
                </a:spcAft>
                <a:defRPr sz="1500" i="1">
                  <a:solidFill>
                    <a:schemeClr val="tx1"/>
                  </a:solidFill>
                  <a:latin typeface="Arial" panose="020B0604020202020204" pitchFamily="34" charset="0"/>
                </a:defRPr>
              </a:lvl9pPr>
            </a:lstStyle>
            <a:p>
              <a:endParaRPr lang="en-US" altLang="en-US" sz="1169"/>
            </a:p>
          </p:txBody>
        </p:sp>
        <p:sp>
          <p:nvSpPr>
            <p:cNvPr id="148" name="TextBox 147"/>
            <p:cNvSpPr txBox="1"/>
            <p:nvPr/>
          </p:nvSpPr>
          <p:spPr>
            <a:xfrm>
              <a:off x="6995481" y="10251427"/>
              <a:ext cx="853119" cy="412934"/>
            </a:xfrm>
            <a:prstGeom prst="rect">
              <a:avLst/>
            </a:prstGeom>
            <a:noFill/>
          </p:spPr>
          <p:txBody>
            <a:bodyPr wrap="none">
              <a:spAutoFit/>
            </a:bodyPr>
            <a:lstStyle/>
            <a:p>
              <a:pPr>
                <a:spcAft>
                  <a:spcPts val="130"/>
                </a:spcAft>
                <a:defRPr/>
              </a:pPr>
              <a:r>
                <a:rPr lang="en-US" sz="1000" dirty="0">
                  <a:ln w="6350">
                    <a:solidFill>
                      <a:schemeClr val="tx1">
                        <a:lumMod val="75000"/>
                        <a:lumOff val="25000"/>
                      </a:schemeClr>
                    </a:solidFill>
                  </a:ln>
                  <a:cs typeface="Arial" pitchFamily="34" charset="0"/>
                </a:rPr>
                <a:t>Included</a:t>
              </a:r>
            </a:p>
            <a:p>
              <a:pPr>
                <a:defRPr/>
              </a:pPr>
              <a:r>
                <a:rPr lang="en-US" sz="1000" dirty="0">
                  <a:ln w="6350">
                    <a:solidFill>
                      <a:schemeClr val="tx1">
                        <a:lumMod val="75000"/>
                        <a:lumOff val="25000"/>
                      </a:schemeClr>
                    </a:solidFill>
                  </a:ln>
                  <a:cs typeface="Arial" pitchFamily="34" charset="0"/>
                </a:rPr>
                <a:t>Not included</a:t>
              </a:r>
            </a:p>
          </p:txBody>
        </p:sp>
        <p:grpSp>
          <p:nvGrpSpPr>
            <p:cNvPr id="28" name="Group 27"/>
            <p:cNvGrpSpPr/>
            <p:nvPr/>
          </p:nvGrpSpPr>
          <p:grpSpPr>
            <a:xfrm>
              <a:off x="1779152" y="7748770"/>
              <a:ext cx="5677283" cy="3554217"/>
              <a:chOff x="1779152" y="7748770"/>
              <a:chExt cx="5677283" cy="3554217"/>
            </a:xfrm>
          </p:grpSpPr>
          <p:grpSp>
            <p:nvGrpSpPr>
              <p:cNvPr id="27" name="Group 26"/>
              <p:cNvGrpSpPr/>
              <p:nvPr/>
            </p:nvGrpSpPr>
            <p:grpSpPr>
              <a:xfrm>
                <a:off x="1779152" y="7748770"/>
                <a:ext cx="5677283" cy="3554217"/>
                <a:chOff x="1779152" y="7748770"/>
                <a:chExt cx="5677283" cy="3554217"/>
              </a:xfrm>
            </p:grpSpPr>
            <p:grpSp>
              <p:nvGrpSpPr>
                <p:cNvPr id="21" name="Group 20"/>
                <p:cNvGrpSpPr/>
                <p:nvPr/>
              </p:nvGrpSpPr>
              <p:grpSpPr>
                <a:xfrm>
                  <a:off x="1779152" y="7748770"/>
                  <a:ext cx="5677283" cy="3554217"/>
                  <a:chOff x="1779152" y="7748770"/>
                  <a:chExt cx="5677283" cy="3554217"/>
                </a:xfrm>
              </p:grpSpPr>
              <p:grpSp>
                <p:nvGrpSpPr>
                  <p:cNvPr id="127" name="Group 126"/>
                  <p:cNvGrpSpPr/>
                  <p:nvPr/>
                </p:nvGrpSpPr>
                <p:grpSpPr>
                  <a:xfrm>
                    <a:off x="1779152" y="7748770"/>
                    <a:ext cx="5677283" cy="3554217"/>
                    <a:chOff x="573644" y="11887200"/>
                    <a:chExt cx="8093789" cy="4926692"/>
                  </a:xfrm>
                </p:grpSpPr>
                <p:grpSp>
                  <p:nvGrpSpPr>
                    <p:cNvPr id="135" name="Group 61"/>
                    <p:cNvGrpSpPr>
                      <a:grpSpLocks noChangeAspect="1"/>
                    </p:cNvGrpSpPr>
                    <p:nvPr/>
                  </p:nvGrpSpPr>
                  <p:grpSpPr bwMode="auto">
                    <a:xfrm>
                      <a:off x="573644" y="11887200"/>
                      <a:ext cx="8093789" cy="4926692"/>
                      <a:chOff x="5" y="345"/>
                      <a:chExt cx="5752" cy="3629"/>
                    </a:xfrm>
                    <a:solidFill>
                      <a:srgbClr val="FFFFFF"/>
                    </a:solidFill>
                    <a:effectLst/>
                  </p:grpSpPr>
                  <p:sp>
                    <p:nvSpPr>
                      <p:cNvPr id="158" name="Freeform 62"/>
                      <p:cNvSpPr>
                        <a:spLocks noEditPoints="1"/>
                      </p:cNvSpPr>
                      <p:nvPr/>
                    </p:nvSpPr>
                    <p:spPr bwMode="auto">
                      <a:xfrm>
                        <a:off x="1422" y="3482"/>
                        <a:ext cx="711" cy="454"/>
                      </a:xfrm>
                      <a:custGeom>
                        <a:avLst/>
                        <a:gdLst>
                          <a:gd name="T0" fmla="*/ 13 w 711"/>
                          <a:gd name="T1" fmla="*/ 36 h 454"/>
                          <a:gd name="T2" fmla="*/ 29 w 711"/>
                          <a:gd name="T3" fmla="*/ 39 h 454"/>
                          <a:gd name="T4" fmla="*/ 0 w 711"/>
                          <a:gd name="T5" fmla="*/ 58 h 454"/>
                          <a:gd name="T6" fmla="*/ 103 w 711"/>
                          <a:gd name="T7" fmla="*/ 52 h 454"/>
                          <a:gd name="T8" fmla="*/ 127 w 711"/>
                          <a:gd name="T9" fmla="*/ 25 h 454"/>
                          <a:gd name="T10" fmla="*/ 96 w 711"/>
                          <a:gd name="T11" fmla="*/ 0 h 454"/>
                          <a:gd name="T12" fmla="*/ 64 w 711"/>
                          <a:gd name="T13" fmla="*/ 35 h 454"/>
                          <a:gd name="T14" fmla="*/ 280 w 711"/>
                          <a:gd name="T15" fmla="*/ 131 h 454"/>
                          <a:gd name="T16" fmla="*/ 302 w 711"/>
                          <a:gd name="T17" fmla="*/ 127 h 454"/>
                          <a:gd name="T18" fmla="*/ 335 w 711"/>
                          <a:gd name="T19" fmla="*/ 134 h 454"/>
                          <a:gd name="T20" fmla="*/ 322 w 711"/>
                          <a:gd name="T21" fmla="*/ 114 h 454"/>
                          <a:gd name="T22" fmla="*/ 297 w 711"/>
                          <a:gd name="T23" fmla="*/ 69 h 454"/>
                          <a:gd name="T24" fmla="*/ 257 w 711"/>
                          <a:gd name="T25" fmla="*/ 97 h 454"/>
                          <a:gd name="T26" fmla="*/ 391 w 711"/>
                          <a:gd name="T27" fmla="*/ 141 h 454"/>
                          <a:gd name="T28" fmla="*/ 424 w 711"/>
                          <a:gd name="T29" fmla="*/ 144 h 454"/>
                          <a:gd name="T30" fmla="*/ 461 w 711"/>
                          <a:gd name="T31" fmla="*/ 156 h 454"/>
                          <a:gd name="T32" fmla="*/ 417 w 711"/>
                          <a:gd name="T33" fmla="*/ 163 h 454"/>
                          <a:gd name="T34" fmla="*/ 416 w 711"/>
                          <a:gd name="T35" fmla="*/ 186 h 454"/>
                          <a:gd name="T36" fmla="*/ 447 w 711"/>
                          <a:gd name="T37" fmla="*/ 203 h 454"/>
                          <a:gd name="T38" fmla="*/ 439 w 711"/>
                          <a:gd name="T39" fmla="*/ 180 h 454"/>
                          <a:gd name="T40" fmla="*/ 416 w 711"/>
                          <a:gd name="T41" fmla="*/ 186 h 454"/>
                          <a:gd name="T42" fmla="*/ 474 w 711"/>
                          <a:gd name="T43" fmla="*/ 161 h 454"/>
                          <a:gd name="T44" fmla="*/ 530 w 711"/>
                          <a:gd name="T45" fmla="*/ 183 h 454"/>
                          <a:gd name="T46" fmla="*/ 558 w 711"/>
                          <a:gd name="T47" fmla="*/ 212 h 454"/>
                          <a:gd name="T48" fmla="*/ 505 w 711"/>
                          <a:gd name="T49" fmla="*/ 230 h 454"/>
                          <a:gd name="T50" fmla="*/ 459 w 711"/>
                          <a:gd name="T51" fmla="*/ 178 h 454"/>
                          <a:gd name="T52" fmla="*/ 573 w 711"/>
                          <a:gd name="T53" fmla="*/ 267 h 454"/>
                          <a:gd name="T54" fmla="*/ 642 w 711"/>
                          <a:gd name="T55" fmla="*/ 300 h 454"/>
                          <a:gd name="T56" fmla="*/ 673 w 711"/>
                          <a:gd name="T57" fmla="*/ 328 h 454"/>
                          <a:gd name="T58" fmla="*/ 711 w 711"/>
                          <a:gd name="T59" fmla="*/ 372 h 454"/>
                          <a:gd name="T60" fmla="*/ 684 w 711"/>
                          <a:gd name="T61" fmla="*/ 400 h 454"/>
                          <a:gd name="T62" fmla="*/ 648 w 711"/>
                          <a:gd name="T63" fmla="*/ 404 h 454"/>
                          <a:gd name="T64" fmla="*/ 616 w 711"/>
                          <a:gd name="T65" fmla="*/ 436 h 454"/>
                          <a:gd name="T66" fmla="*/ 589 w 711"/>
                          <a:gd name="T67" fmla="*/ 453 h 454"/>
                          <a:gd name="T68" fmla="*/ 566 w 711"/>
                          <a:gd name="T69" fmla="*/ 409 h 454"/>
                          <a:gd name="T70" fmla="*/ 559 w 711"/>
                          <a:gd name="T71" fmla="*/ 358 h 454"/>
                          <a:gd name="T72" fmla="*/ 545 w 711"/>
                          <a:gd name="T73" fmla="*/ 331 h 454"/>
                          <a:gd name="T74" fmla="*/ 572 w 711"/>
                          <a:gd name="T75" fmla="*/ 306 h 454"/>
                          <a:gd name="T76" fmla="*/ 566 w 711"/>
                          <a:gd name="T77" fmla="*/ 289 h 4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711" h="454">
                            <a:moveTo>
                              <a:pt x="0" y="58"/>
                            </a:moveTo>
                            <a:lnTo>
                              <a:pt x="13" y="36"/>
                            </a:lnTo>
                            <a:lnTo>
                              <a:pt x="27" y="35"/>
                            </a:lnTo>
                            <a:lnTo>
                              <a:pt x="29" y="39"/>
                            </a:lnTo>
                            <a:lnTo>
                              <a:pt x="16" y="58"/>
                            </a:lnTo>
                            <a:lnTo>
                              <a:pt x="0" y="58"/>
                            </a:lnTo>
                            <a:close/>
                            <a:moveTo>
                              <a:pt x="64" y="35"/>
                            </a:moveTo>
                            <a:lnTo>
                              <a:pt x="103" y="52"/>
                            </a:lnTo>
                            <a:lnTo>
                              <a:pt x="116" y="49"/>
                            </a:lnTo>
                            <a:lnTo>
                              <a:pt x="127" y="25"/>
                            </a:lnTo>
                            <a:lnTo>
                              <a:pt x="122" y="3"/>
                            </a:lnTo>
                            <a:lnTo>
                              <a:pt x="96" y="0"/>
                            </a:lnTo>
                            <a:lnTo>
                              <a:pt x="71" y="11"/>
                            </a:lnTo>
                            <a:lnTo>
                              <a:pt x="64" y="35"/>
                            </a:lnTo>
                            <a:close/>
                            <a:moveTo>
                              <a:pt x="257" y="97"/>
                            </a:moveTo>
                            <a:lnTo>
                              <a:pt x="280" y="131"/>
                            </a:lnTo>
                            <a:lnTo>
                              <a:pt x="296" y="130"/>
                            </a:lnTo>
                            <a:lnTo>
                              <a:pt x="302" y="127"/>
                            </a:lnTo>
                            <a:lnTo>
                              <a:pt x="311" y="134"/>
                            </a:lnTo>
                            <a:lnTo>
                              <a:pt x="335" y="134"/>
                            </a:lnTo>
                            <a:lnTo>
                              <a:pt x="341" y="125"/>
                            </a:lnTo>
                            <a:lnTo>
                              <a:pt x="322" y="114"/>
                            </a:lnTo>
                            <a:lnTo>
                              <a:pt x="310" y="91"/>
                            </a:lnTo>
                            <a:lnTo>
                              <a:pt x="297" y="69"/>
                            </a:lnTo>
                            <a:lnTo>
                              <a:pt x="261" y="86"/>
                            </a:lnTo>
                            <a:lnTo>
                              <a:pt x="257" y="97"/>
                            </a:lnTo>
                            <a:close/>
                            <a:moveTo>
                              <a:pt x="383" y="153"/>
                            </a:moveTo>
                            <a:lnTo>
                              <a:pt x="391" y="141"/>
                            </a:lnTo>
                            <a:lnTo>
                              <a:pt x="420" y="147"/>
                            </a:lnTo>
                            <a:lnTo>
                              <a:pt x="424" y="144"/>
                            </a:lnTo>
                            <a:lnTo>
                              <a:pt x="463" y="148"/>
                            </a:lnTo>
                            <a:lnTo>
                              <a:pt x="461" y="156"/>
                            </a:lnTo>
                            <a:lnTo>
                              <a:pt x="444" y="166"/>
                            </a:lnTo>
                            <a:lnTo>
                              <a:pt x="417" y="163"/>
                            </a:lnTo>
                            <a:lnTo>
                              <a:pt x="383" y="153"/>
                            </a:lnTo>
                            <a:close/>
                            <a:moveTo>
                              <a:pt x="416" y="186"/>
                            </a:moveTo>
                            <a:lnTo>
                              <a:pt x="428" y="209"/>
                            </a:lnTo>
                            <a:lnTo>
                              <a:pt x="447" y="203"/>
                            </a:lnTo>
                            <a:lnTo>
                              <a:pt x="449" y="192"/>
                            </a:lnTo>
                            <a:lnTo>
                              <a:pt x="439" y="180"/>
                            </a:lnTo>
                            <a:lnTo>
                              <a:pt x="416" y="178"/>
                            </a:lnTo>
                            <a:lnTo>
                              <a:pt x="416" y="186"/>
                            </a:lnTo>
                            <a:close/>
                            <a:moveTo>
                              <a:pt x="459" y="178"/>
                            </a:moveTo>
                            <a:lnTo>
                              <a:pt x="474" y="161"/>
                            </a:lnTo>
                            <a:lnTo>
                              <a:pt x="503" y="175"/>
                            </a:lnTo>
                            <a:lnTo>
                              <a:pt x="530" y="183"/>
                            </a:lnTo>
                            <a:lnTo>
                              <a:pt x="558" y="200"/>
                            </a:lnTo>
                            <a:lnTo>
                              <a:pt x="558" y="212"/>
                            </a:lnTo>
                            <a:lnTo>
                              <a:pt x="534" y="223"/>
                            </a:lnTo>
                            <a:lnTo>
                              <a:pt x="505" y="230"/>
                            </a:lnTo>
                            <a:lnTo>
                              <a:pt x="489" y="220"/>
                            </a:lnTo>
                            <a:lnTo>
                              <a:pt x="459" y="178"/>
                            </a:lnTo>
                            <a:close/>
                            <a:moveTo>
                              <a:pt x="564" y="275"/>
                            </a:moveTo>
                            <a:lnTo>
                              <a:pt x="573" y="267"/>
                            </a:lnTo>
                            <a:lnTo>
                              <a:pt x="595" y="278"/>
                            </a:lnTo>
                            <a:lnTo>
                              <a:pt x="642" y="300"/>
                            </a:lnTo>
                            <a:lnTo>
                              <a:pt x="664" y="312"/>
                            </a:lnTo>
                            <a:lnTo>
                              <a:pt x="673" y="328"/>
                            </a:lnTo>
                            <a:lnTo>
                              <a:pt x="686" y="355"/>
                            </a:lnTo>
                            <a:lnTo>
                              <a:pt x="711" y="372"/>
                            </a:lnTo>
                            <a:lnTo>
                              <a:pt x="709" y="379"/>
                            </a:lnTo>
                            <a:lnTo>
                              <a:pt x="684" y="400"/>
                            </a:lnTo>
                            <a:lnTo>
                              <a:pt x="658" y="409"/>
                            </a:lnTo>
                            <a:lnTo>
                              <a:pt x="648" y="404"/>
                            </a:lnTo>
                            <a:lnTo>
                              <a:pt x="630" y="415"/>
                            </a:lnTo>
                            <a:lnTo>
                              <a:pt x="616" y="436"/>
                            </a:lnTo>
                            <a:lnTo>
                              <a:pt x="600" y="454"/>
                            </a:lnTo>
                            <a:lnTo>
                              <a:pt x="589" y="453"/>
                            </a:lnTo>
                            <a:lnTo>
                              <a:pt x="567" y="437"/>
                            </a:lnTo>
                            <a:lnTo>
                              <a:pt x="566" y="409"/>
                            </a:lnTo>
                            <a:lnTo>
                              <a:pt x="569" y="394"/>
                            </a:lnTo>
                            <a:lnTo>
                              <a:pt x="559" y="358"/>
                            </a:lnTo>
                            <a:lnTo>
                              <a:pt x="547" y="347"/>
                            </a:lnTo>
                            <a:lnTo>
                              <a:pt x="545" y="331"/>
                            </a:lnTo>
                            <a:lnTo>
                              <a:pt x="559" y="325"/>
                            </a:lnTo>
                            <a:lnTo>
                              <a:pt x="572" y="306"/>
                            </a:lnTo>
                            <a:lnTo>
                              <a:pt x="575" y="300"/>
                            </a:lnTo>
                            <a:lnTo>
                              <a:pt x="566" y="289"/>
                            </a:lnTo>
                            <a:lnTo>
                              <a:pt x="564" y="275"/>
                            </a:lnTo>
                            <a:close/>
                          </a:path>
                        </a:pathLst>
                      </a:custGeom>
                      <a:solidFill>
                        <a:schemeClr val="bg1"/>
                      </a:solidFill>
                      <a:ln w="5">
                        <a:solidFill>
                          <a:srgbClr val="0F56DC">
                            <a:lumMod val="65000"/>
                          </a:srgbClr>
                        </a:solidFill>
                        <a:prstDash val="solid"/>
                        <a:round/>
                        <a:headEnd/>
                        <a:tailEnd/>
                      </a:ln>
                    </p:spPr>
                    <p:txBody>
                      <a:bodyPr lIns="731520" tIns="365760" rIns="0" bIns="0" anchor="ctr"/>
                      <a:lstStyle/>
                      <a:p>
                        <a:pPr algn="ctr">
                          <a:defRPr/>
                        </a:pPr>
                        <a:endParaRPr lang="en-US" sz="800" kern="0" dirty="0">
                          <a:solidFill>
                            <a:srgbClr val="002060"/>
                          </a:solidFill>
                          <a:latin typeface="Myriad Web Pro"/>
                        </a:endParaRPr>
                      </a:p>
                    </p:txBody>
                  </p:sp>
                  <p:sp>
                    <p:nvSpPr>
                      <p:cNvPr id="159" name="Freeform 63"/>
                      <p:cNvSpPr>
                        <a:spLocks noEditPoints="1"/>
                      </p:cNvSpPr>
                      <p:nvPr/>
                    </p:nvSpPr>
                    <p:spPr bwMode="auto">
                      <a:xfrm>
                        <a:off x="5" y="3003"/>
                        <a:ext cx="1307" cy="971"/>
                      </a:xfrm>
                      <a:custGeom>
                        <a:avLst/>
                        <a:gdLst>
                          <a:gd name="T0" fmla="*/ 1004 w 1307"/>
                          <a:gd name="T1" fmla="*/ 679 h 971"/>
                          <a:gd name="T2" fmla="*/ 1093 w 1307"/>
                          <a:gd name="T3" fmla="*/ 693 h 971"/>
                          <a:gd name="T4" fmla="*/ 1193 w 1307"/>
                          <a:gd name="T5" fmla="*/ 787 h 971"/>
                          <a:gd name="T6" fmla="*/ 1307 w 1307"/>
                          <a:gd name="T7" fmla="*/ 922 h 971"/>
                          <a:gd name="T8" fmla="*/ 1236 w 1307"/>
                          <a:gd name="T9" fmla="*/ 922 h 971"/>
                          <a:gd name="T10" fmla="*/ 1225 w 1307"/>
                          <a:gd name="T11" fmla="*/ 966 h 971"/>
                          <a:gd name="T12" fmla="*/ 1193 w 1307"/>
                          <a:gd name="T13" fmla="*/ 930 h 971"/>
                          <a:gd name="T14" fmla="*/ 1182 w 1307"/>
                          <a:gd name="T15" fmla="*/ 930 h 971"/>
                          <a:gd name="T16" fmla="*/ 1163 w 1307"/>
                          <a:gd name="T17" fmla="*/ 899 h 971"/>
                          <a:gd name="T18" fmla="*/ 1119 w 1307"/>
                          <a:gd name="T19" fmla="*/ 846 h 971"/>
                          <a:gd name="T20" fmla="*/ 1091 w 1307"/>
                          <a:gd name="T21" fmla="*/ 771 h 971"/>
                          <a:gd name="T22" fmla="*/ 991 w 1307"/>
                          <a:gd name="T23" fmla="*/ 679 h 971"/>
                          <a:gd name="T24" fmla="*/ 824 w 1307"/>
                          <a:gd name="T25" fmla="*/ 652 h 971"/>
                          <a:gd name="T26" fmla="*/ 766 w 1307"/>
                          <a:gd name="T27" fmla="*/ 637 h 971"/>
                          <a:gd name="T28" fmla="*/ 738 w 1307"/>
                          <a:gd name="T29" fmla="*/ 665 h 971"/>
                          <a:gd name="T30" fmla="*/ 629 w 1307"/>
                          <a:gd name="T31" fmla="*/ 687 h 971"/>
                          <a:gd name="T32" fmla="*/ 659 w 1307"/>
                          <a:gd name="T33" fmla="*/ 615 h 971"/>
                          <a:gd name="T34" fmla="*/ 632 w 1307"/>
                          <a:gd name="T35" fmla="*/ 629 h 971"/>
                          <a:gd name="T36" fmla="*/ 585 w 1307"/>
                          <a:gd name="T37" fmla="*/ 713 h 971"/>
                          <a:gd name="T38" fmla="*/ 410 w 1307"/>
                          <a:gd name="T39" fmla="*/ 823 h 971"/>
                          <a:gd name="T40" fmla="*/ 351 w 1307"/>
                          <a:gd name="T41" fmla="*/ 834 h 971"/>
                          <a:gd name="T42" fmla="*/ 229 w 1307"/>
                          <a:gd name="T43" fmla="*/ 865 h 971"/>
                          <a:gd name="T44" fmla="*/ 189 w 1307"/>
                          <a:gd name="T45" fmla="*/ 838 h 971"/>
                          <a:gd name="T46" fmla="*/ 324 w 1307"/>
                          <a:gd name="T47" fmla="*/ 819 h 971"/>
                          <a:gd name="T48" fmla="*/ 403 w 1307"/>
                          <a:gd name="T49" fmla="*/ 791 h 971"/>
                          <a:gd name="T50" fmla="*/ 463 w 1307"/>
                          <a:gd name="T51" fmla="*/ 690 h 971"/>
                          <a:gd name="T52" fmla="*/ 406 w 1307"/>
                          <a:gd name="T53" fmla="*/ 663 h 971"/>
                          <a:gd name="T54" fmla="*/ 343 w 1307"/>
                          <a:gd name="T55" fmla="*/ 654 h 971"/>
                          <a:gd name="T56" fmla="*/ 349 w 1307"/>
                          <a:gd name="T57" fmla="*/ 574 h 971"/>
                          <a:gd name="T58" fmla="*/ 292 w 1307"/>
                          <a:gd name="T59" fmla="*/ 517 h 971"/>
                          <a:gd name="T60" fmla="*/ 315 w 1307"/>
                          <a:gd name="T61" fmla="*/ 428 h 971"/>
                          <a:gd name="T62" fmla="*/ 413 w 1307"/>
                          <a:gd name="T63" fmla="*/ 392 h 971"/>
                          <a:gd name="T64" fmla="*/ 460 w 1307"/>
                          <a:gd name="T65" fmla="*/ 356 h 971"/>
                          <a:gd name="T66" fmla="*/ 448 w 1307"/>
                          <a:gd name="T67" fmla="*/ 331 h 971"/>
                          <a:gd name="T68" fmla="*/ 346 w 1307"/>
                          <a:gd name="T69" fmla="*/ 258 h 971"/>
                          <a:gd name="T70" fmla="*/ 390 w 1307"/>
                          <a:gd name="T71" fmla="*/ 222 h 971"/>
                          <a:gd name="T72" fmla="*/ 443 w 1307"/>
                          <a:gd name="T73" fmla="*/ 248 h 971"/>
                          <a:gd name="T74" fmla="*/ 448 w 1307"/>
                          <a:gd name="T75" fmla="*/ 183 h 971"/>
                          <a:gd name="T76" fmla="*/ 462 w 1307"/>
                          <a:gd name="T77" fmla="*/ 84 h 971"/>
                          <a:gd name="T78" fmla="*/ 591 w 1307"/>
                          <a:gd name="T79" fmla="*/ 16 h 971"/>
                          <a:gd name="T80" fmla="*/ 691 w 1307"/>
                          <a:gd name="T81" fmla="*/ 28 h 971"/>
                          <a:gd name="T82" fmla="*/ 787 w 1307"/>
                          <a:gd name="T83" fmla="*/ 70 h 971"/>
                          <a:gd name="T84" fmla="*/ 949 w 1307"/>
                          <a:gd name="T85" fmla="*/ 128 h 971"/>
                          <a:gd name="T86" fmla="*/ 187 w 1307"/>
                          <a:gd name="T87" fmla="*/ 311 h 971"/>
                          <a:gd name="T88" fmla="*/ 237 w 1307"/>
                          <a:gd name="T89" fmla="*/ 523 h 971"/>
                          <a:gd name="T90" fmla="*/ 86 w 1307"/>
                          <a:gd name="T91" fmla="*/ 429 h 971"/>
                          <a:gd name="T92" fmla="*/ 0 w 1307"/>
                          <a:gd name="T93" fmla="*/ 885 h 971"/>
                          <a:gd name="T94" fmla="*/ 82 w 1307"/>
                          <a:gd name="T95" fmla="*/ 858 h 971"/>
                          <a:gd name="T96" fmla="*/ 17 w 1307"/>
                          <a:gd name="T97" fmla="*/ 888 h 971"/>
                          <a:gd name="T98" fmla="*/ 306 w 1307"/>
                          <a:gd name="T99" fmla="*/ 857 h 971"/>
                          <a:gd name="T100" fmla="*/ 481 w 1307"/>
                          <a:gd name="T101" fmla="*/ 876 h 971"/>
                          <a:gd name="T102" fmla="*/ 582 w 1307"/>
                          <a:gd name="T103" fmla="*/ 810 h 971"/>
                          <a:gd name="T104" fmla="*/ 593 w 1307"/>
                          <a:gd name="T105" fmla="*/ 765 h 971"/>
                          <a:gd name="T106" fmla="*/ 534 w 1307"/>
                          <a:gd name="T107" fmla="*/ 779 h 9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307" h="971">
                            <a:moveTo>
                              <a:pt x="949" y="128"/>
                            </a:moveTo>
                            <a:lnTo>
                              <a:pt x="947" y="660"/>
                            </a:lnTo>
                            <a:lnTo>
                              <a:pt x="957" y="666"/>
                            </a:lnTo>
                            <a:lnTo>
                              <a:pt x="977" y="668"/>
                            </a:lnTo>
                            <a:lnTo>
                              <a:pt x="986" y="660"/>
                            </a:lnTo>
                            <a:lnTo>
                              <a:pt x="1002" y="660"/>
                            </a:lnTo>
                            <a:lnTo>
                              <a:pt x="1004" y="679"/>
                            </a:lnTo>
                            <a:lnTo>
                              <a:pt x="1046" y="721"/>
                            </a:lnTo>
                            <a:lnTo>
                              <a:pt x="1049" y="737"/>
                            </a:lnTo>
                            <a:lnTo>
                              <a:pt x="1071" y="726"/>
                            </a:lnTo>
                            <a:lnTo>
                              <a:pt x="1074" y="724"/>
                            </a:lnTo>
                            <a:lnTo>
                              <a:pt x="1077" y="706"/>
                            </a:lnTo>
                            <a:lnTo>
                              <a:pt x="1086" y="695"/>
                            </a:lnTo>
                            <a:lnTo>
                              <a:pt x="1093" y="693"/>
                            </a:lnTo>
                            <a:lnTo>
                              <a:pt x="1105" y="685"/>
                            </a:lnTo>
                            <a:lnTo>
                              <a:pt x="1124" y="698"/>
                            </a:lnTo>
                            <a:lnTo>
                              <a:pt x="1129" y="716"/>
                            </a:lnTo>
                            <a:lnTo>
                              <a:pt x="1141" y="723"/>
                            </a:lnTo>
                            <a:lnTo>
                              <a:pt x="1147" y="738"/>
                            </a:lnTo>
                            <a:lnTo>
                              <a:pt x="1172" y="749"/>
                            </a:lnTo>
                            <a:lnTo>
                              <a:pt x="1193" y="787"/>
                            </a:lnTo>
                            <a:lnTo>
                              <a:pt x="1210" y="810"/>
                            </a:lnTo>
                            <a:lnTo>
                              <a:pt x="1224" y="827"/>
                            </a:lnTo>
                            <a:lnTo>
                              <a:pt x="1233" y="851"/>
                            </a:lnTo>
                            <a:lnTo>
                              <a:pt x="1264" y="862"/>
                            </a:lnTo>
                            <a:lnTo>
                              <a:pt x="1297" y="876"/>
                            </a:lnTo>
                            <a:lnTo>
                              <a:pt x="1303" y="902"/>
                            </a:lnTo>
                            <a:lnTo>
                              <a:pt x="1307" y="922"/>
                            </a:lnTo>
                            <a:lnTo>
                              <a:pt x="1300" y="943"/>
                            </a:lnTo>
                            <a:lnTo>
                              <a:pt x="1289" y="957"/>
                            </a:lnTo>
                            <a:lnTo>
                              <a:pt x="1278" y="952"/>
                            </a:lnTo>
                            <a:lnTo>
                              <a:pt x="1269" y="933"/>
                            </a:lnTo>
                            <a:lnTo>
                              <a:pt x="1252" y="924"/>
                            </a:lnTo>
                            <a:lnTo>
                              <a:pt x="1241" y="916"/>
                            </a:lnTo>
                            <a:lnTo>
                              <a:pt x="1236" y="922"/>
                            </a:lnTo>
                            <a:lnTo>
                              <a:pt x="1246" y="940"/>
                            </a:lnTo>
                            <a:lnTo>
                              <a:pt x="1246" y="962"/>
                            </a:lnTo>
                            <a:lnTo>
                              <a:pt x="1239" y="965"/>
                            </a:lnTo>
                            <a:lnTo>
                              <a:pt x="1227" y="954"/>
                            </a:lnTo>
                            <a:lnTo>
                              <a:pt x="1214" y="944"/>
                            </a:lnTo>
                            <a:lnTo>
                              <a:pt x="1218" y="955"/>
                            </a:lnTo>
                            <a:lnTo>
                              <a:pt x="1225" y="966"/>
                            </a:lnTo>
                            <a:lnTo>
                              <a:pt x="1221" y="971"/>
                            </a:lnTo>
                            <a:lnTo>
                              <a:pt x="1221" y="971"/>
                            </a:lnTo>
                            <a:lnTo>
                              <a:pt x="1218" y="969"/>
                            </a:lnTo>
                            <a:lnTo>
                              <a:pt x="1211" y="965"/>
                            </a:lnTo>
                            <a:lnTo>
                              <a:pt x="1211" y="965"/>
                            </a:lnTo>
                            <a:lnTo>
                              <a:pt x="1199" y="944"/>
                            </a:lnTo>
                            <a:lnTo>
                              <a:pt x="1193" y="930"/>
                            </a:lnTo>
                            <a:lnTo>
                              <a:pt x="1193" y="930"/>
                            </a:lnTo>
                            <a:lnTo>
                              <a:pt x="1191" y="933"/>
                            </a:lnTo>
                            <a:lnTo>
                              <a:pt x="1189" y="937"/>
                            </a:lnTo>
                            <a:lnTo>
                              <a:pt x="1186" y="937"/>
                            </a:lnTo>
                            <a:lnTo>
                              <a:pt x="1186" y="937"/>
                            </a:lnTo>
                            <a:lnTo>
                              <a:pt x="1183" y="933"/>
                            </a:lnTo>
                            <a:lnTo>
                              <a:pt x="1182" y="930"/>
                            </a:lnTo>
                            <a:lnTo>
                              <a:pt x="1179" y="927"/>
                            </a:lnTo>
                            <a:lnTo>
                              <a:pt x="1189" y="915"/>
                            </a:lnTo>
                            <a:lnTo>
                              <a:pt x="1180" y="905"/>
                            </a:lnTo>
                            <a:lnTo>
                              <a:pt x="1180" y="874"/>
                            </a:lnTo>
                            <a:lnTo>
                              <a:pt x="1175" y="874"/>
                            </a:lnTo>
                            <a:lnTo>
                              <a:pt x="1171" y="896"/>
                            </a:lnTo>
                            <a:lnTo>
                              <a:pt x="1163" y="899"/>
                            </a:lnTo>
                            <a:lnTo>
                              <a:pt x="1158" y="876"/>
                            </a:lnTo>
                            <a:lnTo>
                              <a:pt x="1154" y="852"/>
                            </a:lnTo>
                            <a:lnTo>
                              <a:pt x="1149" y="849"/>
                            </a:lnTo>
                            <a:lnTo>
                              <a:pt x="1150" y="885"/>
                            </a:lnTo>
                            <a:lnTo>
                              <a:pt x="1150" y="891"/>
                            </a:lnTo>
                            <a:lnTo>
                              <a:pt x="1141" y="883"/>
                            </a:lnTo>
                            <a:lnTo>
                              <a:pt x="1119" y="846"/>
                            </a:lnTo>
                            <a:lnTo>
                              <a:pt x="1107" y="843"/>
                            </a:lnTo>
                            <a:lnTo>
                              <a:pt x="1102" y="819"/>
                            </a:lnTo>
                            <a:lnTo>
                              <a:pt x="1091" y="802"/>
                            </a:lnTo>
                            <a:lnTo>
                              <a:pt x="1082" y="794"/>
                            </a:lnTo>
                            <a:lnTo>
                              <a:pt x="1082" y="780"/>
                            </a:lnTo>
                            <a:lnTo>
                              <a:pt x="1094" y="773"/>
                            </a:lnTo>
                            <a:lnTo>
                              <a:pt x="1091" y="771"/>
                            </a:lnTo>
                            <a:lnTo>
                              <a:pt x="1075" y="774"/>
                            </a:lnTo>
                            <a:lnTo>
                              <a:pt x="1055" y="759"/>
                            </a:lnTo>
                            <a:lnTo>
                              <a:pt x="1038" y="741"/>
                            </a:lnTo>
                            <a:lnTo>
                              <a:pt x="1008" y="726"/>
                            </a:lnTo>
                            <a:lnTo>
                              <a:pt x="983" y="709"/>
                            </a:lnTo>
                            <a:lnTo>
                              <a:pt x="991" y="688"/>
                            </a:lnTo>
                            <a:lnTo>
                              <a:pt x="991" y="679"/>
                            </a:lnTo>
                            <a:lnTo>
                              <a:pt x="980" y="688"/>
                            </a:lnTo>
                            <a:lnTo>
                              <a:pt x="962" y="696"/>
                            </a:lnTo>
                            <a:lnTo>
                              <a:pt x="938" y="688"/>
                            </a:lnTo>
                            <a:lnTo>
                              <a:pt x="904" y="674"/>
                            </a:lnTo>
                            <a:lnTo>
                              <a:pt x="869" y="674"/>
                            </a:lnTo>
                            <a:lnTo>
                              <a:pt x="865" y="676"/>
                            </a:lnTo>
                            <a:lnTo>
                              <a:pt x="824" y="652"/>
                            </a:lnTo>
                            <a:lnTo>
                              <a:pt x="812" y="651"/>
                            </a:lnTo>
                            <a:lnTo>
                              <a:pt x="794" y="613"/>
                            </a:lnTo>
                            <a:lnTo>
                              <a:pt x="771" y="617"/>
                            </a:lnTo>
                            <a:lnTo>
                              <a:pt x="749" y="624"/>
                            </a:lnTo>
                            <a:lnTo>
                              <a:pt x="752" y="654"/>
                            </a:lnTo>
                            <a:lnTo>
                              <a:pt x="760" y="635"/>
                            </a:lnTo>
                            <a:lnTo>
                              <a:pt x="766" y="637"/>
                            </a:lnTo>
                            <a:lnTo>
                              <a:pt x="757" y="665"/>
                            </a:lnTo>
                            <a:lnTo>
                              <a:pt x="777" y="648"/>
                            </a:lnTo>
                            <a:lnTo>
                              <a:pt x="780" y="657"/>
                            </a:lnTo>
                            <a:lnTo>
                              <a:pt x="757" y="685"/>
                            </a:lnTo>
                            <a:lnTo>
                              <a:pt x="749" y="682"/>
                            </a:lnTo>
                            <a:lnTo>
                              <a:pt x="746" y="671"/>
                            </a:lnTo>
                            <a:lnTo>
                              <a:pt x="738" y="665"/>
                            </a:lnTo>
                            <a:lnTo>
                              <a:pt x="729" y="673"/>
                            </a:lnTo>
                            <a:lnTo>
                              <a:pt x="712" y="662"/>
                            </a:lnTo>
                            <a:lnTo>
                              <a:pt x="693" y="674"/>
                            </a:lnTo>
                            <a:lnTo>
                              <a:pt x="682" y="688"/>
                            </a:lnTo>
                            <a:lnTo>
                              <a:pt x="660" y="701"/>
                            </a:lnTo>
                            <a:lnTo>
                              <a:pt x="632" y="699"/>
                            </a:lnTo>
                            <a:lnTo>
                              <a:pt x="629" y="687"/>
                            </a:lnTo>
                            <a:lnTo>
                              <a:pt x="652" y="682"/>
                            </a:lnTo>
                            <a:lnTo>
                              <a:pt x="652" y="674"/>
                            </a:lnTo>
                            <a:lnTo>
                              <a:pt x="637" y="671"/>
                            </a:lnTo>
                            <a:lnTo>
                              <a:pt x="643" y="656"/>
                            </a:lnTo>
                            <a:lnTo>
                              <a:pt x="657" y="631"/>
                            </a:lnTo>
                            <a:lnTo>
                              <a:pt x="657" y="620"/>
                            </a:lnTo>
                            <a:lnTo>
                              <a:pt x="659" y="615"/>
                            </a:lnTo>
                            <a:lnTo>
                              <a:pt x="687" y="601"/>
                            </a:lnTo>
                            <a:lnTo>
                              <a:pt x="691" y="609"/>
                            </a:lnTo>
                            <a:lnTo>
                              <a:pt x="709" y="609"/>
                            </a:lnTo>
                            <a:lnTo>
                              <a:pt x="701" y="593"/>
                            </a:lnTo>
                            <a:lnTo>
                              <a:pt x="677" y="592"/>
                            </a:lnTo>
                            <a:lnTo>
                              <a:pt x="646" y="609"/>
                            </a:lnTo>
                            <a:lnTo>
                              <a:pt x="632" y="629"/>
                            </a:lnTo>
                            <a:lnTo>
                              <a:pt x="620" y="645"/>
                            </a:lnTo>
                            <a:lnTo>
                              <a:pt x="613" y="659"/>
                            </a:lnTo>
                            <a:lnTo>
                              <a:pt x="587" y="668"/>
                            </a:lnTo>
                            <a:lnTo>
                              <a:pt x="568" y="685"/>
                            </a:lnTo>
                            <a:lnTo>
                              <a:pt x="566" y="695"/>
                            </a:lnTo>
                            <a:lnTo>
                              <a:pt x="581" y="701"/>
                            </a:lnTo>
                            <a:lnTo>
                              <a:pt x="585" y="713"/>
                            </a:lnTo>
                            <a:lnTo>
                              <a:pt x="568" y="734"/>
                            </a:lnTo>
                            <a:lnTo>
                              <a:pt x="527" y="760"/>
                            </a:lnTo>
                            <a:lnTo>
                              <a:pt x="479" y="787"/>
                            </a:lnTo>
                            <a:lnTo>
                              <a:pt x="467" y="793"/>
                            </a:lnTo>
                            <a:lnTo>
                              <a:pt x="432" y="801"/>
                            </a:lnTo>
                            <a:lnTo>
                              <a:pt x="399" y="815"/>
                            </a:lnTo>
                            <a:lnTo>
                              <a:pt x="410" y="823"/>
                            </a:lnTo>
                            <a:lnTo>
                              <a:pt x="401" y="832"/>
                            </a:lnTo>
                            <a:lnTo>
                              <a:pt x="398" y="840"/>
                            </a:lnTo>
                            <a:lnTo>
                              <a:pt x="381" y="834"/>
                            </a:lnTo>
                            <a:lnTo>
                              <a:pt x="360" y="834"/>
                            </a:lnTo>
                            <a:lnTo>
                              <a:pt x="356" y="848"/>
                            </a:lnTo>
                            <a:lnTo>
                              <a:pt x="349" y="848"/>
                            </a:lnTo>
                            <a:lnTo>
                              <a:pt x="351" y="834"/>
                            </a:lnTo>
                            <a:lnTo>
                              <a:pt x="329" y="841"/>
                            </a:lnTo>
                            <a:lnTo>
                              <a:pt x="312" y="848"/>
                            </a:lnTo>
                            <a:lnTo>
                              <a:pt x="290" y="840"/>
                            </a:lnTo>
                            <a:lnTo>
                              <a:pt x="271" y="851"/>
                            </a:lnTo>
                            <a:lnTo>
                              <a:pt x="251" y="851"/>
                            </a:lnTo>
                            <a:lnTo>
                              <a:pt x="239" y="860"/>
                            </a:lnTo>
                            <a:lnTo>
                              <a:pt x="229" y="865"/>
                            </a:lnTo>
                            <a:lnTo>
                              <a:pt x="215" y="862"/>
                            </a:lnTo>
                            <a:lnTo>
                              <a:pt x="200" y="855"/>
                            </a:lnTo>
                            <a:lnTo>
                              <a:pt x="185" y="860"/>
                            </a:lnTo>
                            <a:lnTo>
                              <a:pt x="179" y="865"/>
                            </a:lnTo>
                            <a:lnTo>
                              <a:pt x="168" y="858"/>
                            </a:lnTo>
                            <a:lnTo>
                              <a:pt x="168" y="846"/>
                            </a:lnTo>
                            <a:lnTo>
                              <a:pt x="189" y="838"/>
                            </a:lnTo>
                            <a:lnTo>
                              <a:pt x="228" y="843"/>
                            </a:lnTo>
                            <a:lnTo>
                              <a:pt x="254" y="832"/>
                            </a:lnTo>
                            <a:lnTo>
                              <a:pt x="268" y="819"/>
                            </a:lnTo>
                            <a:lnTo>
                              <a:pt x="285" y="815"/>
                            </a:lnTo>
                            <a:lnTo>
                              <a:pt x="298" y="810"/>
                            </a:lnTo>
                            <a:lnTo>
                              <a:pt x="315" y="810"/>
                            </a:lnTo>
                            <a:lnTo>
                              <a:pt x="324" y="819"/>
                            </a:lnTo>
                            <a:lnTo>
                              <a:pt x="331" y="816"/>
                            </a:lnTo>
                            <a:lnTo>
                              <a:pt x="345" y="799"/>
                            </a:lnTo>
                            <a:lnTo>
                              <a:pt x="363" y="793"/>
                            </a:lnTo>
                            <a:lnTo>
                              <a:pt x="385" y="790"/>
                            </a:lnTo>
                            <a:lnTo>
                              <a:pt x="393" y="788"/>
                            </a:lnTo>
                            <a:lnTo>
                              <a:pt x="398" y="791"/>
                            </a:lnTo>
                            <a:lnTo>
                              <a:pt x="403" y="791"/>
                            </a:lnTo>
                            <a:lnTo>
                              <a:pt x="410" y="768"/>
                            </a:lnTo>
                            <a:lnTo>
                              <a:pt x="435" y="759"/>
                            </a:lnTo>
                            <a:lnTo>
                              <a:pt x="448" y="735"/>
                            </a:lnTo>
                            <a:lnTo>
                              <a:pt x="462" y="707"/>
                            </a:lnTo>
                            <a:lnTo>
                              <a:pt x="471" y="698"/>
                            </a:lnTo>
                            <a:lnTo>
                              <a:pt x="474" y="682"/>
                            </a:lnTo>
                            <a:lnTo>
                              <a:pt x="463" y="690"/>
                            </a:lnTo>
                            <a:lnTo>
                              <a:pt x="443" y="693"/>
                            </a:lnTo>
                            <a:lnTo>
                              <a:pt x="438" y="679"/>
                            </a:lnTo>
                            <a:lnTo>
                              <a:pt x="431" y="676"/>
                            </a:lnTo>
                            <a:lnTo>
                              <a:pt x="424" y="682"/>
                            </a:lnTo>
                            <a:lnTo>
                              <a:pt x="423" y="701"/>
                            </a:lnTo>
                            <a:lnTo>
                              <a:pt x="415" y="699"/>
                            </a:lnTo>
                            <a:lnTo>
                              <a:pt x="406" y="663"/>
                            </a:lnTo>
                            <a:lnTo>
                              <a:pt x="398" y="671"/>
                            </a:lnTo>
                            <a:lnTo>
                              <a:pt x="390" y="668"/>
                            </a:lnTo>
                            <a:lnTo>
                              <a:pt x="388" y="657"/>
                            </a:lnTo>
                            <a:lnTo>
                              <a:pt x="363" y="657"/>
                            </a:lnTo>
                            <a:lnTo>
                              <a:pt x="349" y="665"/>
                            </a:lnTo>
                            <a:lnTo>
                              <a:pt x="334" y="662"/>
                            </a:lnTo>
                            <a:lnTo>
                              <a:pt x="343" y="654"/>
                            </a:lnTo>
                            <a:lnTo>
                              <a:pt x="346" y="637"/>
                            </a:lnTo>
                            <a:lnTo>
                              <a:pt x="342" y="624"/>
                            </a:lnTo>
                            <a:lnTo>
                              <a:pt x="351" y="620"/>
                            </a:lnTo>
                            <a:lnTo>
                              <a:pt x="359" y="618"/>
                            </a:lnTo>
                            <a:lnTo>
                              <a:pt x="354" y="607"/>
                            </a:lnTo>
                            <a:lnTo>
                              <a:pt x="354" y="579"/>
                            </a:lnTo>
                            <a:lnTo>
                              <a:pt x="349" y="574"/>
                            </a:lnTo>
                            <a:lnTo>
                              <a:pt x="343" y="582"/>
                            </a:lnTo>
                            <a:lnTo>
                              <a:pt x="306" y="582"/>
                            </a:lnTo>
                            <a:lnTo>
                              <a:pt x="296" y="574"/>
                            </a:lnTo>
                            <a:lnTo>
                              <a:pt x="292" y="551"/>
                            </a:lnTo>
                            <a:lnTo>
                              <a:pt x="279" y="528"/>
                            </a:lnTo>
                            <a:lnTo>
                              <a:pt x="279" y="523"/>
                            </a:lnTo>
                            <a:lnTo>
                              <a:pt x="292" y="517"/>
                            </a:lnTo>
                            <a:lnTo>
                              <a:pt x="293" y="504"/>
                            </a:lnTo>
                            <a:lnTo>
                              <a:pt x="301" y="496"/>
                            </a:lnTo>
                            <a:lnTo>
                              <a:pt x="295" y="493"/>
                            </a:lnTo>
                            <a:lnTo>
                              <a:pt x="287" y="496"/>
                            </a:lnTo>
                            <a:lnTo>
                              <a:pt x="281" y="479"/>
                            </a:lnTo>
                            <a:lnTo>
                              <a:pt x="285" y="448"/>
                            </a:lnTo>
                            <a:lnTo>
                              <a:pt x="315" y="428"/>
                            </a:lnTo>
                            <a:lnTo>
                              <a:pt x="331" y="418"/>
                            </a:lnTo>
                            <a:lnTo>
                              <a:pt x="343" y="395"/>
                            </a:lnTo>
                            <a:lnTo>
                              <a:pt x="360" y="387"/>
                            </a:lnTo>
                            <a:lnTo>
                              <a:pt x="376" y="393"/>
                            </a:lnTo>
                            <a:lnTo>
                              <a:pt x="378" y="409"/>
                            </a:lnTo>
                            <a:lnTo>
                              <a:pt x="393" y="407"/>
                            </a:lnTo>
                            <a:lnTo>
                              <a:pt x="413" y="392"/>
                            </a:lnTo>
                            <a:lnTo>
                              <a:pt x="423" y="396"/>
                            </a:lnTo>
                            <a:lnTo>
                              <a:pt x="429" y="400"/>
                            </a:lnTo>
                            <a:lnTo>
                              <a:pt x="440" y="400"/>
                            </a:lnTo>
                            <a:lnTo>
                              <a:pt x="454" y="392"/>
                            </a:lnTo>
                            <a:lnTo>
                              <a:pt x="459" y="365"/>
                            </a:lnTo>
                            <a:lnTo>
                              <a:pt x="459" y="365"/>
                            </a:lnTo>
                            <a:lnTo>
                              <a:pt x="460" y="356"/>
                            </a:lnTo>
                            <a:lnTo>
                              <a:pt x="462" y="348"/>
                            </a:lnTo>
                            <a:lnTo>
                              <a:pt x="465" y="343"/>
                            </a:lnTo>
                            <a:lnTo>
                              <a:pt x="465" y="343"/>
                            </a:lnTo>
                            <a:lnTo>
                              <a:pt x="470" y="339"/>
                            </a:lnTo>
                            <a:lnTo>
                              <a:pt x="471" y="337"/>
                            </a:lnTo>
                            <a:lnTo>
                              <a:pt x="463" y="325"/>
                            </a:lnTo>
                            <a:lnTo>
                              <a:pt x="448" y="331"/>
                            </a:lnTo>
                            <a:lnTo>
                              <a:pt x="428" y="336"/>
                            </a:lnTo>
                            <a:lnTo>
                              <a:pt x="415" y="332"/>
                            </a:lnTo>
                            <a:lnTo>
                              <a:pt x="393" y="322"/>
                            </a:lnTo>
                            <a:lnTo>
                              <a:pt x="362" y="320"/>
                            </a:lnTo>
                            <a:lnTo>
                              <a:pt x="340" y="297"/>
                            </a:lnTo>
                            <a:lnTo>
                              <a:pt x="343" y="273"/>
                            </a:lnTo>
                            <a:lnTo>
                              <a:pt x="346" y="258"/>
                            </a:lnTo>
                            <a:lnTo>
                              <a:pt x="334" y="247"/>
                            </a:lnTo>
                            <a:lnTo>
                              <a:pt x="321" y="223"/>
                            </a:lnTo>
                            <a:lnTo>
                              <a:pt x="324" y="218"/>
                            </a:lnTo>
                            <a:lnTo>
                              <a:pt x="367" y="215"/>
                            </a:lnTo>
                            <a:lnTo>
                              <a:pt x="381" y="215"/>
                            </a:lnTo>
                            <a:lnTo>
                              <a:pt x="385" y="222"/>
                            </a:lnTo>
                            <a:lnTo>
                              <a:pt x="390" y="222"/>
                            </a:lnTo>
                            <a:lnTo>
                              <a:pt x="388" y="211"/>
                            </a:lnTo>
                            <a:lnTo>
                              <a:pt x="413" y="208"/>
                            </a:lnTo>
                            <a:lnTo>
                              <a:pt x="429" y="209"/>
                            </a:lnTo>
                            <a:lnTo>
                              <a:pt x="438" y="217"/>
                            </a:lnTo>
                            <a:lnTo>
                              <a:pt x="429" y="229"/>
                            </a:lnTo>
                            <a:lnTo>
                              <a:pt x="426" y="239"/>
                            </a:lnTo>
                            <a:lnTo>
                              <a:pt x="443" y="248"/>
                            </a:lnTo>
                            <a:lnTo>
                              <a:pt x="474" y="259"/>
                            </a:lnTo>
                            <a:lnTo>
                              <a:pt x="485" y="254"/>
                            </a:lnTo>
                            <a:lnTo>
                              <a:pt x="471" y="226"/>
                            </a:lnTo>
                            <a:lnTo>
                              <a:pt x="467" y="206"/>
                            </a:lnTo>
                            <a:lnTo>
                              <a:pt x="471" y="201"/>
                            </a:lnTo>
                            <a:lnTo>
                              <a:pt x="451" y="189"/>
                            </a:lnTo>
                            <a:lnTo>
                              <a:pt x="448" y="183"/>
                            </a:lnTo>
                            <a:lnTo>
                              <a:pt x="451" y="172"/>
                            </a:lnTo>
                            <a:lnTo>
                              <a:pt x="446" y="148"/>
                            </a:lnTo>
                            <a:lnTo>
                              <a:pt x="428" y="119"/>
                            </a:lnTo>
                            <a:lnTo>
                              <a:pt x="412" y="92"/>
                            </a:lnTo>
                            <a:lnTo>
                              <a:pt x="431" y="80"/>
                            </a:lnTo>
                            <a:lnTo>
                              <a:pt x="451" y="80"/>
                            </a:lnTo>
                            <a:lnTo>
                              <a:pt x="462" y="84"/>
                            </a:lnTo>
                            <a:lnTo>
                              <a:pt x="488" y="83"/>
                            </a:lnTo>
                            <a:lnTo>
                              <a:pt x="512" y="61"/>
                            </a:lnTo>
                            <a:lnTo>
                              <a:pt x="518" y="42"/>
                            </a:lnTo>
                            <a:lnTo>
                              <a:pt x="541" y="26"/>
                            </a:lnTo>
                            <a:lnTo>
                              <a:pt x="552" y="33"/>
                            </a:lnTo>
                            <a:lnTo>
                              <a:pt x="570" y="28"/>
                            </a:lnTo>
                            <a:lnTo>
                              <a:pt x="591" y="16"/>
                            </a:lnTo>
                            <a:lnTo>
                              <a:pt x="599" y="14"/>
                            </a:lnTo>
                            <a:lnTo>
                              <a:pt x="606" y="20"/>
                            </a:lnTo>
                            <a:lnTo>
                              <a:pt x="634" y="19"/>
                            </a:lnTo>
                            <a:lnTo>
                              <a:pt x="651" y="0"/>
                            </a:lnTo>
                            <a:lnTo>
                              <a:pt x="657" y="0"/>
                            </a:lnTo>
                            <a:lnTo>
                              <a:pt x="680" y="14"/>
                            </a:lnTo>
                            <a:lnTo>
                              <a:pt x="691" y="28"/>
                            </a:lnTo>
                            <a:lnTo>
                              <a:pt x="688" y="34"/>
                            </a:lnTo>
                            <a:lnTo>
                              <a:pt x="693" y="42"/>
                            </a:lnTo>
                            <a:lnTo>
                              <a:pt x="704" y="31"/>
                            </a:lnTo>
                            <a:lnTo>
                              <a:pt x="727" y="34"/>
                            </a:lnTo>
                            <a:lnTo>
                              <a:pt x="729" y="56"/>
                            </a:lnTo>
                            <a:lnTo>
                              <a:pt x="741" y="66"/>
                            </a:lnTo>
                            <a:lnTo>
                              <a:pt x="787" y="70"/>
                            </a:lnTo>
                            <a:lnTo>
                              <a:pt x="826" y="97"/>
                            </a:lnTo>
                            <a:lnTo>
                              <a:pt x="835" y="90"/>
                            </a:lnTo>
                            <a:lnTo>
                              <a:pt x="866" y="106"/>
                            </a:lnTo>
                            <a:lnTo>
                              <a:pt x="880" y="103"/>
                            </a:lnTo>
                            <a:lnTo>
                              <a:pt x="891" y="97"/>
                            </a:lnTo>
                            <a:lnTo>
                              <a:pt x="922" y="109"/>
                            </a:lnTo>
                            <a:lnTo>
                              <a:pt x="949" y="128"/>
                            </a:lnTo>
                            <a:close/>
                            <a:moveTo>
                              <a:pt x="231" y="307"/>
                            </a:moveTo>
                            <a:lnTo>
                              <a:pt x="243" y="342"/>
                            </a:lnTo>
                            <a:lnTo>
                              <a:pt x="243" y="348"/>
                            </a:lnTo>
                            <a:lnTo>
                              <a:pt x="225" y="345"/>
                            </a:lnTo>
                            <a:lnTo>
                              <a:pt x="214" y="320"/>
                            </a:lnTo>
                            <a:lnTo>
                              <a:pt x="203" y="311"/>
                            </a:lnTo>
                            <a:lnTo>
                              <a:pt x="187" y="311"/>
                            </a:lnTo>
                            <a:lnTo>
                              <a:pt x="185" y="295"/>
                            </a:lnTo>
                            <a:lnTo>
                              <a:pt x="198" y="279"/>
                            </a:lnTo>
                            <a:lnTo>
                              <a:pt x="204" y="295"/>
                            </a:lnTo>
                            <a:lnTo>
                              <a:pt x="214" y="304"/>
                            </a:lnTo>
                            <a:lnTo>
                              <a:pt x="231" y="307"/>
                            </a:lnTo>
                            <a:close/>
                            <a:moveTo>
                              <a:pt x="215" y="517"/>
                            </a:moveTo>
                            <a:lnTo>
                              <a:pt x="237" y="523"/>
                            </a:lnTo>
                            <a:lnTo>
                              <a:pt x="260" y="528"/>
                            </a:lnTo>
                            <a:lnTo>
                              <a:pt x="267" y="534"/>
                            </a:lnTo>
                            <a:lnTo>
                              <a:pt x="256" y="557"/>
                            </a:lnTo>
                            <a:lnTo>
                              <a:pt x="237" y="557"/>
                            </a:lnTo>
                            <a:lnTo>
                              <a:pt x="215" y="534"/>
                            </a:lnTo>
                            <a:lnTo>
                              <a:pt x="215" y="517"/>
                            </a:lnTo>
                            <a:close/>
                            <a:moveTo>
                              <a:pt x="86" y="429"/>
                            </a:moveTo>
                            <a:lnTo>
                              <a:pt x="92" y="445"/>
                            </a:lnTo>
                            <a:lnTo>
                              <a:pt x="100" y="456"/>
                            </a:lnTo>
                            <a:lnTo>
                              <a:pt x="92" y="460"/>
                            </a:lnTo>
                            <a:lnTo>
                              <a:pt x="79" y="442"/>
                            </a:lnTo>
                            <a:lnTo>
                              <a:pt x="79" y="429"/>
                            </a:lnTo>
                            <a:lnTo>
                              <a:pt x="86" y="429"/>
                            </a:lnTo>
                            <a:close/>
                            <a:moveTo>
                              <a:pt x="0" y="885"/>
                            </a:moveTo>
                            <a:lnTo>
                              <a:pt x="20" y="871"/>
                            </a:lnTo>
                            <a:lnTo>
                              <a:pt x="42" y="865"/>
                            </a:lnTo>
                            <a:lnTo>
                              <a:pt x="57" y="868"/>
                            </a:lnTo>
                            <a:lnTo>
                              <a:pt x="61" y="877"/>
                            </a:lnTo>
                            <a:lnTo>
                              <a:pt x="73" y="880"/>
                            </a:lnTo>
                            <a:lnTo>
                              <a:pt x="86" y="868"/>
                            </a:lnTo>
                            <a:lnTo>
                              <a:pt x="82" y="858"/>
                            </a:lnTo>
                            <a:lnTo>
                              <a:pt x="100" y="854"/>
                            </a:lnTo>
                            <a:lnTo>
                              <a:pt x="118" y="871"/>
                            </a:lnTo>
                            <a:lnTo>
                              <a:pt x="112" y="882"/>
                            </a:lnTo>
                            <a:lnTo>
                              <a:pt x="84" y="888"/>
                            </a:lnTo>
                            <a:lnTo>
                              <a:pt x="67" y="885"/>
                            </a:lnTo>
                            <a:lnTo>
                              <a:pt x="43" y="879"/>
                            </a:lnTo>
                            <a:lnTo>
                              <a:pt x="17" y="888"/>
                            </a:lnTo>
                            <a:lnTo>
                              <a:pt x="6" y="890"/>
                            </a:lnTo>
                            <a:lnTo>
                              <a:pt x="0" y="885"/>
                            </a:lnTo>
                            <a:close/>
                            <a:moveTo>
                              <a:pt x="306" y="857"/>
                            </a:moveTo>
                            <a:lnTo>
                              <a:pt x="315" y="869"/>
                            </a:lnTo>
                            <a:lnTo>
                              <a:pt x="329" y="860"/>
                            </a:lnTo>
                            <a:lnTo>
                              <a:pt x="320" y="851"/>
                            </a:lnTo>
                            <a:lnTo>
                              <a:pt x="306" y="857"/>
                            </a:lnTo>
                            <a:close/>
                            <a:moveTo>
                              <a:pt x="323" y="877"/>
                            </a:moveTo>
                            <a:lnTo>
                              <a:pt x="331" y="862"/>
                            </a:lnTo>
                            <a:lnTo>
                              <a:pt x="343" y="865"/>
                            </a:lnTo>
                            <a:lnTo>
                              <a:pt x="339" y="877"/>
                            </a:lnTo>
                            <a:lnTo>
                              <a:pt x="323" y="877"/>
                            </a:lnTo>
                            <a:close/>
                            <a:moveTo>
                              <a:pt x="471" y="865"/>
                            </a:moveTo>
                            <a:lnTo>
                              <a:pt x="481" y="876"/>
                            </a:lnTo>
                            <a:lnTo>
                              <a:pt x="485" y="868"/>
                            </a:lnTo>
                            <a:lnTo>
                              <a:pt x="481" y="857"/>
                            </a:lnTo>
                            <a:lnTo>
                              <a:pt x="471" y="865"/>
                            </a:lnTo>
                            <a:close/>
                            <a:moveTo>
                              <a:pt x="526" y="787"/>
                            </a:moveTo>
                            <a:lnTo>
                              <a:pt x="532" y="823"/>
                            </a:lnTo>
                            <a:lnTo>
                              <a:pt x="551" y="827"/>
                            </a:lnTo>
                            <a:lnTo>
                              <a:pt x="582" y="810"/>
                            </a:lnTo>
                            <a:lnTo>
                              <a:pt x="609" y="793"/>
                            </a:lnTo>
                            <a:lnTo>
                              <a:pt x="599" y="779"/>
                            </a:lnTo>
                            <a:lnTo>
                              <a:pt x="602" y="763"/>
                            </a:lnTo>
                            <a:lnTo>
                              <a:pt x="588" y="771"/>
                            </a:lnTo>
                            <a:lnTo>
                              <a:pt x="571" y="766"/>
                            </a:lnTo>
                            <a:lnTo>
                              <a:pt x="581" y="759"/>
                            </a:lnTo>
                            <a:lnTo>
                              <a:pt x="593" y="765"/>
                            </a:lnTo>
                            <a:lnTo>
                              <a:pt x="618" y="754"/>
                            </a:lnTo>
                            <a:lnTo>
                              <a:pt x="620" y="745"/>
                            </a:lnTo>
                            <a:lnTo>
                              <a:pt x="606" y="740"/>
                            </a:lnTo>
                            <a:lnTo>
                              <a:pt x="610" y="727"/>
                            </a:lnTo>
                            <a:lnTo>
                              <a:pt x="593" y="740"/>
                            </a:lnTo>
                            <a:lnTo>
                              <a:pt x="563" y="762"/>
                            </a:lnTo>
                            <a:lnTo>
                              <a:pt x="534" y="779"/>
                            </a:lnTo>
                            <a:lnTo>
                              <a:pt x="526" y="787"/>
                            </a:lnTo>
                            <a:close/>
                            <a:moveTo>
                              <a:pt x="790" y="662"/>
                            </a:moveTo>
                            <a:lnTo>
                              <a:pt x="805" y="654"/>
                            </a:lnTo>
                            <a:lnTo>
                              <a:pt x="799" y="642"/>
                            </a:lnTo>
                            <a:lnTo>
                              <a:pt x="788" y="648"/>
                            </a:lnTo>
                            <a:lnTo>
                              <a:pt x="790" y="662"/>
                            </a:lnTo>
                            <a:close/>
                          </a:path>
                        </a:pathLst>
                      </a:custGeom>
                      <a:solidFill>
                        <a:schemeClr val="bg1"/>
                      </a:solidFill>
                      <a:ln w="5">
                        <a:solidFill>
                          <a:srgbClr val="0F56DC">
                            <a:lumMod val="65000"/>
                          </a:srgbClr>
                        </a:solidFill>
                        <a:prstDash val="solid"/>
                        <a:round/>
                        <a:headEnd/>
                        <a:tailEnd/>
                      </a:ln>
                    </p:spPr>
                    <p:txBody>
                      <a:bodyPr tIns="0" bIns="274320" anchor="ctr"/>
                      <a:lstStyle/>
                      <a:p>
                        <a:pPr algn="ctr">
                          <a:defRPr/>
                        </a:pPr>
                        <a:r>
                          <a:rPr lang="en-US" sz="1000" kern="0" dirty="0">
                            <a:solidFill>
                              <a:srgbClr val="002060"/>
                            </a:solidFill>
                            <a:latin typeface="Myriad Web Pro"/>
                          </a:rPr>
                          <a:t>AK</a:t>
                        </a:r>
                      </a:p>
                    </p:txBody>
                  </p:sp>
                  <p:sp>
                    <p:nvSpPr>
                      <p:cNvPr id="160" name="Freeform 64"/>
                      <p:cNvSpPr>
                        <a:spLocks noEditPoints="1"/>
                      </p:cNvSpPr>
                      <p:nvPr/>
                    </p:nvSpPr>
                    <p:spPr bwMode="auto">
                      <a:xfrm>
                        <a:off x="3983" y="3034"/>
                        <a:ext cx="996" cy="838"/>
                      </a:xfrm>
                      <a:custGeom>
                        <a:avLst/>
                        <a:gdLst>
                          <a:gd name="T0" fmla="*/ 767 w 996"/>
                          <a:gd name="T1" fmla="*/ 113 h 838"/>
                          <a:gd name="T2" fmla="*/ 854 w 996"/>
                          <a:gd name="T3" fmla="*/ 245 h 838"/>
                          <a:gd name="T4" fmla="*/ 882 w 996"/>
                          <a:gd name="T5" fmla="*/ 294 h 838"/>
                          <a:gd name="T6" fmla="*/ 914 w 996"/>
                          <a:gd name="T7" fmla="*/ 367 h 838"/>
                          <a:gd name="T8" fmla="*/ 981 w 996"/>
                          <a:gd name="T9" fmla="*/ 487 h 838"/>
                          <a:gd name="T10" fmla="*/ 995 w 996"/>
                          <a:gd name="T11" fmla="*/ 621 h 838"/>
                          <a:gd name="T12" fmla="*/ 981 w 996"/>
                          <a:gd name="T13" fmla="*/ 662 h 838"/>
                          <a:gd name="T14" fmla="*/ 981 w 996"/>
                          <a:gd name="T15" fmla="*/ 701 h 838"/>
                          <a:gd name="T16" fmla="*/ 921 w 996"/>
                          <a:gd name="T17" fmla="*/ 732 h 838"/>
                          <a:gd name="T18" fmla="*/ 889 w 996"/>
                          <a:gd name="T19" fmla="*/ 745 h 838"/>
                          <a:gd name="T20" fmla="*/ 875 w 996"/>
                          <a:gd name="T21" fmla="*/ 699 h 838"/>
                          <a:gd name="T22" fmla="*/ 806 w 996"/>
                          <a:gd name="T23" fmla="*/ 651 h 838"/>
                          <a:gd name="T24" fmla="*/ 778 w 996"/>
                          <a:gd name="T25" fmla="*/ 611 h 838"/>
                          <a:gd name="T26" fmla="*/ 740 w 996"/>
                          <a:gd name="T27" fmla="*/ 590 h 838"/>
                          <a:gd name="T28" fmla="*/ 698 w 996"/>
                          <a:gd name="T29" fmla="*/ 532 h 838"/>
                          <a:gd name="T30" fmla="*/ 642 w 996"/>
                          <a:gd name="T31" fmla="*/ 458 h 838"/>
                          <a:gd name="T32" fmla="*/ 675 w 996"/>
                          <a:gd name="T33" fmla="*/ 398 h 838"/>
                          <a:gd name="T34" fmla="*/ 637 w 996"/>
                          <a:gd name="T35" fmla="*/ 400 h 838"/>
                          <a:gd name="T36" fmla="*/ 640 w 996"/>
                          <a:gd name="T37" fmla="*/ 437 h 838"/>
                          <a:gd name="T38" fmla="*/ 618 w 996"/>
                          <a:gd name="T39" fmla="*/ 364 h 838"/>
                          <a:gd name="T40" fmla="*/ 609 w 996"/>
                          <a:gd name="T41" fmla="*/ 253 h 838"/>
                          <a:gd name="T42" fmla="*/ 556 w 996"/>
                          <a:gd name="T43" fmla="*/ 222 h 838"/>
                          <a:gd name="T44" fmla="*/ 519 w 996"/>
                          <a:gd name="T45" fmla="*/ 173 h 838"/>
                          <a:gd name="T46" fmla="*/ 459 w 996"/>
                          <a:gd name="T47" fmla="*/ 136 h 838"/>
                          <a:gd name="T48" fmla="*/ 400 w 996"/>
                          <a:gd name="T49" fmla="*/ 131 h 838"/>
                          <a:gd name="T50" fmla="*/ 401 w 996"/>
                          <a:gd name="T51" fmla="*/ 156 h 838"/>
                          <a:gd name="T52" fmla="*/ 336 w 996"/>
                          <a:gd name="T53" fmla="*/ 191 h 838"/>
                          <a:gd name="T54" fmla="*/ 289 w 996"/>
                          <a:gd name="T55" fmla="*/ 181 h 838"/>
                          <a:gd name="T56" fmla="*/ 252 w 996"/>
                          <a:gd name="T57" fmla="*/ 153 h 838"/>
                          <a:gd name="T58" fmla="*/ 127 w 996"/>
                          <a:gd name="T59" fmla="*/ 122 h 838"/>
                          <a:gd name="T60" fmla="*/ 30 w 996"/>
                          <a:gd name="T61" fmla="*/ 141 h 838"/>
                          <a:gd name="T62" fmla="*/ 0 w 996"/>
                          <a:gd name="T63" fmla="*/ 67 h 838"/>
                          <a:gd name="T64" fmla="*/ 227 w 996"/>
                          <a:gd name="T65" fmla="*/ 22 h 838"/>
                          <a:gd name="T66" fmla="*/ 319 w 996"/>
                          <a:gd name="T67" fmla="*/ 44 h 838"/>
                          <a:gd name="T68" fmla="*/ 445 w 996"/>
                          <a:gd name="T69" fmla="*/ 53 h 838"/>
                          <a:gd name="T70" fmla="*/ 647 w 996"/>
                          <a:gd name="T71" fmla="*/ 42 h 838"/>
                          <a:gd name="T72" fmla="*/ 664 w 996"/>
                          <a:gd name="T73" fmla="*/ 36 h 838"/>
                          <a:gd name="T74" fmla="*/ 698 w 996"/>
                          <a:gd name="T75" fmla="*/ 3 h 838"/>
                          <a:gd name="T76" fmla="*/ 823 w 996"/>
                          <a:gd name="T77" fmla="*/ 829 h 838"/>
                          <a:gd name="T78" fmla="*/ 856 w 996"/>
                          <a:gd name="T79" fmla="*/ 803 h 838"/>
                          <a:gd name="T80" fmla="*/ 876 w 996"/>
                          <a:gd name="T81" fmla="*/ 813 h 838"/>
                          <a:gd name="T82" fmla="*/ 814 w 996"/>
                          <a:gd name="T83" fmla="*/ 838 h 838"/>
                          <a:gd name="T84" fmla="*/ 899 w 996"/>
                          <a:gd name="T85" fmla="*/ 807 h 838"/>
                          <a:gd name="T86" fmla="*/ 974 w 996"/>
                          <a:gd name="T87" fmla="*/ 745 h 838"/>
                          <a:gd name="T88" fmla="*/ 996 w 996"/>
                          <a:gd name="T89" fmla="*/ 671 h 838"/>
                          <a:gd name="T90" fmla="*/ 976 w 996"/>
                          <a:gd name="T91" fmla="*/ 720 h 838"/>
                          <a:gd name="T92" fmla="*/ 907 w 996"/>
                          <a:gd name="T93" fmla="*/ 792 h 8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996" h="838">
                            <a:moveTo>
                              <a:pt x="729" y="6"/>
                            </a:moveTo>
                            <a:lnTo>
                              <a:pt x="743" y="52"/>
                            </a:lnTo>
                            <a:lnTo>
                              <a:pt x="767" y="113"/>
                            </a:lnTo>
                            <a:lnTo>
                              <a:pt x="801" y="170"/>
                            </a:lnTo>
                            <a:lnTo>
                              <a:pt x="823" y="211"/>
                            </a:lnTo>
                            <a:lnTo>
                              <a:pt x="854" y="245"/>
                            </a:lnTo>
                            <a:lnTo>
                              <a:pt x="879" y="267"/>
                            </a:lnTo>
                            <a:lnTo>
                              <a:pt x="889" y="286"/>
                            </a:lnTo>
                            <a:lnTo>
                              <a:pt x="882" y="294"/>
                            </a:lnTo>
                            <a:lnTo>
                              <a:pt x="878" y="301"/>
                            </a:lnTo>
                            <a:lnTo>
                              <a:pt x="895" y="348"/>
                            </a:lnTo>
                            <a:lnTo>
                              <a:pt x="914" y="367"/>
                            </a:lnTo>
                            <a:lnTo>
                              <a:pt x="929" y="400"/>
                            </a:lnTo>
                            <a:lnTo>
                              <a:pt x="953" y="436"/>
                            </a:lnTo>
                            <a:lnTo>
                              <a:pt x="981" y="487"/>
                            </a:lnTo>
                            <a:lnTo>
                              <a:pt x="988" y="536"/>
                            </a:lnTo>
                            <a:lnTo>
                              <a:pt x="992" y="611"/>
                            </a:lnTo>
                            <a:lnTo>
                              <a:pt x="995" y="621"/>
                            </a:lnTo>
                            <a:lnTo>
                              <a:pt x="993" y="642"/>
                            </a:lnTo>
                            <a:lnTo>
                              <a:pt x="978" y="650"/>
                            </a:lnTo>
                            <a:lnTo>
                              <a:pt x="981" y="662"/>
                            </a:lnTo>
                            <a:lnTo>
                              <a:pt x="976" y="675"/>
                            </a:lnTo>
                            <a:lnTo>
                              <a:pt x="978" y="690"/>
                            </a:lnTo>
                            <a:lnTo>
                              <a:pt x="981" y="701"/>
                            </a:lnTo>
                            <a:lnTo>
                              <a:pt x="964" y="721"/>
                            </a:lnTo>
                            <a:lnTo>
                              <a:pt x="945" y="731"/>
                            </a:lnTo>
                            <a:lnTo>
                              <a:pt x="921" y="732"/>
                            </a:lnTo>
                            <a:lnTo>
                              <a:pt x="912" y="742"/>
                            </a:lnTo>
                            <a:lnTo>
                              <a:pt x="896" y="748"/>
                            </a:lnTo>
                            <a:lnTo>
                              <a:pt x="889" y="745"/>
                            </a:lnTo>
                            <a:lnTo>
                              <a:pt x="881" y="739"/>
                            </a:lnTo>
                            <a:lnTo>
                              <a:pt x="879" y="721"/>
                            </a:lnTo>
                            <a:lnTo>
                              <a:pt x="875" y="699"/>
                            </a:lnTo>
                            <a:lnTo>
                              <a:pt x="853" y="667"/>
                            </a:lnTo>
                            <a:lnTo>
                              <a:pt x="831" y="653"/>
                            </a:lnTo>
                            <a:lnTo>
                              <a:pt x="806" y="651"/>
                            </a:lnTo>
                            <a:lnTo>
                              <a:pt x="801" y="659"/>
                            </a:lnTo>
                            <a:lnTo>
                              <a:pt x="782" y="632"/>
                            </a:lnTo>
                            <a:lnTo>
                              <a:pt x="778" y="611"/>
                            </a:lnTo>
                            <a:lnTo>
                              <a:pt x="762" y="584"/>
                            </a:lnTo>
                            <a:lnTo>
                              <a:pt x="751" y="578"/>
                            </a:lnTo>
                            <a:lnTo>
                              <a:pt x="740" y="590"/>
                            </a:lnTo>
                            <a:lnTo>
                              <a:pt x="729" y="589"/>
                            </a:lnTo>
                            <a:lnTo>
                              <a:pt x="717" y="557"/>
                            </a:lnTo>
                            <a:lnTo>
                              <a:pt x="698" y="532"/>
                            </a:lnTo>
                            <a:lnTo>
                              <a:pt x="681" y="500"/>
                            </a:lnTo>
                            <a:lnTo>
                              <a:pt x="664" y="481"/>
                            </a:lnTo>
                            <a:lnTo>
                              <a:pt x="642" y="458"/>
                            </a:lnTo>
                            <a:lnTo>
                              <a:pt x="654" y="442"/>
                            </a:lnTo>
                            <a:lnTo>
                              <a:pt x="675" y="408"/>
                            </a:lnTo>
                            <a:lnTo>
                              <a:pt x="675" y="398"/>
                            </a:lnTo>
                            <a:lnTo>
                              <a:pt x="647" y="392"/>
                            </a:lnTo>
                            <a:lnTo>
                              <a:pt x="636" y="397"/>
                            </a:lnTo>
                            <a:lnTo>
                              <a:pt x="637" y="400"/>
                            </a:lnTo>
                            <a:lnTo>
                              <a:pt x="654" y="406"/>
                            </a:lnTo>
                            <a:lnTo>
                              <a:pt x="645" y="434"/>
                            </a:lnTo>
                            <a:lnTo>
                              <a:pt x="640" y="437"/>
                            </a:lnTo>
                            <a:lnTo>
                              <a:pt x="629" y="412"/>
                            </a:lnTo>
                            <a:lnTo>
                              <a:pt x="620" y="381"/>
                            </a:lnTo>
                            <a:lnTo>
                              <a:pt x="618" y="364"/>
                            </a:lnTo>
                            <a:lnTo>
                              <a:pt x="628" y="336"/>
                            </a:lnTo>
                            <a:lnTo>
                              <a:pt x="628" y="276"/>
                            </a:lnTo>
                            <a:lnTo>
                              <a:pt x="609" y="253"/>
                            </a:lnTo>
                            <a:lnTo>
                              <a:pt x="601" y="233"/>
                            </a:lnTo>
                            <a:lnTo>
                              <a:pt x="568" y="225"/>
                            </a:lnTo>
                            <a:lnTo>
                              <a:pt x="556" y="222"/>
                            </a:lnTo>
                            <a:lnTo>
                              <a:pt x="547" y="205"/>
                            </a:lnTo>
                            <a:lnTo>
                              <a:pt x="525" y="195"/>
                            </a:lnTo>
                            <a:lnTo>
                              <a:pt x="519" y="173"/>
                            </a:lnTo>
                            <a:lnTo>
                              <a:pt x="501" y="167"/>
                            </a:lnTo>
                            <a:lnTo>
                              <a:pt x="486" y="145"/>
                            </a:lnTo>
                            <a:lnTo>
                              <a:pt x="459" y="136"/>
                            </a:lnTo>
                            <a:lnTo>
                              <a:pt x="440" y="127"/>
                            </a:lnTo>
                            <a:lnTo>
                              <a:pt x="425" y="127"/>
                            </a:lnTo>
                            <a:lnTo>
                              <a:pt x="400" y="131"/>
                            </a:lnTo>
                            <a:lnTo>
                              <a:pt x="398" y="144"/>
                            </a:lnTo>
                            <a:lnTo>
                              <a:pt x="403" y="150"/>
                            </a:lnTo>
                            <a:lnTo>
                              <a:pt x="401" y="156"/>
                            </a:lnTo>
                            <a:lnTo>
                              <a:pt x="381" y="156"/>
                            </a:lnTo>
                            <a:lnTo>
                              <a:pt x="358" y="178"/>
                            </a:lnTo>
                            <a:lnTo>
                              <a:pt x="336" y="191"/>
                            </a:lnTo>
                            <a:lnTo>
                              <a:pt x="312" y="191"/>
                            </a:lnTo>
                            <a:lnTo>
                              <a:pt x="292" y="198"/>
                            </a:lnTo>
                            <a:lnTo>
                              <a:pt x="289" y="181"/>
                            </a:lnTo>
                            <a:lnTo>
                              <a:pt x="280" y="169"/>
                            </a:lnTo>
                            <a:lnTo>
                              <a:pt x="261" y="161"/>
                            </a:lnTo>
                            <a:lnTo>
                              <a:pt x="252" y="153"/>
                            </a:lnTo>
                            <a:lnTo>
                              <a:pt x="200" y="128"/>
                            </a:lnTo>
                            <a:lnTo>
                              <a:pt x="153" y="117"/>
                            </a:lnTo>
                            <a:lnTo>
                              <a:pt x="127" y="122"/>
                            </a:lnTo>
                            <a:lnTo>
                              <a:pt x="89" y="125"/>
                            </a:lnTo>
                            <a:lnTo>
                              <a:pt x="52" y="138"/>
                            </a:lnTo>
                            <a:lnTo>
                              <a:pt x="30" y="141"/>
                            </a:lnTo>
                            <a:lnTo>
                              <a:pt x="28" y="91"/>
                            </a:lnTo>
                            <a:lnTo>
                              <a:pt x="13" y="78"/>
                            </a:lnTo>
                            <a:lnTo>
                              <a:pt x="0" y="67"/>
                            </a:lnTo>
                            <a:lnTo>
                              <a:pt x="3" y="49"/>
                            </a:lnTo>
                            <a:lnTo>
                              <a:pt x="66" y="41"/>
                            </a:lnTo>
                            <a:lnTo>
                              <a:pt x="227" y="22"/>
                            </a:lnTo>
                            <a:lnTo>
                              <a:pt x="269" y="19"/>
                            </a:lnTo>
                            <a:lnTo>
                              <a:pt x="303" y="20"/>
                            </a:lnTo>
                            <a:lnTo>
                              <a:pt x="319" y="44"/>
                            </a:lnTo>
                            <a:lnTo>
                              <a:pt x="328" y="53"/>
                            </a:lnTo>
                            <a:lnTo>
                              <a:pt x="378" y="56"/>
                            </a:lnTo>
                            <a:lnTo>
                              <a:pt x="445" y="53"/>
                            </a:lnTo>
                            <a:lnTo>
                              <a:pt x="579" y="44"/>
                            </a:lnTo>
                            <a:lnTo>
                              <a:pt x="614" y="41"/>
                            </a:lnTo>
                            <a:lnTo>
                              <a:pt x="647" y="42"/>
                            </a:lnTo>
                            <a:lnTo>
                              <a:pt x="648" y="59"/>
                            </a:lnTo>
                            <a:lnTo>
                              <a:pt x="662" y="64"/>
                            </a:lnTo>
                            <a:lnTo>
                              <a:pt x="664" y="36"/>
                            </a:lnTo>
                            <a:lnTo>
                              <a:pt x="654" y="10"/>
                            </a:lnTo>
                            <a:lnTo>
                              <a:pt x="662" y="0"/>
                            </a:lnTo>
                            <a:lnTo>
                              <a:pt x="698" y="3"/>
                            </a:lnTo>
                            <a:lnTo>
                              <a:pt x="729" y="6"/>
                            </a:lnTo>
                            <a:close/>
                            <a:moveTo>
                              <a:pt x="807" y="832"/>
                            </a:moveTo>
                            <a:lnTo>
                              <a:pt x="823" y="829"/>
                            </a:lnTo>
                            <a:lnTo>
                              <a:pt x="831" y="827"/>
                            </a:lnTo>
                            <a:lnTo>
                              <a:pt x="840" y="812"/>
                            </a:lnTo>
                            <a:lnTo>
                              <a:pt x="856" y="803"/>
                            </a:lnTo>
                            <a:lnTo>
                              <a:pt x="864" y="806"/>
                            </a:lnTo>
                            <a:lnTo>
                              <a:pt x="873" y="807"/>
                            </a:lnTo>
                            <a:lnTo>
                              <a:pt x="876" y="813"/>
                            </a:lnTo>
                            <a:lnTo>
                              <a:pt x="854" y="821"/>
                            </a:lnTo>
                            <a:lnTo>
                              <a:pt x="828" y="831"/>
                            </a:lnTo>
                            <a:lnTo>
                              <a:pt x="814" y="838"/>
                            </a:lnTo>
                            <a:lnTo>
                              <a:pt x="807" y="832"/>
                            </a:lnTo>
                            <a:close/>
                            <a:moveTo>
                              <a:pt x="892" y="801"/>
                            </a:moveTo>
                            <a:lnTo>
                              <a:pt x="899" y="807"/>
                            </a:lnTo>
                            <a:lnTo>
                              <a:pt x="917" y="795"/>
                            </a:lnTo>
                            <a:lnTo>
                              <a:pt x="951" y="768"/>
                            </a:lnTo>
                            <a:lnTo>
                              <a:pt x="974" y="745"/>
                            </a:lnTo>
                            <a:lnTo>
                              <a:pt x="990" y="703"/>
                            </a:lnTo>
                            <a:lnTo>
                              <a:pt x="995" y="692"/>
                            </a:lnTo>
                            <a:lnTo>
                              <a:pt x="996" y="671"/>
                            </a:lnTo>
                            <a:lnTo>
                              <a:pt x="992" y="675"/>
                            </a:lnTo>
                            <a:lnTo>
                              <a:pt x="985" y="692"/>
                            </a:lnTo>
                            <a:lnTo>
                              <a:pt x="976" y="720"/>
                            </a:lnTo>
                            <a:lnTo>
                              <a:pt x="957" y="753"/>
                            </a:lnTo>
                            <a:lnTo>
                              <a:pt x="929" y="779"/>
                            </a:lnTo>
                            <a:lnTo>
                              <a:pt x="907" y="792"/>
                            </a:lnTo>
                            <a:lnTo>
                              <a:pt x="892" y="801"/>
                            </a:lnTo>
                            <a:close/>
                          </a:path>
                        </a:pathLst>
                      </a:custGeom>
                      <a:solidFill>
                        <a:srgbClr val="FFCC00"/>
                      </a:solidFill>
                      <a:ln w="5">
                        <a:solidFill>
                          <a:srgbClr val="0F56DC">
                            <a:lumMod val="65000"/>
                          </a:srgbClr>
                        </a:solidFill>
                        <a:prstDash val="solid"/>
                        <a:round/>
                        <a:headEnd/>
                        <a:tailEnd/>
                      </a:ln>
                    </p:spPr>
                    <p:txBody>
                      <a:bodyPr lIns="822960" rIns="0" anchor="ctr"/>
                      <a:lstStyle/>
                      <a:p>
                        <a:pPr>
                          <a:defRPr/>
                        </a:pPr>
                        <a:endParaRPr lang="en-US" sz="1000" kern="0" dirty="0">
                          <a:solidFill>
                            <a:srgbClr val="002060"/>
                          </a:solidFill>
                          <a:latin typeface="Myriad Web Pro"/>
                        </a:endParaRPr>
                      </a:p>
                    </p:txBody>
                  </p:sp>
                  <p:sp>
                    <p:nvSpPr>
                      <p:cNvPr id="161" name="Freeform 65"/>
                      <p:cNvSpPr>
                        <a:spLocks/>
                      </p:cNvSpPr>
                      <p:nvPr/>
                    </p:nvSpPr>
                    <p:spPr bwMode="auto">
                      <a:xfrm>
                        <a:off x="5307" y="874"/>
                        <a:ext cx="174" cy="371"/>
                      </a:xfrm>
                      <a:custGeom>
                        <a:avLst/>
                        <a:gdLst>
                          <a:gd name="T0" fmla="*/ 161 w 174"/>
                          <a:gd name="T1" fmla="*/ 313 h 371"/>
                          <a:gd name="T2" fmla="*/ 167 w 174"/>
                          <a:gd name="T3" fmla="*/ 306 h 371"/>
                          <a:gd name="T4" fmla="*/ 174 w 174"/>
                          <a:gd name="T5" fmla="*/ 285 h 371"/>
                          <a:gd name="T6" fmla="*/ 158 w 174"/>
                          <a:gd name="T7" fmla="*/ 281 h 371"/>
                          <a:gd name="T8" fmla="*/ 155 w 174"/>
                          <a:gd name="T9" fmla="*/ 260 h 371"/>
                          <a:gd name="T10" fmla="*/ 130 w 174"/>
                          <a:gd name="T11" fmla="*/ 254 h 371"/>
                          <a:gd name="T12" fmla="*/ 128 w 174"/>
                          <a:gd name="T13" fmla="*/ 237 h 371"/>
                          <a:gd name="T14" fmla="*/ 83 w 174"/>
                          <a:gd name="T15" fmla="*/ 90 h 371"/>
                          <a:gd name="T16" fmla="*/ 55 w 174"/>
                          <a:gd name="T17" fmla="*/ 0 h 371"/>
                          <a:gd name="T18" fmla="*/ 49 w 174"/>
                          <a:gd name="T19" fmla="*/ 0 h 371"/>
                          <a:gd name="T20" fmla="*/ 44 w 174"/>
                          <a:gd name="T21" fmla="*/ 9 h 371"/>
                          <a:gd name="T22" fmla="*/ 41 w 174"/>
                          <a:gd name="T23" fmla="*/ 6 h 371"/>
                          <a:gd name="T24" fmla="*/ 35 w 174"/>
                          <a:gd name="T25" fmla="*/ 0 h 371"/>
                          <a:gd name="T26" fmla="*/ 25 w 174"/>
                          <a:gd name="T27" fmla="*/ 12 h 371"/>
                          <a:gd name="T28" fmla="*/ 25 w 174"/>
                          <a:gd name="T29" fmla="*/ 43 h 371"/>
                          <a:gd name="T30" fmla="*/ 27 w 174"/>
                          <a:gd name="T31" fmla="*/ 79 h 371"/>
                          <a:gd name="T32" fmla="*/ 39 w 174"/>
                          <a:gd name="T33" fmla="*/ 97 h 371"/>
                          <a:gd name="T34" fmla="*/ 39 w 174"/>
                          <a:gd name="T35" fmla="*/ 121 h 371"/>
                          <a:gd name="T36" fmla="*/ 16 w 174"/>
                          <a:gd name="T37" fmla="*/ 153 h 371"/>
                          <a:gd name="T38" fmla="*/ 0 w 174"/>
                          <a:gd name="T39" fmla="*/ 161 h 371"/>
                          <a:gd name="T40" fmla="*/ 0 w 174"/>
                          <a:gd name="T41" fmla="*/ 167 h 371"/>
                          <a:gd name="T42" fmla="*/ 6 w 174"/>
                          <a:gd name="T43" fmla="*/ 179 h 371"/>
                          <a:gd name="T44" fmla="*/ 6 w 174"/>
                          <a:gd name="T45" fmla="*/ 232 h 371"/>
                          <a:gd name="T46" fmla="*/ 2 w 174"/>
                          <a:gd name="T47" fmla="*/ 290 h 371"/>
                          <a:gd name="T48" fmla="*/ 0 w 174"/>
                          <a:gd name="T49" fmla="*/ 320 h 371"/>
                          <a:gd name="T50" fmla="*/ 6 w 174"/>
                          <a:gd name="T51" fmla="*/ 328 h 371"/>
                          <a:gd name="T52" fmla="*/ 6 w 174"/>
                          <a:gd name="T53" fmla="*/ 356 h 371"/>
                          <a:gd name="T54" fmla="*/ 3 w 174"/>
                          <a:gd name="T55" fmla="*/ 368 h 371"/>
                          <a:gd name="T56" fmla="*/ 10 w 174"/>
                          <a:gd name="T57" fmla="*/ 371 h 371"/>
                          <a:gd name="T58" fmla="*/ 114 w 174"/>
                          <a:gd name="T59" fmla="*/ 345 h 371"/>
                          <a:gd name="T60" fmla="*/ 127 w 174"/>
                          <a:gd name="T61" fmla="*/ 340 h 371"/>
                          <a:gd name="T62" fmla="*/ 139 w 174"/>
                          <a:gd name="T63" fmla="*/ 323 h 371"/>
                          <a:gd name="T64" fmla="*/ 161 w 174"/>
                          <a:gd name="T65" fmla="*/ 313 h 3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74" h="371">
                            <a:moveTo>
                              <a:pt x="161" y="313"/>
                            </a:moveTo>
                            <a:lnTo>
                              <a:pt x="167" y="306"/>
                            </a:lnTo>
                            <a:lnTo>
                              <a:pt x="174" y="285"/>
                            </a:lnTo>
                            <a:lnTo>
                              <a:pt x="158" y="281"/>
                            </a:lnTo>
                            <a:lnTo>
                              <a:pt x="155" y="260"/>
                            </a:lnTo>
                            <a:lnTo>
                              <a:pt x="130" y="254"/>
                            </a:lnTo>
                            <a:lnTo>
                              <a:pt x="128" y="237"/>
                            </a:lnTo>
                            <a:lnTo>
                              <a:pt x="83" y="90"/>
                            </a:lnTo>
                            <a:lnTo>
                              <a:pt x="55" y="0"/>
                            </a:lnTo>
                            <a:lnTo>
                              <a:pt x="49" y="0"/>
                            </a:lnTo>
                            <a:lnTo>
                              <a:pt x="44" y="9"/>
                            </a:lnTo>
                            <a:lnTo>
                              <a:pt x="41" y="6"/>
                            </a:lnTo>
                            <a:lnTo>
                              <a:pt x="35" y="0"/>
                            </a:lnTo>
                            <a:lnTo>
                              <a:pt x="25" y="12"/>
                            </a:lnTo>
                            <a:lnTo>
                              <a:pt x="25" y="43"/>
                            </a:lnTo>
                            <a:lnTo>
                              <a:pt x="27" y="79"/>
                            </a:lnTo>
                            <a:lnTo>
                              <a:pt x="39" y="97"/>
                            </a:lnTo>
                            <a:lnTo>
                              <a:pt x="39" y="121"/>
                            </a:lnTo>
                            <a:lnTo>
                              <a:pt x="16" y="153"/>
                            </a:lnTo>
                            <a:lnTo>
                              <a:pt x="0" y="161"/>
                            </a:lnTo>
                            <a:lnTo>
                              <a:pt x="0" y="167"/>
                            </a:lnTo>
                            <a:lnTo>
                              <a:pt x="6" y="179"/>
                            </a:lnTo>
                            <a:lnTo>
                              <a:pt x="6" y="232"/>
                            </a:lnTo>
                            <a:lnTo>
                              <a:pt x="2" y="290"/>
                            </a:lnTo>
                            <a:lnTo>
                              <a:pt x="0" y="320"/>
                            </a:lnTo>
                            <a:lnTo>
                              <a:pt x="6" y="328"/>
                            </a:lnTo>
                            <a:lnTo>
                              <a:pt x="6" y="356"/>
                            </a:lnTo>
                            <a:lnTo>
                              <a:pt x="3" y="368"/>
                            </a:lnTo>
                            <a:lnTo>
                              <a:pt x="10" y="371"/>
                            </a:lnTo>
                            <a:lnTo>
                              <a:pt x="114" y="345"/>
                            </a:lnTo>
                            <a:lnTo>
                              <a:pt x="127" y="340"/>
                            </a:lnTo>
                            <a:lnTo>
                              <a:pt x="139" y="323"/>
                            </a:lnTo>
                            <a:lnTo>
                              <a:pt x="161" y="313"/>
                            </a:lnTo>
                            <a:close/>
                          </a:path>
                        </a:pathLst>
                      </a:custGeom>
                      <a:solidFill>
                        <a:srgbClr val="FFCC00"/>
                      </a:solidFill>
                      <a:ln w="5">
                        <a:solidFill>
                          <a:srgbClr val="0F56DC">
                            <a:lumMod val="65000"/>
                          </a:srgbClr>
                        </a:solidFill>
                        <a:prstDash val="solid"/>
                        <a:round/>
                        <a:headEnd/>
                        <a:tailEnd/>
                      </a:ln>
                    </p:spPr>
                    <p:txBody>
                      <a:bodyPr anchor="ctr"/>
                      <a:lstStyle/>
                      <a:p>
                        <a:pPr algn="ctr">
                          <a:defRPr/>
                        </a:pPr>
                        <a:endParaRPr lang="en-US" sz="1200" kern="0">
                          <a:solidFill>
                            <a:srgbClr val="002060"/>
                          </a:solidFill>
                          <a:latin typeface="Myriad Web Pro"/>
                        </a:endParaRPr>
                      </a:p>
                    </p:txBody>
                  </p:sp>
                  <p:sp>
                    <p:nvSpPr>
                      <p:cNvPr id="162" name="Freeform 66"/>
                      <p:cNvSpPr>
                        <a:spLocks/>
                      </p:cNvSpPr>
                      <p:nvPr/>
                    </p:nvSpPr>
                    <p:spPr bwMode="auto">
                      <a:xfrm>
                        <a:off x="3910" y="1056"/>
                        <a:ext cx="418" cy="567"/>
                      </a:xfrm>
                      <a:custGeom>
                        <a:avLst/>
                        <a:gdLst>
                          <a:gd name="T0" fmla="*/ 396 w 418"/>
                          <a:gd name="T1" fmla="*/ 297 h 567"/>
                          <a:gd name="T2" fmla="*/ 367 w 418"/>
                          <a:gd name="T3" fmla="*/ 220 h 567"/>
                          <a:gd name="T4" fmla="*/ 340 w 418"/>
                          <a:gd name="T5" fmla="*/ 216 h 567"/>
                          <a:gd name="T6" fmla="*/ 304 w 418"/>
                          <a:gd name="T7" fmla="*/ 258 h 567"/>
                          <a:gd name="T8" fmla="*/ 279 w 418"/>
                          <a:gd name="T9" fmla="*/ 286 h 567"/>
                          <a:gd name="T10" fmla="*/ 270 w 418"/>
                          <a:gd name="T11" fmla="*/ 281 h 567"/>
                          <a:gd name="T12" fmla="*/ 257 w 418"/>
                          <a:gd name="T13" fmla="*/ 272 h 567"/>
                          <a:gd name="T14" fmla="*/ 256 w 418"/>
                          <a:gd name="T15" fmla="*/ 269 h 567"/>
                          <a:gd name="T16" fmla="*/ 259 w 418"/>
                          <a:gd name="T17" fmla="*/ 238 h 567"/>
                          <a:gd name="T18" fmla="*/ 284 w 418"/>
                          <a:gd name="T19" fmla="*/ 208 h 567"/>
                          <a:gd name="T20" fmla="*/ 304 w 418"/>
                          <a:gd name="T21" fmla="*/ 181 h 567"/>
                          <a:gd name="T22" fmla="*/ 292 w 418"/>
                          <a:gd name="T23" fmla="*/ 105 h 567"/>
                          <a:gd name="T24" fmla="*/ 278 w 418"/>
                          <a:gd name="T25" fmla="*/ 86 h 567"/>
                          <a:gd name="T26" fmla="*/ 293 w 418"/>
                          <a:gd name="T27" fmla="*/ 85 h 567"/>
                          <a:gd name="T28" fmla="*/ 279 w 418"/>
                          <a:gd name="T29" fmla="*/ 60 h 567"/>
                          <a:gd name="T30" fmla="*/ 256 w 418"/>
                          <a:gd name="T31" fmla="*/ 44 h 567"/>
                          <a:gd name="T32" fmla="*/ 193 w 418"/>
                          <a:gd name="T33" fmla="*/ 13 h 567"/>
                          <a:gd name="T34" fmla="*/ 171 w 418"/>
                          <a:gd name="T35" fmla="*/ 18 h 567"/>
                          <a:gd name="T36" fmla="*/ 147 w 418"/>
                          <a:gd name="T37" fmla="*/ 0 h 567"/>
                          <a:gd name="T38" fmla="*/ 111 w 418"/>
                          <a:gd name="T39" fmla="*/ 25 h 567"/>
                          <a:gd name="T40" fmla="*/ 118 w 418"/>
                          <a:gd name="T41" fmla="*/ 50 h 567"/>
                          <a:gd name="T42" fmla="*/ 134 w 418"/>
                          <a:gd name="T43" fmla="*/ 58 h 567"/>
                          <a:gd name="T44" fmla="*/ 101 w 418"/>
                          <a:gd name="T45" fmla="*/ 64 h 567"/>
                          <a:gd name="T46" fmla="*/ 90 w 418"/>
                          <a:gd name="T47" fmla="*/ 89 h 567"/>
                          <a:gd name="T48" fmla="*/ 95 w 418"/>
                          <a:gd name="T49" fmla="*/ 133 h 567"/>
                          <a:gd name="T50" fmla="*/ 68 w 418"/>
                          <a:gd name="T51" fmla="*/ 146 h 567"/>
                          <a:gd name="T52" fmla="*/ 76 w 418"/>
                          <a:gd name="T53" fmla="*/ 103 h 567"/>
                          <a:gd name="T54" fmla="*/ 76 w 418"/>
                          <a:gd name="T55" fmla="*/ 85 h 567"/>
                          <a:gd name="T56" fmla="*/ 58 w 418"/>
                          <a:gd name="T57" fmla="*/ 116 h 567"/>
                          <a:gd name="T58" fmla="*/ 29 w 418"/>
                          <a:gd name="T59" fmla="*/ 135 h 567"/>
                          <a:gd name="T60" fmla="*/ 33 w 418"/>
                          <a:gd name="T61" fmla="*/ 146 h 567"/>
                          <a:gd name="T62" fmla="*/ 14 w 418"/>
                          <a:gd name="T63" fmla="*/ 164 h 567"/>
                          <a:gd name="T64" fmla="*/ 18 w 418"/>
                          <a:gd name="T65" fmla="*/ 186 h 567"/>
                          <a:gd name="T66" fmla="*/ 1 w 418"/>
                          <a:gd name="T67" fmla="*/ 250 h 567"/>
                          <a:gd name="T68" fmla="*/ 9 w 418"/>
                          <a:gd name="T69" fmla="*/ 288 h 567"/>
                          <a:gd name="T70" fmla="*/ 1 w 418"/>
                          <a:gd name="T71" fmla="*/ 306 h 567"/>
                          <a:gd name="T72" fmla="*/ 22 w 418"/>
                          <a:gd name="T73" fmla="*/ 361 h 567"/>
                          <a:gd name="T74" fmla="*/ 50 w 418"/>
                          <a:gd name="T75" fmla="*/ 433 h 567"/>
                          <a:gd name="T76" fmla="*/ 39 w 418"/>
                          <a:gd name="T77" fmla="*/ 498 h 567"/>
                          <a:gd name="T78" fmla="*/ 22 w 418"/>
                          <a:gd name="T79" fmla="*/ 548 h 567"/>
                          <a:gd name="T80" fmla="*/ 28 w 418"/>
                          <a:gd name="T81" fmla="*/ 567 h 567"/>
                          <a:gd name="T82" fmla="*/ 207 w 418"/>
                          <a:gd name="T83" fmla="*/ 547 h 567"/>
                          <a:gd name="T84" fmla="*/ 251 w 418"/>
                          <a:gd name="T85" fmla="*/ 548 h 567"/>
                          <a:gd name="T86" fmla="*/ 339 w 418"/>
                          <a:gd name="T87" fmla="*/ 537 h 567"/>
                          <a:gd name="T88" fmla="*/ 342 w 418"/>
                          <a:gd name="T89" fmla="*/ 523 h 567"/>
                          <a:gd name="T90" fmla="*/ 367 w 418"/>
                          <a:gd name="T91" fmla="*/ 491 h 567"/>
                          <a:gd name="T92" fmla="*/ 374 w 418"/>
                          <a:gd name="T93" fmla="*/ 448 h 567"/>
                          <a:gd name="T94" fmla="*/ 384 w 418"/>
                          <a:gd name="T95" fmla="*/ 423 h 567"/>
                          <a:gd name="T96" fmla="*/ 399 w 418"/>
                          <a:gd name="T97" fmla="*/ 409 h 567"/>
                          <a:gd name="T98" fmla="*/ 406 w 418"/>
                          <a:gd name="T99" fmla="*/ 414 h 567"/>
                          <a:gd name="T100" fmla="*/ 415 w 418"/>
                          <a:gd name="T101" fmla="*/ 348 h 5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418" h="567">
                            <a:moveTo>
                              <a:pt x="415" y="348"/>
                            </a:moveTo>
                            <a:lnTo>
                              <a:pt x="396" y="297"/>
                            </a:lnTo>
                            <a:lnTo>
                              <a:pt x="381" y="241"/>
                            </a:lnTo>
                            <a:lnTo>
                              <a:pt x="367" y="220"/>
                            </a:lnTo>
                            <a:lnTo>
                              <a:pt x="349" y="210"/>
                            </a:lnTo>
                            <a:lnTo>
                              <a:pt x="340" y="216"/>
                            </a:lnTo>
                            <a:lnTo>
                              <a:pt x="315" y="227"/>
                            </a:lnTo>
                            <a:lnTo>
                              <a:pt x="304" y="258"/>
                            </a:lnTo>
                            <a:lnTo>
                              <a:pt x="287" y="281"/>
                            </a:lnTo>
                            <a:lnTo>
                              <a:pt x="279" y="286"/>
                            </a:lnTo>
                            <a:lnTo>
                              <a:pt x="270" y="281"/>
                            </a:lnTo>
                            <a:lnTo>
                              <a:pt x="270" y="281"/>
                            </a:lnTo>
                            <a:lnTo>
                              <a:pt x="262" y="277"/>
                            </a:lnTo>
                            <a:lnTo>
                              <a:pt x="257" y="272"/>
                            </a:lnTo>
                            <a:lnTo>
                              <a:pt x="256" y="270"/>
                            </a:lnTo>
                            <a:lnTo>
                              <a:pt x="256" y="269"/>
                            </a:lnTo>
                            <a:lnTo>
                              <a:pt x="256" y="269"/>
                            </a:lnTo>
                            <a:lnTo>
                              <a:pt x="259" y="238"/>
                            </a:lnTo>
                            <a:lnTo>
                              <a:pt x="279" y="230"/>
                            </a:lnTo>
                            <a:lnTo>
                              <a:pt x="284" y="208"/>
                            </a:lnTo>
                            <a:lnTo>
                              <a:pt x="289" y="192"/>
                            </a:lnTo>
                            <a:lnTo>
                              <a:pt x="304" y="181"/>
                            </a:lnTo>
                            <a:lnTo>
                              <a:pt x="301" y="119"/>
                            </a:lnTo>
                            <a:lnTo>
                              <a:pt x="292" y="105"/>
                            </a:lnTo>
                            <a:lnTo>
                              <a:pt x="284" y="100"/>
                            </a:lnTo>
                            <a:lnTo>
                              <a:pt x="278" y="86"/>
                            </a:lnTo>
                            <a:lnTo>
                              <a:pt x="284" y="82"/>
                            </a:lnTo>
                            <a:lnTo>
                              <a:pt x="293" y="85"/>
                            </a:lnTo>
                            <a:lnTo>
                              <a:pt x="295" y="74"/>
                            </a:lnTo>
                            <a:lnTo>
                              <a:pt x="279" y="60"/>
                            </a:lnTo>
                            <a:lnTo>
                              <a:pt x="271" y="44"/>
                            </a:lnTo>
                            <a:lnTo>
                              <a:pt x="256" y="44"/>
                            </a:lnTo>
                            <a:lnTo>
                              <a:pt x="228" y="35"/>
                            </a:lnTo>
                            <a:lnTo>
                              <a:pt x="193" y="13"/>
                            </a:lnTo>
                            <a:lnTo>
                              <a:pt x="176" y="13"/>
                            </a:lnTo>
                            <a:lnTo>
                              <a:pt x="171" y="18"/>
                            </a:lnTo>
                            <a:lnTo>
                              <a:pt x="165" y="14"/>
                            </a:lnTo>
                            <a:lnTo>
                              <a:pt x="147" y="0"/>
                            </a:lnTo>
                            <a:lnTo>
                              <a:pt x="128" y="11"/>
                            </a:lnTo>
                            <a:lnTo>
                              <a:pt x="111" y="25"/>
                            </a:lnTo>
                            <a:lnTo>
                              <a:pt x="112" y="47"/>
                            </a:lnTo>
                            <a:lnTo>
                              <a:pt x="118" y="50"/>
                            </a:lnTo>
                            <a:lnTo>
                              <a:pt x="131" y="52"/>
                            </a:lnTo>
                            <a:lnTo>
                              <a:pt x="134" y="58"/>
                            </a:lnTo>
                            <a:lnTo>
                              <a:pt x="118" y="63"/>
                            </a:lnTo>
                            <a:lnTo>
                              <a:pt x="101" y="64"/>
                            </a:lnTo>
                            <a:lnTo>
                              <a:pt x="93" y="75"/>
                            </a:lnTo>
                            <a:lnTo>
                              <a:pt x="90" y="89"/>
                            </a:lnTo>
                            <a:lnTo>
                              <a:pt x="93" y="99"/>
                            </a:lnTo>
                            <a:lnTo>
                              <a:pt x="95" y="133"/>
                            </a:lnTo>
                            <a:lnTo>
                              <a:pt x="73" y="147"/>
                            </a:lnTo>
                            <a:lnTo>
                              <a:pt x="68" y="146"/>
                            </a:lnTo>
                            <a:lnTo>
                              <a:pt x="68" y="119"/>
                            </a:lnTo>
                            <a:lnTo>
                              <a:pt x="76" y="103"/>
                            </a:lnTo>
                            <a:lnTo>
                              <a:pt x="81" y="89"/>
                            </a:lnTo>
                            <a:lnTo>
                              <a:pt x="76" y="85"/>
                            </a:lnTo>
                            <a:lnTo>
                              <a:pt x="64" y="89"/>
                            </a:lnTo>
                            <a:lnTo>
                              <a:pt x="58" y="116"/>
                            </a:lnTo>
                            <a:lnTo>
                              <a:pt x="40" y="122"/>
                            </a:lnTo>
                            <a:lnTo>
                              <a:pt x="29" y="135"/>
                            </a:lnTo>
                            <a:lnTo>
                              <a:pt x="28" y="141"/>
                            </a:lnTo>
                            <a:lnTo>
                              <a:pt x="33" y="146"/>
                            </a:lnTo>
                            <a:lnTo>
                              <a:pt x="28" y="161"/>
                            </a:lnTo>
                            <a:lnTo>
                              <a:pt x="14" y="164"/>
                            </a:lnTo>
                            <a:lnTo>
                              <a:pt x="14" y="172"/>
                            </a:lnTo>
                            <a:lnTo>
                              <a:pt x="18" y="186"/>
                            </a:lnTo>
                            <a:lnTo>
                              <a:pt x="12" y="225"/>
                            </a:lnTo>
                            <a:lnTo>
                              <a:pt x="1" y="250"/>
                            </a:lnTo>
                            <a:lnTo>
                              <a:pt x="6" y="280"/>
                            </a:lnTo>
                            <a:lnTo>
                              <a:pt x="9" y="288"/>
                            </a:lnTo>
                            <a:lnTo>
                              <a:pt x="4" y="302"/>
                            </a:lnTo>
                            <a:lnTo>
                              <a:pt x="1" y="306"/>
                            </a:lnTo>
                            <a:lnTo>
                              <a:pt x="0" y="324"/>
                            </a:lnTo>
                            <a:lnTo>
                              <a:pt x="22" y="361"/>
                            </a:lnTo>
                            <a:lnTo>
                              <a:pt x="40" y="402"/>
                            </a:lnTo>
                            <a:lnTo>
                              <a:pt x="50" y="433"/>
                            </a:lnTo>
                            <a:lnTo>
                              <a:pt x="43" y="461"/>
                            </a:lnTo>
                            <a:lnTo>
                              <a:pt x="39" y="498"/>
                            </a:lnTo>
                            <a:lnTo>
                              <a:pt x="23" y="531"/>
                            </a:lnTo>
                            <a:lnTo>
                              <a:pt x="22" y="548"/>
                            </a:lnTo>
                            <a:lnTo>
                              <a:pt x="1" y="567"/>
                            </a:lnTo>
                            <a:lnTo>
                              <a:pt x="28" y="567"/>
                            </a:lnTo>
                            <a:lnTo>
                              <a:pt x="162" y="553"/>
                            </a:lnTo>
                            <a:lnTo>
                              <a:pt x="207" y="547"/>
                            </a:lnTo>
                            <a:lnTo>
                              <a:pt x="207" y="556"/>
                            </a:lnTo>
                            <a:lnTo>
                              <a:pt x="251" y="548"/>
                            </a:lnTo>
                            <a:lnTo>
                              <a:pt x="315" y="539"/>
                            </a:lnTo>
                            <a:lnTo>
                              <a:pt x="339" y="537"/>
                            </a:lnTo>
                            <a:lnTo>
                              <a:pt x="340" y="533"/>
                            </a:lnTo>
                            <a:lnTo>
                              <a:pt x="342" y="523"/>
                            </a:lnTo>
                            <a:lnTo>
                              <a:pt x="354" y="501"/>
                            </a:lnTo>
                            <a:lnTo>
                              <a:pt x="367" y="491"/>
                            </a:lnTo>
                            <a:lnTo>
                              <a:pt x="365" y="458"/>
                            </a:lnTo>
                            <a:lnTo>
                              <a:pt x="374" y="448"/>
                            </a:lnTo>
                            <a:lnTo>
                              <a:pt x="382" y="447"/>
                            </a:lnTo>
                            <a:lnTo>
                              <a:pt x="384" y="423"/>
                            </a:lnTo>
                            <a:lnTo>
                              <a:pt x="393" y="405"/>
                            </a:lnTo>
                            <a:lnTo>
                              <a:pt x="399" y="409"/>
                            </a:lnTo>
                            <a:lnTo>
                              <a:pt x="401" y="412"/>
                            </a:lnTo>
                            <a:lnTo>
                              <a:pt x="406" y="414"/>
                            </a:lnTo>
                            <a:lnTo>
                              <a:pt x="418" y="408"/>
                            </a:lnTo>
                            <a:lnTo>
                              <a:pt x="415" y="348"/>
                            </a:lnTo>
                            <a:close/>
                          </a:path>
                        </a:pathLst>
                      </a:custGeom>
                      <a:solidFill>
                        <a:srgbClr val="FFCC00"/>
                      </a:solidFill>
                      <a:ln w="5">
                        <a:solidFill>
                          <a:srgbClr val="0F56DC">
                            <a:lumMod val="65000"/>
                          </a:srgbClr>
                        </a:solidFill>
                        <a:prstDash val="solid"/>
                        <a:round/>
                        <a:headEnd/>
                        <a:tailEnd/>
                      </a:ln>
                    </p:spPr>
                    <p:txBody>
                      <a:bodyPr tIns="274320" anchor="ctr"/>
                      <a:lstStyle/>
                      <a:p>
                        <a:pPr algn="ctr">
                          <a:defRPr/>
                        </a:pPr>
                        <a:r>
                          <a:rPr lang="en-US" sz="1000" kern="0" dirty="0">
                            <a:solidFill>
                              <a:srgbClr val="002060"/>
                            </a:solidFill>
                            <a:latin typeface="Myriad Web Pro"/>
                          </a:rPr>
                          <a:t>MI</a:t>
                        </a:r>
                      </a:p>
                    </p:txBody>
                  </p:sp>
                  <p:sp>
                    <p:nvSpPr>
                      <p:cNvPr id="163" name="Freeform 67"/>
                      <p:cNvSpPr>
                        <a:spLocks noEditPoints="1"/>
                      </p:cNvSpPr>
                      <p:nvPr/>
                    </p:nvSpPr>
                    <p:spPr bwMode="auto">
                      <a:xfrm>
                        <a:off x="3512" y="764"/>
                        <a:ext cx="658" cy="405"/>
                      </a:xfrm>
                      <a:custGeom>
                        <a:avLst/>
                        <a:gdLst>
                          <a:gd name="T0" fmla="*/ 100 w 658"/>
                          <a:gd name="T1" fmla="*/ 33 h 405"/>
                          <a:gd name="T2" fmla="*/ 146 w 658"/>
                          <a:gd name="T3" fmla="*/ 4 h 405"/>
                          <a:gd name="T4" fmla="*/ 164 w 658"/>
                          <a:gd name="T5" fmla="*/ 4 h 405"/>
                          <a:gd name="T6" fmla="*/ 110 w 658"/>
                          <a:gd name="T7" fmla="*/ 47 h 405"/>
                          <a:gd name="T8" fmla="*/ 87 w 658"/>
                          <a:gd name="T9" fmla="*/ 46 h 405"/>
                          <a:gd name="T10" fmla="*/ 630 w 658"/>
                          <a:gd name="T11" fmla="*/ 263 h 405"/>
                          <a:gd name="T12" fmla="*/ 658 w 658"/>
                          <a:gd name="T13" fmla="*/ 256 h 405"/>
                          <a:gd name="T14" fmla="*/ 658 w 658"/>
                          <a:gd name="T15" fmla="*/ 252 h 405"/>
                          <a:gd name="T16" fmla="*/ 655 w 658"/>
                          <a:gd name="T17" fmla="*/ 246 h 405"/>
                          <a:gd name="T18" fmla="*/ 651 w 658"/>
                          <a:gd name="T19" fmla="*/ 239 h 405"/>
                          <a:gd name="T20" fmla="*/ 632 w 658"/>
                          <a:gd name="T21" fmla="*/ 236 h 405"/>
                          <a:gd name="T22" fmla="*/ 619 w 658"/>
                          <a:gd name="T23" fmla="*/ 244 h 405"/>
                          <a:gd name="T24" fmla="*/ 0 w 658"/>
                          <a:gd name="T25" fmla="*/ 228 h 405"/>
                          <a:gd name="T26" fmla="*/ 21 w 658"/>
                          <a:gd name="T27" fmla="*/ 219 h 405"/>
                          <a:gd name="T28" fmla="*/ 43 w 658"/>
                          <a:gd name="T29" fmla="*/ 199 h 405"/>
                          <a:gd name="T30" fmla="*/ 85 w 658"/>
                          <a:gd name="T31" fmla="*/ 189 h 405"/>
                          <a:gd name="T32" fmla="*/ 128 w 658"/>
                          <a:gd name="T33" fmla="*/ 164 h 405"/>
                          <a:gd name="T34" fmla="*/ 140 w 658"/>
                          <a:gd name="T35" fmla="*/ 138 h 405"/>
                          <a:gd name="T36" fmla="*/ 159 w 658"/>
                          <a:gd name="T37" fmla="*/ 122 h 405"/>
                          <a:gd name="T38" fmla="*/ 201 w 658"/>
                          <a:gd name="T39" fmla="*/ 93 h 405"/>
                          <a:gd name="T40" fmla="*/ 237 w 658"/>
                          <a:gd name="T41" fmla="*/ 96 h 405"/>
                          <a:gd name="T42" fmla="*/ 212 w 658"/>
                          <a:gd name="T43" fmla="*/ 108 h 405"/>
                          <a:gd name="T44" fmla="*/ 189 w 658"/>
                          <a:gd name="T45" fmla="*/ 133 h 405"/>
                          <a:gd name="T46" fmla="*/ 171 w 658"/>
                          <a:gd name="T47" fmla="*/ 167 h 405"/>
                          <a:gd name="T48" fmla="*/ 173 w 658"/>
                          <a:gd name="T49" fmla="*/ 188 h 405"/>
                          <a:gd name="T50" fmla="*/ 203 w 658"/>
                          <a:gd name="T51" fmla="*/ 161 h 405"/>
                          <a:gd name="T52" fmla="*/ 224 w 658"/>
                          <a:gd name="T53" fmla="*/ 171 h 405"/>
                          <a:gd name="T54" fmla="*/ 254 w 658"/>
                          <a:gd name="T55" fmla="*/ 183 h 405"/>
                          <a:gd name="T56" fmla="*/ 279 w 658"/>
                          <a:gd name="T57" fmla="*/ 219 h 405"/>
                          <a:gd name="T58" fmla="*/ 313 w 658"/>
                          <a:gd name="T59" fmla="*/ 213 h 405"/>
                          <a:gd name="T60" fmla="*/ 334 w 658"/>
                          <a:gd name="T61" fmla="*/ 224 h 405"/>
                          <a:gd name="T62" fmla="*/ 348 w 658"/>
                          <a:gd name="T63" fmla="*/ 219 h 405"/>
                          <a:gd name="T64" fmla="*/ 384 w 658"/>
                          <a:gd name="T65" fmla="*/ 191 h 405"/>
                          <a:gd name="T66" fmla="*/ 446 w 658"/>
                          <a:gd name="T67" fmla="*/ 182 h 405"/>
                          <a:gd name="T68" fmla="*/ 491 w 658"/>
                          <a:gd name="T69" fmla="*/ 161 h 405"/>
                          <a:gd name="T70" fmla="*/ 499 w 658"/>
                          <a:gd name="T71" fmla="*/ 197 h 405"/>
                          <a:gd name="T72" fmla="*/ 521 w 658"/>
                          <a:gd name="T73" fmla="*/ 205 h 405"/>
                          <a:gd name="T74" fmla="*/ 571 w 658"/>
                          <a:gd name="T75" fmla="*/ 191 h 405"/>
                          <a:gd name="T76" fmla="*/ 588 w 658"/>
                          <a:gd name="T77" fmla="*/ 188 h 405"/>
                          <a:gd name="T78" fmla="*/ 609 w 658"/>
                          <a:gd name="T79" fmla="*/ 250 h 405"/>
                          <a:gd name="T80" fmla="*/ 624 w 658"/>
                          <a:gd name="T81" fmla="*/ 260 h 405"/>
                          <a:gd name="T82" fmla="*/ 610 w 658"/>
                          <a:gd name="T83" fmla="*/ 260 h 405"/>
                          <a:gd name="T84" fmla="*/ 574 w 658"/>
                          <a:gd name="T85" fmla="*/ 261 h 405"/>
                          <a:gd name="T86" fmla="*/ 540 w 658"/>
                          <a:gd name="T87" fmla="*/ 269 h 405"/>
                          <a:gd name="T88" fmla="*/ 493 w 658"/>
                          <a:gd name="T89" fmla="*/ 261 h 405"/>
                          <a:gd name="T90" fmla="*/ 448 w 658"/>
                          <a:gd name="T91" fmla="*/ 278 h 405"/>
                          <a:gd name="T92" fmla="*/ 390 w 658"/>
                          <a:gd name="T93" fmla="*/ 288 h 405"/>
                          <a:gd name="T94" fmla="*/ 374 w 658"/>
                          <a:gd name="T95" fmla="*/ 313 h 405"/>
                          <a:gd name="T96" fmla="*/ 362 w 658"/>
                          <a:gd name="T97" fmla="*/ 302 h 405"/>
                          <a:gd name="T98" fmla="*/ 331 w 658"/>
                          <a:gd name="T99" fmla="*/ 317 h 405"/>
                          <a:gd name="T100" fmla="*/ 318 w 658"/>
                          <a:gd name="T101" fmla="*/ 308 h 405"/>
                          <a:gd name="T102" fmla="*/ 299 w 658"/>
                          <a:gd name="T103" fmla="*/ 361 h 405"/>
                          <a:gd name="T104" fmla="*/ 273 w 658"/>
                          <a:gd name="T105" fmla="*/ 399 h 405"/>
                          <a:gd name="T106" fmla="*/ 253 w 658"/>
                          <a:gd name="T107" fmla="*/ 327 h 405"/>
                          <a:gd name="T108" fmla="*/ 217 w 658"/>
                          <a:gd name="T109" fmla="*/ 305 h 405"/>
                          <a:gd name="T110" fmla="*/ 123 w 658"/>
                          <a:gd name="T111" fmla="*/ 281 h 405"/>
                          <a:gd name="T112" fmla="*/ 23 w 658"/>
                          <a:gd name="T113" fmla="*/ 260 h 4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658" h="405">
                            <a:moveTo>
                              <a:pt x="87" y="46"/>
                            </a:moveTo>
                            <a:lnTo>
                              <a:pt x="100" y="33"/>
                            </a:lnTo>
                            <a:lnTo>
                              <a:pt x="112" y="29"/>
                            </a:lnTo>
                            <a:lnTo>
                              <a:pt x="146" y="4"/>
                            </a:lnTo>
                            <a:lnTo>
                              <a:pt x="160" y="0"/>
                            </a:lnTo>
                            <a:lnTo>
                              <a:pt x="164" y="4"/>
                            </a:lnTo>
                            <a:lnTo>
                              <a:pt x="131" y="35"/>
                            </a:lnTo>
                            <a:lnTo>
                              <a:pt x="110" y="47"/>
                            </a:lnTo>
                            <a:lnTo>
                              <a:pt x="98" y="54"/>
                            </a:lnTo>
                            <a:lnTo>
                              <a:pt x="87" y="46"/>
                            </a:lnTo>
                            <a:close/>
                            <a:moveTo>
                              <a:pt x="626" y="247"/>
                            </a:moveTo>
                            <a:lnTo>
                              <a:pt x="630" y="263"/>
                            </a:lnTo>
                            <a:lnTo>
                              <a:pt x="651" y="263"/>
                            </a:lnTo>
                            <a:lnTo>
                              <a:pt x="658" y="256"/>
                            </a:lnTo>
                            <a:lnTo>
                              <a:pt x="658" y="256"/>
                            </a:lnTo>
                            <a:lnTo>
                              <a:pt x="658" y="252"/>
                            </a:lnTo>
                            <a:lnTo>
                              <a:pt x="657" y="247"/>
                            </a:lnTo>
                            <a:lnTo>
                              <a:pt x="655" y="246"/>
                            </a:lnTo>
                            <a:lnTo>
                              <a:pt x="655" y="246"/>
                            </a:lnTo>
                            <a:lnTo>
                              <a:pt x="651" y="239"/>
                            </a:lnTo>
                            <a:lnTo>
                              <a:pt x="646" y="235"/>
                            </a:lnTo>
                            <a:lnTo>
                              <a:pt x="632" y="236"/>
                            </a:lnTo>
                            <a:lnTo>
                              <a:pt x="623" y="236"/>
                            </a:lnTo>
                            <a:lnTo>
                              <a:pt x="619" y="244"/>
                            </a:lnTo>
                            <a:lnTo>
                              <a:pt x="626" y="247"/>
                            </a:lnTo>
                            <a:close/>
                            <a:moveTo>
                              <a:pt x="0" y="228"/>
                            </a:moveTo>
                            <a:lnTo>
                              <a:pt x="4" y="225"/>
                            </a:lnTo>
                            <a:lnTo>
                              <a:pt x="21" y="219"/>
                            </a:lnTo>
                            <a:lnTo>
                              <a:pt x="43" y="205"/>
                            </a:lnTo>
                            <a:lnTo>
                              <a:pt x="43" y="199"/>
                            </a:lnTo>
                            <a:lnTo>
                              <a:pt x="48" y="196"/>
                            </a:lnTo>
                            <a:lnTo>
                              <a:pt x="85" y="189"/>
                            </a:lnTo>
                            <a:lnTo>
                              <a:pt x="100" y="177"/>
                            </a:lnTo>
                            <a:lnTo>
                              <a:pt x="128" y="164"/>
                            </a:lnTo>
                            <a:lnTo>
                              <a:pt x="128" y="157"/>
                            </a:lnTo>
                            <a:lnTo>
                              <a:pt x="140" y="138"/>
                            </a:lnTo>
                            <a:lnTo>
                              <a:pt x="151" y="133"/>
                            </a:lnTo>
                            <a:lnTo>
                              <a:pt x="159" y="122"/>
                            </a:lnTo>
                            <a:lnTo>
                              <a:pt x="173" y="108"/>
                            </a:lnTo>
                            <a:lnTo>
                              <a:pt x="201" y="93"/>
                            </a:lnTo>
                            <a:lnTo>
                              <a:pt x="231" y="89"/>
                            </a:lnTo>
                            <a:lnTo>
                              <a:pt x="237" y="96"/>
                            </a:lnTo>
                            <a:lnTo>
                              <a:pt x="235" y="102"/>
                            </a:lnTo>
                            <a:lnTo>
                              <a:pt x="212" y="108"/>
                            </a:lnTo>
                            <a:lnTo>
                              <a:pt x="203" y="127"/>
                            </a:lnTo>
                            <a:lnTo>
                              <a:pt x="189" y="133"/>
                            </a:lnTo>
                            <a:lnTo>
                              <a:pt x="185" y="147"/>
                            </a:lnTo>
                            <a:lnTo>
                              <a:pt x="171" y="167"/>
                            </a:lnTo>
                            <a:lnTo>
                              <a:pt x="168" y="185"/>
                            </a:lnTo>
                            <a:lnTo>
                              <a:pt x="173" y="188"/>
                            </a:lnTo>
                            <a:lnTo>
                              <a:pt x="179" y="180"/>
                            </a:lnTo>
                            <a:lnTo>
                              <a:pt x="203" y="161"/>
                            </a:lnTo>
                            <a:lnTo>
                              <a:pt x="210" y="171"/>
                            </a:lnTo>
                            <a:lnTo>
                              <a:pt x="224" y="171"/>
                            </a:lnTo>
                            <a:lnTo>
                              <a:pt x="245" y="175"/>
                            </a:lnTo>
                            <a:lnTo>
                              <a:pt x="254" y="183"/>
                            </a:lnTo>
                            <a:lnTo>
                              <a:pt x="262" y="202"/>
                            </a:lnTo>
                            <a:lnTo>
                              <a:pt x="279" y="219"/>
                            </a:lnTo>
                            <a:lnTo>
                              <a:pt x="304" y="219"/>
                            </a:lnTo>
                            <a:lnTo>
                              <a:pt x="313" y="213"/>
                            </a:lnTo>
                            <a:lnTo>
                              <a:pt x="323" y="221"/>
                            </a:lnTo>
                            <a:lnTo>
                              <a:pt x="334" y="224"/>
                            </a:lnTo>
                            <a:lnTo>
                              <a:pt x="342" y="219"/>
                            </a:lnTo>
                            <a:lnTo>
                              <a:pt x="348" y="219"/>
                            </a:lnTo>
                            <a:lnTo>
                              <a:pt x="359" y="213"/>
                            </a:lnTo>
                            <a:lnTo>
                              <a:pt x="384" y="191"/>
                            </a:lnTo>
                            <a:lnTo>
                              <a:pt x="406" y="183"/>
                            </a:lnTo>
                            <a:lnTo>
                              <a:pt x="446" y="182"/>
                            </a:lnTo>
                            <a:lnTo>
                              <a:pt x="474" y="169"/>
                            </a:lnTo>
                            <a:lnTo>
                              <a:pt x="491" y="161"/>
                            </a:lnTo>
                            <a:lnTo>
                              <a:pt x="499" y="161"/>
                            </a:lnTo>
                            <a:lnTo>
                              <a:pt x="499" y="197"/>
                            </a:lnTo>
                            <a:lnTo>
                              <a:pt x="502" y="199"/>
                            </a:lnTo>
                            <a:lnTo>
                              <a:pt x="521" y="205"/>
                            </a:lnTo>
                            <a:lnTo>
                              <a:pt x="534" y="202"/>
                            </a:lnTo>
                            <a:lnTo>
                              <a:pt x="571" y="191"/>
                            </a:lnTo>
                            <a:lnTo>
                              <a:pt x="579" y="185"/>
                            </a:lnTo>
                            <a:lnTo>
                              <a:pt x="588" y="188"/>
                            </a:lnTo>
                            <a:lnTo>
                              <a:pt x="588" y="230"/>
                            </a:lnTo>
                            <a:lnTo>
                              <a:pt x="609" y="250"/>
                            </a:lnTo>
                            <a:lnTo>
                              <a:pt x="616" y="253"/>
                            </a:lnTo>
                            <a:lnTo>
                              <a:pt x="624" y="260"/>
                            </a:lnTo>
                            <a:lnTo>
                              <a:pt x="616" y="261"/>
                            </a:lnTo>
                            <a:lnTo>
                              <a:pt x="610" y="260"/>
                            </a:lnTo>
                            <a:lnTo>
                              <a:pt x="588" y="256"/>
                            </a:lnTo>
                            <a:lnTo>
                              <a:pt x="574" y="261"/>
                            </a:lnTo>
                            <a:lnTo>
                              <a:pt x="560" y="260"/>
                            </a:lnTo>
                            <a:lnTo>
                              <a:pt x="540" y="269"/>
                            </a:lnTo>
                            <a:lnTo>
                              <a:pt x="529" y="269"/>
                            </a:lnTo>
                            <a:lnTo>
                              <a:pt x="493" y="261"/>
                            </a:lnTo>
                            <a:lnTo>
                              <a:pt x="460" y="261"/>
                            </a:lnTo>
                            <a:lnTo>
                              <a:pt x="448" y="278"/>
                            </a:lnTo>
                            <a:lnTo>
                              <a:pt x="406" y="281"/>
                            </a:lnTo>
                            <a:lnTo>
                              <a:pt x="390" y="288"/>
                            </a:lnTo>
                            <a:lnTo>
                              <a:pt x="382" y="306"/>
                            </a:lnTo>
                            <a:lnTo>
                              <a:pt x="374" y="313"/>
                            </a:lnTo>
                            <a:lnTo>
                              <a:pt x="371" y="313"/>
                            </a:lnTo>
                            <a:lnTo>
                              <a:pt x="362" y="302"/>
                            </a:lnTo>
                            <a:lnTo>
                              <a:pt x="334" y="317"/>
                            </a:lnTo>
                            <a:lnTo>
                              <a:pt x="331" y="317"/>
                            </a:lnTo>
                            <a:lnTo>
                              <a:pt x="323" y="308"/>
                            </a:lnTo>
                            <a:lnTo>
                              <a:pt x="318" y="308"/>
                            </a:lnTo>
                            <a:lnTo>
                              <a:pt x="306" y="336"/>
                            </a:lnTo>
                            <a:lnTo>
                              <a:pt x="299" y="361"/>
                            </a:lnTo>
                            <a:lnTo>
                              <a:pt x="281" y="405"/>
                            </a:lnTo>
                            <a:lnTo>
                              <a:pt x="273" y="399"/>
                            </a:lnTo>
                            <a:lnTo>
                              <a:pt x="263" y="392"/>
                            </a:lnTo>
                            <a:lnTo>
                              <a:pt x="253" y="327"/>
                            </a:lnTo>
                            <a:lnTo>
                              <a:pt x="229" y="319"/>
                            </a:lnTo>
                            <a:lnTo>
                              <a:pt x="217" y="305"/>
                            </a:lnTo>
                            <a:lnTo>
                              <a:pt x="142" y="288"/>
                            </a:lnTo>
                            <a:lnTo>
                              <a:pt x="123" y="281"/>
                            </a:lnTo>
                            <a:lnTo>
                              <a:pt x="71" y="267"/>
                            </a:lnTo>
                            <a:lnTo>
                              <a:pt x="23" y="260"/>
                            </a:lnTo>
                            <a:lnTo>
                              <a:pt x="0" y="228"/>
                            </a:lnTo>
                            <a:close/>
                          </a:path>
                        </a:pathLst>
                      </a:custGeom>
                      <a:solidFill>
                        <a:srgbClr val="FFCC00"/>
                      </a:solidFill>
                      <a:ln w="5">
                        <a:solidFill>
                          <a:srgbClr val="0F56DC">
                            <a:lumMod val="65000"/>
                          </a:srgbClr>
                        </a:solidFill>
                        <a:prstDash val="solid"/>
                        <a:round/>
                        <a:headEnd/>
                        <a:tailEnd/>
                      </a:ln>
                    </p:spPr>
                    <p:txBody>
                      <a:bodyPr anchor="ctr"/>
                      <a:lstStyle/>
                      <a:p>
                        <a:pPr algn="ctr">
                          <a:defRPr/>
                        </a:pPr>
                        <a:endParaRPr lang="en-US" sz="1200" kern="0">
                          <a:solidFill>
                            <a:srgbClr val="002060"/>
                          </a:solidFill>
                          <a:latin typeface="Myriad Web Pro"/>
                        </a:endParaRPr>
                      </a:p>
                    </p:txBody>
                  </p:sp>
                  <p:sp>
                    <p:nvSpPr>
                      <p:cNvPr id="164" name="Freeform 68"/>
                      <p:cNvSpPr>
                        <a:spLocks/>
                      </p:cNvSpPr>
                      <p:nvPr/>
                    </p:nvSpPr>
                    <p:spPr bwMode="auto">
                      <a:xfrm>
                        <a:off x="5167" y="919"/>
                        <a:ext cx="195" cy="340"/>
                      </a:xfrm>
                      <a:custGeom>
                        <a:avLst/>
                        <a:gdLst>
                          <a:gd name="T0" fmla="*/ 75 w 179"/>
                          <a:gd name="T1" fmla="*/ 340 h 340"/>
                          <a:gd name="T2" fmla="*/ 76 w 179"/>
                          <a:gd name="T3" fmla="*/ 308 h 340"/>
                          <a:gd name="T4" fmla="*/ 59 w 179"/>
                          <a:gd name="T5" fmla="*/ 240 h 340"/>
                          <a:gd name="T6" fmla="*/ 54 w 179"/>
                          <a:gd name="T7" fmla="*/ 237 h 340"/>
                          <a:gd name="T8" fmla="*/ 36 w 179"/>
                          <a:gd name="T9" fmla="*/ 229 h 340"/>
                          <a:gd name="T10" fmla="*/ 42 w 179"/>
                          <a:gd name="T11" fmla="*/ 212 h 340"/>
                          <a:gd name="T12" fmla="*/ 36 w 179"/>
                          <a:gd name="T13" fmla="*/ 198 h 340"/>
                          <a:gd name="T14" fmla="*/ 20 w 179"/>
                          <a:gd name="T15" fmla="*/ 170 h 340"/>
                          <a:gd name="T16" fmla="*/ 25 w 179"/>
                          <a:gd name="T17" fmla="*/ 145 h 340"/>
                          <a:gd name="T18" fmla="*/ 20 w 179"/>
                          <a:gd name="T19" fmla="*/ 112 h 340"/>
                          <a:gd name="T20" fmla="*/ 6 w 179"/>
                          <a:gd name="T21" fmla="*/ 73 h 340"/>
                          <a:gd name="T22" fmla="*/ 0 w 179"/>
                          <a:gd name="T23" fmla="*/ 42 h 340"/>
                          <a:gd name="T24" fmla="*/ 165 w 179"/>
                          <a:gd name="T25" fmla="*/ 0 h 340"/>
                          <a:gd name="T26" fmla="*/ 167 w 179"/>
                          <a:gd name="T27" fmla="*/ 34 h 340"/>
                          <a:gd name="T28" fmla="*/ 179 w 179"/>
                          <a:gd name="T29" fmla="*/ 52 h 340"/>
                          <a:gd name="T30" fmla="*/ 179 w 179"/>
                          <a:gd name="T31" fmla="*/ 76 h 340"/>
                          <a:gd name="T32" fmla="*/ 156 w 179"/>
                          <a:gd name="T33" fmla="*/ 108 h 340"/>
                          <a:gd name="T34" fmla="*/ 140 w 179"/>
                          <a:gd name="T35" fmla="*/ 116 h 340"/>
                          <a:gd name="T36" fmla="*/ 140 w 179"/>
                          <a:gd name="T37" fmla="*/ 122 h 340"/>
                          <a:gd name="T38" fmla="*/ 148 w 179"/>
                          <a:gd name="T39" fmla="*/ 133 h 340"/>
                          <a:gd name="T40" fmla="*/ 146 w 179"/>
                          <a:gd name="T41" fmla="*/ 183 h 340"/>
                          <a:gd name="T42" fmla="*/ 142 w 179"/>
                          <a:gd name="T43" fmla="*/ 240 h 340"/>
                          <a:gd name="T44" fmla="*/ 140 w 179"/>
                          <a:gd name="T45" fmla="*/ 275 h 340"/>
                          <a:gd name="T46" fmla="*/ 146 w 179"/>
                          <a:gd name="T47" fmla="*/ 283 h 340"/>
                          <a:gd name="T48" fmla="*/ 146 w 179"/>
                          <a:gd name="T49" fmla="*/ 312 h 340"/>
                          <a:gd name="T50" fmla="*/ 143 w 179"/>
                          <a:gd name="T51" fmla="*/ 322 h 340"/>
                          <a:gd name="T52" fmla="*/ 150 w 179"/>
                          <a:gd name="T53" fmla="*/ 326 h 340"/>
                          <a:gd name="T54" fmla="*/ 103 w 179"/>
                          <a:gd name="T55" fmla="*/ 336 h 340"/>
                          <a:gd name="T56" fmla="*/ 75 w 179"/>
                          <a:gd name="T57" fmla="*/ 340 h 3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79" h="340">
                            <a:moveTo>
                              <a:pt x="75" y="340"/>
                            </a:moveTo>
                            <a:lnTo>
                              <a:pt x="76" y="308"/>
                            </a:lnTo>
                            <a:lnTo>
                              <a:pt x="59" y="240"/>
                            </a:lnTo>
                            <a:lnTo>
                              <a:pt x="54" y="237"/>
                            </a:lnTo>
                            <a:lnTo>
                              <a:pt x="36" y="229"/>
                            </a:lnTo>
                            <a:lnTo>
                              <a:pt x="42" y="212"/>
                            </a:lnTo>
                            <a:lnTo>
                              <a:pt x="36" y="198"/>
                            </a:lnTo>
                            <a:lnTo>
                              <a:pt x="20" y="170"/>
                            </a:lnTo>
                            <a:lnTo>
                              <a:pt x="25" y="145"/>
                            </a:lnTo>
                            <a:lnTo>
                              <a:pt x="20" y="112"/>
                            </a:lnTo>
                            <a:lnTo>
                              <a:pt x="6" y="73"/>
                            </a:lnTo>
                            <a:lnTo>
                              <a:pt x="0" y="42"/>
                            </a:lnTo>
                            <a:lnTo>
                              <a:pt x="165" y="0"/>
                            </a:lnTo>
                            <a:lnTo>
                              <a:pt x="167" y="34"/>
                            </a:lnTo>
                            <a:lnTo>
                              <a:pt x="179" y="52"/>
                            </a:lnTo>
                            <a:lnTo>
                              <a:pt x="179" y="76"/>
                            </a:lnTo>
                            <a:lnTo>
                              <a:pt x="156" y="108"/>
                            </a:lnTo>
                            <a:lnTo>
                              <a:pt x="140" y="116"/>
                            </a:lnTo>
                            <a:lnTo>
                              <a:pt x="140" y="122"/>
                            </a:lnTo>
                            <a:lnTo>
                              <a:pt x="148" y="133"/>
                            </a:lnTo>
                            <a:lnTo>
                              <a:pt x="146" y="183"/>
                            </a:lnTo>
                            <a:lnTo>
                              <a:pt x="142" y="240"/>
                            </a:lnTo>
                            <a:lnTo>
                              <a:pt x="140" y="275"/>
                            </a:lnTo>
                            <a:lnTo>
                              <a:pt x="146" y="283"/>
                            </a:lnTo>
                            <a:lnTo>
                              <a:pt x="146" y="312"/>
                            </a:lnTo>
                            <a:lnTo>
                              <a:pt x="143" y="322"/>
                            </a:lnTo>
                            <a:lnTo>
                              <a:pt x="150" y="326"/>
                            </a:lnTo>
                            <a:lnTo>
                              <a:pt x="103" y="336"/>
                            </a:lnTo>
                            <a:lnTo>
                              <a:pt x="75" y="340"/>
                            </a:lnTo>
                            <a:close/>
                          </a:path>
                        </a:pathLst>
                      </a:custGeom>
                      <a:solidFill>
                        <a:schemeClr val="bg1"/>
                      </a:solidFill>
                      <a:ln w="5">
                        <a:solidFill>
                          <a:srgbClr val="0F56DC">
                            <a:lumMod val="65000"/>
                          </a:srgbClr>
                        </a:solidFill>
                        <a:prstDash val="solid"/>
                        <a:round/>
                        <a:headEnd/>
                        <a:tailEnd/>
                      </a:ln>
                    </p:spPr>
                    <p:txBody>
                      <a:bodyPr anchor="ctr"/>
                      <a:lstStyle/>
                      <a:p>
                        <a:pPr algn="ctr">
                          <a:defRPr/>
                        </a:pPr>
                        <a:endParaRPr lang="en-US" sz="800" kern="0" dirty="0">
                          <a:solidFill>
                            <a:srgbClr val="002060"/>
                          </a:solidFill>
                          <a:latin typeface="Myriad Web Pro"/>
                        </a:endParaRPr>
                      </a:p>
                    </p:txBody>
                  </p:sp>
                  <p:sp>
                    <p:nvSpPr>
                      <p:cNvPr id="165" name="Freeform 69"/>
                      <p:cNvSpPr>
                        <a:spLocks noEditPoints="1"/>
                      </p:cNvSpPr>
                      <p:nvPr/>
                    </p:nvSpPr>
                    <p:spPr bwMode="auto">
                      <a:xfrm>
                        <a:off x="5362" y="535"/>
                        <a:ext cx="395" cy="628"/>
                      </a:xfrm>
                      <a:custGeom>
                        <a:avLst/>
                        <a:gdLst>
                          <a:gd name="T0" fmla="*/ 381 w 395"/>
                          <a:gd name="T1" fmla="*/ 268 h 628"/>
                          <a:gd name="T2" fmla="*/ 395 w 395"/>
                          <a:gd name="T3" fmla="*/ 303 h 628"/>
                          <a:gd name="T4" fmla="*/ 370 w 395"/>
                          <a:gd name="T5" fmla="*/ 337 h 628"/>
                          <a:gd name="T6" fmla="*/ 318 w 395"/>
                          <a:gd name="T7" fmla="*/ 390 h 628"/>
                          <a:gd name="T8" fmla="*/ 311 w 395"/>
                          <a:gd name="T9" fmla="*/ 390 h 628"/>
                          <a:gd name="T10" fmla="*/ 307 w 395"/>
                          <a:gd name="T11" fmla="*/ 389 h 628"/>
                          <a:gd name="T12" fmla="*/ 304 w 395"/>
                          <a:gd name="T13" fmla="*/ 378 h 628"/>
                          <a:gd name="T14" fmla="*/ 287 w 395"/>
                          <a:gd name="T15" fmla="*/ 387 h 628"/>
                          <a:gd name="T16" fmla="*/ 265 w 395"/>
                          <a:gd name="T17" fmla="*/ 406 h 628"/>
                          <a:gd name="T18" fmla="*/ 273 w 395"/>
                          <a:gd name="T19" fmla="*/ 418 h 628"/>
                          <a:gd name="T20" fmla="*/ 257 w 395"/>
                          <a:gd name="T21" fmla="*/ 434 h 628"/>
                          <a:gd name="T22" fmla="*/ 256 w 395"/>
                          <a:gd name="T23" fmla="*/ 417 h 628"/>
                          <a:gd name="T24" fmla="*/ 236 w 395"/>
                          <a:gd name="T25" fmla="*/ 398 h 628"/>
                          <a:gd name="T26" fmla="*/ 231 w 395"/>
                          <a:gd name="T27" fmla="*/ 415 h 628"/>
                          <a:gd name="T28" fmla="*/ 228 w 395"/>
                          <a:gd name="T29" fmla="*/ 431 h 628"/>
                          <a:gd name="T30" fmla="*/ 231 w 395"/>
                          <a:gd name="T31" fmla="*/ 460 h 628"/>
                          <a:gd name="T32" fmla="*/ 203 w 395"/>
                          <a:gd name="T33" fmla="*/ 479 h 628"/>
                          <a:gd name="T34" fmla="*/ 167 w 395"/>
                          <a:gd name="T35" fmla="*/ 517 h 628"/>
                          <a:gd name="T36" fmla="*/ 148 w 395"/>
                          <a:gd name="T37" fmla="*/ 510 h 628"/>
                          <a:gd name="T38" fmla="*/ 136 w 395"/>
                          <a:gd name="T39" fmla="*/ 553 h 628"/>
                          <a:gd name="T40" fmla="*/ 126 w 395"/>
                          <a:gd name="T41" fmla="*/ 588 h 628"/>
                          <a:gd name="T42" fmla="*/ 103 w 395"/>
                          <a:gd name="T43" fmla="*/ 620 h 628"/>
                          <a:gd name="T44" fmla="*/ 76 w 395"/>
                          <a:gd name="T45" fmla="*/ 593 h 628"/>
                          <a:gd name="T46" fmla="*/ 28 w 395"/>
                          <a:gd name="T47" fmla="*/ 431 h 628"/>
                          <a:gd name="T48" fmla="*/ 8 w 395"/>
                          <a:gd name="T49" fmla="*/ 339 h 628"/>
                          <a:gd name="T50" fmla="*/ 17 w 395"/>
                          <a:gd name="T51" fmla="*/ 325 h 628"/>
                          <a:gd name="T52" fmla="*/ 42 w 395"/>
                          <a:gd name="T53" fmla="*/ 267 h 628"/>
                          <a:gd name="T54" fmla="*/ 39 w 395"/>
                          <a:gd name="T55" fmla="*/ 226 h 628"/>
                          <a:gd name="T56" fmla="*/ 44 w 395"/>
                          <a:gd name="T57" fmla="*/ 183 h 628"/>
                          <a:gd name="T58" fmla="*/ 48 w 395"/>
                          <a:gd name="T59" fmla="*/ 158 h 628"/>
                          <a:gd name="T60" fmla="*/ 58 w 395"/>
                          <a:gd name="T61" fmla="*/ 97 h 628"/>
                          <a:gd name="T62" fmla="*/ 89 w 395"/>
                          <a:gd name="T63" fmla="*/ 14 h 628"/>
                          <a:gd name="T64" fmla="*/ 106 w 395"/>
                          <a:gd name="T65" fmla="*/ 16 h 628"/>
                          <a:gd name="T66" fmla="*/ 114 w 395"/>
                          <a:gd name="T67" fmla="*/ 37 h 628"/>
                          <a:gd name="T68" fmla="*/ 136 w 395"/>
                          <a:gd name="T69" fmla="*/ 36 h 628"/>
                          <a:gd name="T70" fmla="*/ 161 w 395"/>
                          <a:gd name="T71" fmla="*/ 11 h 628"/>
                          <a:gd name="T72" fmla="*/ 181 w 395"/>
                          <a:gd name="T73" fmla="*/ 2 h 628"/>
                          <a:gd name="T74" fmla="*/ 231 w 395"/>
                          <a:gd name="T75" fmla="*/ 23 h 628"/>
                          <a:gd name="T76" fmla="*/ 325 w 395"/>
                          <a:gd name="T77" fmla="*/ 209 h 628"/>
                          <a:gd name="T78" fmla="*/ 331 w 395"/>
                          <a:gd name="T79" fmla="*/ 251 h 628"/>
                          <a:gd name="T80" fmla="*/ 354 w 395"/>
                          <a:gd name="T81" fmla="*/ 265 h 628"/>
                          <a:gd name="T82" fmla="*/ 351 w 395"/>
                          <a:gd name="T83" fmla="*/ 256 h 628"/>
                          <a:gd name="T84" fmla="*/ 239 w 395"/>
                          <a:gd name="T85" fmla="*/ 443 h 628"/>
                          <a:gd name="T86" fmla="*/ 256 w 395"/>
                          <a:gd name="T87" fmla="*/ 440 h 628"/>
                          <a:gd name="T88" fmla="*/ 250 w 395"/>
                          <a:gd name="T89" fmla="*/ 460 h 628"/>
                          <a:gd name="T90" fmla="*/ 279 w 395"/>
                          <a:gd name="T91" fmla="*/ 406 h 628"/>
                          <a:gd name="T92" fmla="*/ 292 w 395"/>
                          <a:gd name="T93" fmla="*/ 418 h 628"/>
                          <a:gd name="T94" fmla="*/ 298 w 395"/>
                          <a:gd name="T95" fmla="*/ 417 h 628"/>
                          <a:gd name="T96" fmla="*/ 300 w 395"/>
                          <a:gd name="T97" fmla="*/ 417 h 628"/>
                          <a:gd name="T98" fmla="*/ 306 w 395"/>
                          <a:gd name="T99" fmla="*/ 398 h 628"/>
                          <a:gd name="T100" fmla="*/ 289 w 395"/>
                          <a:gd name="T101" fmla="*/ 392 h 6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395" h="628">
                            <a:moveTo>
                              <a:pt x="368" y="254"/>
                            </a:moveTo>
                            <a:lnTo>
                              <a:pt x="381" y="268"/>
                            </a:lnTo>
                            <a:lnTo>
                              <a:pt x="395" y="292"/>
                            </a:lnTo>
                            <a:lnTo>
                              <a:pt x="395" y="303"/>
                            </a:lnTo>
                            <a:lnTo>
                              <a:pt x="382" y="332"/>
                            </a:lnTo>
                            <a:lnTo>
                              <a:pt x="370" y="337"/>
                            </a:lnTo>
                            <a:lnTo>
                              <a:pt x="348" y="356"/>
                            </a:lnTo>
                            <a:lnTo>
                              <a:pt x="318" y="390"/>
                            </a:lnTo>
                            <a:lnTo>
                              <a:pt x="318" y="390"/>
                            </a:lnTo>
                            <a:lnTo>
                              <a:pt x="311" y="390"/>
                            </a:lnTo>
                            <a:lnTo>
                              <a:pt x="311" y="390"/>
                            </a:lnTo>
                            <a:lnTo>
                              <a:pt x="307" y="389"/>
                            </a:lnTo>
                            <a:lnTo>
                              <a:pt x="306" y="384"/>
                            </a:lnTo>
                            <a:lnTo>
                              <a:pt x="304" y="378"/>
                            </a:lnTo>
                            <a:lnTo>
                              <a:pt x="293" y="378"/>
                            </a:lnTo>
                            <a:lnTo>
                              <a:pt x="287" y="387"/>
                            </a:lnTo>
                            <a:lnTo>
                              <a:pt x="272" y="396"/>
                            </a:lnTo>
                            <a:lnTo>
                              <a:pt x="265" y="406"/>
                            </a:lnTo>
                            <a:lnTo>
                              <a:pt x="276" y="414"/>
                            </a:lnTo>
                            <a:lnTo>
                              <a:pt x="273" y="418"/>
                            </a:lnTo>
                            <a:lnTo>
                              <a:pt x="270" y="436"/>
                            </a:lnTo>
                            <a:lnTo>
                              <a:pt x="257" y="434"/>
                            </a:lnTo>
                            <a:lnTo>
                              <a:pt x="257" y="425"/>
                            </a:lnTo>
                            <a:lnTo>
                              <a:pt x="256" y="417"/>
                            </a:lnTo>
                            <a:lnTo>
                              <a:pt x="247" y="418"/>
                            </a:lnTo>
                            <a:lnTo>
                              <a:pt x="236" y="398"/>
                            </a:lnTo>
                            <a:lnTo>
                              <a:pt x="223" y="406"/>
                            </a:lnTo>
                            <a:lnTo>
                              <a:pt x="231" y="415"/>
                            </a:lnTo>
                            <a:lnTo>
                              <a:pt x="232" y="423"/>
                            </a:lnTo>
                            <a:lnTo>
                              <a:pt x="228" y="431"/>
                            </a:lnTo>
                            <a:lnTo>
                              <a:pt x="229" y="450"/>
                            </a:lnTo>
                            <a:lnTo>
                              <a:pt x="231" y="460"/>
                            </a:lnTo>
                            <a:lnTo>
                              <a:pt x="220" y="476"/>
                            </a:lnTo>
                            <a:lnTo>
                              <a:pt x="203" y="479"/>
                            </a:lnTo>
                            <a:lnTo>
                              <a:pt x="200" y="498"/>
                            </a:lnTo>
                            <a:lnTo>
                              <a:pt x="167" y="517"/>
                            </a:lnTo>
                            <a:lnTo>
                              <a:pt x="159" y="520"/>
                            </a:lnTo>
                            <a:lnTo>
                              <a:pt x="148" y="510"/>
                            </a:lnTo>
                            <a:lnTo>
                              <a:pt x="129" y="532"/>
                            </a:lnTo>
                            <a:lnTo>
                              <a:pt x="136" y="553"/>
                            </a:lnTo>
                            <a:lnTo>
                              <a:pt x="126" y="560"/>
                            </a:lnTo>
                            <a:lnTo>
                              <a:pt x="126" y="588"/>
                            </a:lnTo>
                            <a:lnTo>
                              <a:pt x="119" y="628"/>
                            </a:lnTo>
                            <a:lnTo>
                              <a:pt x="103" y="620"/>
                            </a:lnTo>
                            <a:lnTo>
                              <a:pt x="100" y="601"/>
                            </a:lnTo>
                            <a:lnTo>
                              <a:pt x="76" y="593"/>
                            </a:lnTo>
                            <a:lnTo>
                              <a:pt x="73" y="576"/>
                            </a:lnTo>
                            <a:lnTo>
                              <a:pt x="28" y="431"/>
                            </a:lnTo>
                            <a:lnTo>
                              <a:pt x="0" y="339"/>
                            </a:lnTo>
                            <a:lnTo>
                              <a:pt x="8" y="339"/>
                            </a:lnTo>
                            <a:lnTo>
                              <a:pt x="17" y="340"/>
                            </a:lnTo>
                            <a:lnTo>
                              <a:pt x="17" y="325"/>
                            </a:lnTo>
                            <a:lnTo>
                              <a:pt x="26" y="297"/>
                            </a:lnTo>
                            <a:lnTo>
                              <a:pt x="42" y="267"/>
                            </a:lnTo>
                            <a:lnTo>
                              <a:pt x="51" y="242"/>
                            </a:lnTo>
                            <a:lnTo>
                              <a:pt x="39" y="226"/>
                            </a:lnTo>
                            <a:lnTo>
                              <a:pt x="39" y="189"/>
                            </a:lnTo>
                            <a:lnTo>
                              <a:pt x="44" y="183"/>
                            </a:lnTo>
                            <a:lnTo>
                              <a:pt x="48" y="165"/>
                            </a:lnTo>
                            <a:lnTo>
                              <a:pt x="48" y="158"/>
                            </a:lnTo>
                            <a:lnTo>
                              <a:pt x="47" y="126"/>
                            </a:lnTo>
                            <a:lnTo>
                              <a:pt x="58" y="97"/>
                            </a:lnTo>
                            <a:lnTo>
                              <a:pt x="76" y="41"/>
                            </a:lnTo>
                            <a:lnTo>
                              <a:pt x="89" y="14"/>
                            </a:lnTo>
                            <a:lnTo>
                              <a:pt x="97" y="14"/>
                            </a:lnTo>
                            <a:lnTo>
                              <a:pt x="106" y="16"/>
                            </a:lnTo>
                            <a:lnTo>
                              <a:pt x="106" y="23"/>
                            </a:lnTo>
                            <a:lnTo>
                              <a:pt x="114" y="37"/>
                            </a:lnTo>
                            <a:lnTo>
                              <a:pt x="131" y="41"/>
                            </a:lnTo>
                            <a:lnTo>
                              <a:pt x="136" y="36"/>
                            </a:lnTo>
                            <a:lnTo>
                              <a:pt x="136" y="30"/>
                            </a:lnTo>
                            <a:lnTo>
                              <a:pt x="161" y="11"/>
                            </a:lnTo>
                            <a:lnTo>
                              <a:pt x="172" y="0"/>
                            </a:lnTo>
                            <a:lnTo>
                              <a:pt x="181" y="2"/>
                            </a:lnTo>
                            <a:lnTo>
                              <a:pt x="218" y="17"/>
                            </a:lnTo>
                            <a:lnTo>
                              <a:pt x="231" y="23"/>
                            </a:lnTo>
                            <a:lnTo>
                              <a:pt x="287" y="209"/>
                            </a:lnTo>
                            <a:lnTo>
                              <a:pt x="325" y="209"/>
                            </a:lnTo>
                            <a:lnTo>
                              <a:pt x="329" y="222"/>
                            </a:lnTo>
                            <a:lnTo>
                              <a:pt x="331" y="251"/>
                            </a:lnTo>
                            <a:lnTo>
                              <a:pt x="348" y="265"/>
                            </a:lnTo>
                            <a:lnTo>
                              <a:pt x="354" y="265"/>
                            </a:lnTo>
                            <a:lnTo>
                              <a:pt x="354" y="262"/>
                            </a:lnTo>
                            <a:lnTo>
                              <a:pt x="351" y="256"/>
                            </a:lnTo>
                            <a:lnTo>
                              <a:pt x="368" y="254"/>
                            </a:lnTo>
                            <a:close/>
                            <a:moveTo>
                              <a:pt x="239" y="443"/>
                            </a:moveTo>
                            <a:lnTo>
                              <a:pt x="248" y="434"/>
                            </a:lnTo>
                            <a:lnTo>
                              <a:pt x="256" y="440"/>
                            </a:lnTo>
                            <a:lnTo>
                              <a:pt x="261" y="456"/>
                            </a:lnTo>
                            <a:lnTo>
                              <a:pt x="250" y="460"/>
                            </a:lnTo>
                            <a:lnTo>
                              <a:pt x="239" y="443"/>
                            </a:lnTo>
                            <a:close/>
                            <a:moveTo>
                              <a:pt x="279" y="406"/>
                            </a:moveTo>
                            <a:lnTo>
                              <a:pt x="292" y="418"/>
                            </a:lnTo>
                            <a:lnTo>
                              <a:pt x="292" y="418"/>
                            </a:lnTo>
                            <a:lnTo>
                              <a:pt x="295" y="418"/>
                            </a:lnTo>
                            <a:lnTo>
                              <a:pt x="298" y="417"/>
                            </a:lnTo>
                            <a:lnTo>
                              <a:pt x="300" y="417"/>
                            </a:lnTo>
                            <a:lnTo>
                              <a:pt x="300" y="417"/>
                            </a:lnTo>
                            <a:lnTo>
                              <a:pt x="301" y="404"/>
                            </a:lnTo>
                            <a:lnTo>
                              <a:pt x="306" y="398"/>
                            </a:lnTo>
                            <a:lnTo>
                              <a:pt x="301" y="387"/>
                            </a:lnTo>
                            <a:lnTo>
                              <a:pt x="289" y="392"/>
                            </a:lnTo>
                            <a:lnTo>
                              <a:pt x="279" y="406"/>
                            </a:lnTo>
                            <a:close/>
                          </a:path>
                        </a:pathLst>
                      </a:custGeom>
                      <a:solidFill>
                        <a:schemeClr val="bg1"/>
                      </a:solidFill>
                      <a:ln w="5">
                        <a:solidFill>
                          <a:srgbClr val="0F56DC">
                            <a:lumMod val="65000"/>
                          </a:srgbClr>
                        </a:solidFill>
                        <a:prstDash val="solid"/>
                        <a:round/>
                        <a:headEnd/>
                        <a:tailEnd/>
                      </a:ln>
                    </p:spPr>
                    <p:txBody>
                      <a:bodyPr anchor="ctr"/>
                      <a:lstStyle/>
                      <a:p>
                        <a:pPr algn="ctr">
                          <a:defRPr/>
                        </a:pPr>
                        <a:r>
                          <a:rPr lang="en-US" sz="1000" kern="0" dirty="0">
                            <a:solidFill>
                              <a:srgbClr val="002060"/>
                            </a:solidFill>
                            <a:latin typeface="Myriad Web Pro"/>
                          </a:rPr>
                          <a:t>ME</a:t>
                        </a:r>
                      </a:p>
                    </p:txBody>
                  </p:sp>
                  <p:sp>
                    <p:nvSpPr>
                      <p:cNvPr id="166" name="Freeform 70"/>
                      <p:cNvSpPr>
                        <a:spLocks/>
                      </p:cNvSpPr>
                      <p:nvPr/>
                    </p:nvSpPr>
                    <p:spPr bwMode="auto">
                      <a:xfrm>
                        <a:off x="5402" y="1309"/>
                        <a:ext cx="91" cy="106"/>
                      </a:xfrm>
                      <a:custGeom>
                        <a:avLst/>
                        <a:gdLst>
                          <a:gd name="T0" fmla="*/ 24 w 91"/>
                          <a:gd name="T1" fmla="*/ 106 h 106"/>
                          <a:gd name="T2" fmla="*/ 0 w 91"/>
                          <a:gd name="T3" fmla="*/ 13 h 106"/>
                          <a:gd name="T4" fmla="*/ 41 w 91"/>
                          <a:gd name="T5" fmla="*/ 0 h 106"/>
                          <a:gd name="T6" fmla="*/ 54 w 91"/>
                          <a:gd name="T7" fmla="*/ 13 h 106"/>
                          <a:gd name="T8" fmla="*/ 75 w 91"/>
                          <a:gd name="T9" fmla="*/ 39 h 106"/>
                          <a:gd name="T10" fmla="*/ 91 w 91"/>
                          <a:gd name="T11" fmla="*/ 67 h 106"/>
                          <a:gd name="T12" fmla="*/ 72 w 91"/>
                          <a:gd name="T13" fmla="*/ 77 h 106"/>
                          <a:gd name="T14" fmla="*/ 64 w 91"/>
                          <a:gd name="T15" fmla="*/ 77 h 106"/>
                          <a:gd name="T16" fmla="*/ 58 w 91"/>
                          <a:gd name="T17" fmla="*/ 88 h 106"/>
                          <a:gd name="T18" fmla="*/ 43 w 91"/>
                          <a:gd name="T19" fmla="*/ 100 h 106"/>
                          <a:gd name="T20" fmla="*/ 24 w 91"/>
                          <a:gd name="T21" fmla="*/ 106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91" h="106">
                            <a:moveTo>
                              <a:pt x="24" y="106"/>
                            </a:moveTo>
                            <a:lnTo>
                              <a:pt x="0" y="13"/>
                            </a:lnTo>
                            <a:lnTo>
                              <a:pt x="41" y="0"/>
                            </a:lnTo>
                            <a:lnTo>
                              <a:pt x="54" y="13"/>
                            </a:lnTo>
                            <a:lnTo>
                              <a:pt x="75" y="39"/>
                            </a:lnTo>
                            <a:lnTo>
                              <a:pt x="91" y="67"/>
                            </a:lnTo>
                            <a:lnTo>
                              <a:pt x="72" y="77"/>
                            </a:lnTo>
                            <a:lnTo>
                              <a:pt x="64" y="77"/>
                            </a:lnTo>
                            <a:lnTo>
                              <a:pt x="58" y="88"/>
                            </a:lnTo>
                            <a:lnTo>
                              <a:pt x="43" y="100"/>
                            </a:lnTo>
                            <a:lnTo>
                              <a:pt x="24" y="106"/>
                            </a:lnTo>
                            <a:close/>
                          </a:path>
                        </a:pathLst>
                      </a:custGeom>
                      <a:solidFill>
                        <a:schemeClr val="bg1"/>
                      </a:solidFill>
                      <a:ln w="5">
                        <a:solidFill>
                          <a:srgbClr val="0F56DC">
                            <a:lumMod val="65000"/>
                          </a:srgbClr>
                        </a:solidFill>
                        <a:prstDash val="solid"/>
                        <a:round/>
                        <a:headEnd/>
                        <a:tailEnd/>
                      </a:ln>
                    </p:spPr>
                    <p:txBody>
                      <a:bodyPr anchor="ctr"/>
                      <a:lstStyle/>
                      <a:p>
                        <a:pPr algn="ctr">
                          <a:defRPr/>
                        </a:pPr>
                        <a:endParaRPr lang="en-US" sz="1200" kern="0">
                          <a:solidFill>
                            <a:srgbClr val="002060"/>
                          </a:solidFill>
                          <a:latin typeface="Myriad Web Pro"/>
                        </a:endParaRPr>
                      </a:p>
                    </p:txBody>
                  </p:sp>
                  <p:sp>
                    <p:nvSpPr>
                      <p:cNvPr id="167" name="Freeform 71"/>
                      <p:cNvSpPr>
                        <a:spLocks/>
                      </p:cNvSpPr>
                      <p:nvPr/>
                    </p:nvSpPr>
                    <p:spPr bwMode="auto">
                      <a:xfrm>
                        <a:off x="4628" y="960"/>
                        <a:ext cx="793" cy="608"/>
                      </a:xfrm>
                      <a:custGeom>
                        <a:avLst/>
                        <a:gdLst>
                          <a:gd name="T0" fmla="*/ 518 w 793"/>
                          <a:gd name="T1" fmla="*/ 510 h 608"/>
                          <a:gd name="T2" fmla="*/ 489 w 793"/>
                          <a:gd name="T3" fmla="*/ 498 h 608"/>
                          <a:gd name="T4" fmla="*/ 456 w 793"/>
                          <a:gd name="T5" fmla="*/ 460 h 608"/>
                          <a:gd name="T6" fmla="*/ 320 w 793"/>
                          <a:gd name="T7" fmla="*/ 469 h 608"/>
                          <a:gd name="T8" fmla="*/ 5 w 793"/>
                          <a:gd name="T9" fmla="*/ 532 h 608"/>
                          <a:gd name="T10" fmla="*/ 9 w 793"/>
                          <a:gd name="T11" fmla="*/ 485 h 608"/>
                          <a:gd name="T12" fmla="*/ 23 w 793"/>
                          <a:gd name="T13" fmla="*/ 468 h 608"/>
                          <a:gd name="T14" fmla="*/ 45 w 793"/>
                          <a:gd name="T15" fmla="*/ 449 h 608"/>
                          <a:gd name="T16" fmla="*/ 62 w 793"/>
                          <a:gd name="T17" fmla="*/ 423 h 608"/>
                          <a:gd name="T18" fmla="*/ 69 w 793"/>
                          <a:gd name="T19" fmla="*/ 410 h 608"/>
                          <a:gd name="T20" fmla="*/ 48 w 793"/>
                          <a:gd name="T21" fmla="*/ 390 h 608"/>
                          <a:gd name="T22" fmla="*/ 55 w 793"/>
                          <a:gd name="T23" fmla="*/ 340 h 608"/>
                          <a:gd name="T24" fmla="*/ 108 w 793"/>
                          <a:gd name="T25" fmla="*/ 323 h 608"/>
                          <a:gd name="T26" fmla="*/ 167 w 793"/>
                          <a:gd name="T27" fmla="*/ 320 h 608"/>
                          <a:gd name="T28" fmla="*/ 189 w 793"/>
                          <a:gd name="T29" fmla="*/ 327 h 608"/>
                          <a:gd name="T30" fmla="*/ 219 w 793"/>
                          <a:gd name="T31" fmla="*/ 313 h 608"/>
                          <a:gd name="T32" fmla="*/ 264 w 793"/>
                          <a:gd name="T33" fmla="*/ 299 h 608"/>
                          <a:gd name="T34" fmla="*/ 286 w 793"/>
                          <a:gd name="T35" fmla="*/ 267 h 608"/>
                          <a:gd name="T36" fmla="*/ 311 w 793"/>
                          <a:gd name="T37" fmla="*/ 259 h 608"/>
                          <a:gd name="T38" fmla="*/ 303 w 793"/>
                          <a:gd name="T39" fmla="*/ 232 h 608"/>
                          <a:gd name="T40" fmla="*/ 308 w 793"/>
                          <a:gd name="T41" fmla="*/ 210 h 608"/>
                          <a:gd name="T42" fmla="*/ 297 w 793"/>
                          <a:gd name="T43" fmla="*/ 201 h 608"/>
                          <a:gd name="T44" fmla="*/ 281 w 793"/>
                          <a:gd name="T45" fmla="*/ 188 h 608"/>
                          <a:gd name="T46" fmla="*/ 315 w 793"/>
                          <a:gd name="T47" fmla="*/ 139 h 608"/>
                          <a:gd name="T48" fmla="*/ 329 w 793"/>
                          <a:gd name="T49" fmla="*/ 115 h 608"/>
                          <a:gd name="T50" fmla="*/ 364 w 793"/>
                          <a:gd name="T51" fmla="*/ 64 h 608"/>
                          <a:gd name="T52" fmla="*/ 392 w 793"/>
                          <a:gd name="T53" fmla="*/ 37 h 608"/>
                          <a:gd name="T54" fmla="*/ 447 w 793"/>
                          <a:gd name="T55" fmla="*/ 21 h 608"/>
                          <a:gd name="T56" fmla="*/ 495 w 793"/>
                          <a:gd name="T57" fmla="*/ 14 h 608"/>
                          <a:gd name="T58" fmla="*/ 545 w 793"/>
                          <a:gd name="T59" fmla="*/ 31 h 608"/>
                          <a:gd name="T60" fmla="*/ 565 w 793"/>
                          <a:gd name="T61" fmla="*/ 104 h 608"/>
                          <a:gd name="T62" fmla="*/ 575 w 793"/>
                          <a:gd name="T63" fmla="*/ 157 h 608"/>
                          <a:gd name="T64" fmla="*/ 575 w 793"/>
                          <a:gd name="T65" fmla="*/ 188 h 608"/>
                          <a:gd name="T66" fmla="*/ 598 w 793"/>
                          <a:gd name="T67" fmla="*/ 198 h 608"/>
                          <a:gd name="T68" fmla="*/ 614 w 793"/>
                          <a:gd name="T69" fmla="*/ 298 h 608"/>
                          <a:gd name="T70" fmla="*/ 615 w 793"/>
                          <a:gd name="T71" fmla="*/ 401 h 608"/>
                          <a:gd name="T72" fmla="*/ 629 w 793"/>
                          <a:gd name="T73" fmla="*/ 468 h 608"/>
                          <a:gd name="T74" fmla="*/ 623 w 793"/>
                          <a:gd name="T75" fmla="*/ 532 h 608"/>
                          <a:gd name="T76" fmla="*/ 639 w 793"/>
                          <a:gd name="T77" fmla="*/ 555 h 608"/>
                          <a:gd name="T78" fmla="*/ 629 w 793"/>
                          <a:gd name="T79" fmla="*/ 574 h 608"/>
                          <a:gd name="T80" fmla="*/ 646 w 793"/>
                          <a:gd name="T81" fmla="*/ 565 h 608"/>
                          <a:gd name="T82" fmla="*/ 667 w 793"/>
                          <a:gd name="T83" fmla="*/ 544 h 608"/>
                          <a:gd name="T84" fmla="*/ 692 w 793"/>
                          <a:gd name="T85" fmla="*/ 549 h 608"/>
                          <a:gd name="T86" fmla="*/ 759 w 793"/>
                          <a:gd name="T87" fmla="*/ 508 h 608"/>
                          <a:gd name="T88" fmla="*/ 793 w 793"/>
                          <a:gd name="T89" fmla="*/ 508 h 608"/>
                          <a:gd name="T90" fmla="*/ 748 w 793"/>
                          <a:gd name="T91" fmla="*/ 549 h 608"/>
                          <a:gd name="T92" fmla="*/ 687 w 793"/>
                          <a:gd name="T93" fmla="*/ 588 h 608"/>
                          <a:gd name="T94" fmla="*/ 626 w 793"/>
                          <a:gd name="T95" fmla="*/ 608 h 608"/>
                          <a:gd name="T96" fmla="*/ 617 w 793"/>
                          <a:gd name="T97" fmla="*/ 582 h 608"/>
                          <a:gd name="T98" fmla="*/ 618 w 793"/>
                          <a:gd name="T99" fmla="*/ 551 h 608"/>
                          <a:gd name="T100" fmla="*/ 573 w 793"/>
                          <a:gd name="T101" fmla="*/ 535 h 608"/>
                          <a:gd name="T102" fmla="*/ 526 w 793"/>
                          <a:gd name="T103" fmla="*/ 516 h 6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793" h="608">
                            <a:moveTo>
                              <a:pt x="526" y="516"/>
                            </a:moveTo>
                            <a:lnTo>
                              <a:pt x="518" y="510"/>
                            </a:lnTo>
                            <a:lnTo>
                              <a:pt x="503" y="508"/>
                            </a:lnTo>
                            <a:lnTo>
                              <a:pt x="489" y="498"/>
                            </a:lnTo>
                            <a:lnTo>
                              <a:pt x="478" y="459"/>
                            </a:lnTo>
                            <a:lnTo>
                              <a:pt x="456" y="460"/>
                            </a:lnTo>
                            <a:lnTo>
                              <a:pt x="440" y="443"/>
                            </a:lnTo>
                            <a:lnTo>
                              <a:pt x="320" y="469"/>
                            </a:lnTo>
                            <a:lnTo>
                              <a:pt x="52" y="524"/>
                            </a:lnTo>
                            <a:lnTo>
                              <a:pt x="5" y="532"/>
                            </a:lnTo>
                            <a:lnTo>
                              <a:pt x="0" y="491"/>
                            </a:lnTo>
                            <a:lnTo>
                              <a:pt x="9" y="485"/>
                            </a:lnTo>
                            <a:lnTo>
                              <a:pt x="17" y="477"/>
                            </a:lnTo>
                            <a:lnTo>
                              <a:pt x="23" y="468"/>
                            </a:lnTo>
                            <a:lnTo>
                              <a:pt x="34" y="460"/>
                            </a:lnTo>
                            <a:lnTo>
                              <a:pt x="45" y="449"/>
                            </a:lnTo>
                            <a:lnTo>
                              <a:pt x="48" y="440"/>
                            </a:lnTo>
                            <a:lnTo>
                              <a:pt x="62" y="423"/>
                            </a:lnTo>
                            <a:lnTo>
                              <a:pt x="69" y="416"/>
                            </a:lnTo>
                            <a:lnTo>
                              <a:pt x="69" y="410"/>
                            </a:lnTo>
                            <a:lnTo>
                              <a:pt x="61" y="391"/>
                            </a:lnTo>
                            <a:lnTo>
                              <a:pt x="48" y="390"/>
                            </a:lnTo>
                            <a:lnTo>
                              <a:pt x="37" y="351"/>
                            </a:lnTo>
                            <a:lnTo>
                              <a:pt x="55" y="340"/>
                            </a:lnTo>
                            <a:lnTo>
                              <a:pt x="83" y="331"/>
                            </a:lnTo>
                            <a:lnTo>
                              <a:pt x="108" y="323"/>
                            </a:lnTo>
                            <a:lnTo>
                              <a:pt x="128" y="320"/>
                            </a:lnTo>
                            <a:lnTo>
                              <a:pt x="167" y="320"/>
                            </a:lnTo>
                            <a:lnTo>
                              <a:pt x="180" y="327"/>
                            </a:lnTo>
                            <a:lnTo>
                              <a:pt x="189" y="327"/>
                            </a:lnTo>
                            <a:lnTo>
                              <a:pt x="203" y="320"/>
                            </a:lnTo>
                            <a:lnTo>
                              <a:pt x="219" y="313"/>
                            </a:lnTo>
                            <a:lnTo>
                              <a:pt x="251" y="310"/>
                            </a:lnTo>
                            <a:lnTo>
                              <a:pt x="264" y="299"/>
                            </a:lnTo>
                            <a:lnTo>
                              <a:pt x="275" y="279"/>
                            </a:lnTo>
                            <a:lnTo>
                              <a:pt x="286" y="267"/>
                            </a:lnTo>
                            <a:lnTo>
                              <a:pt x="298" y="267"/>
                            </a:lnTo>
                            <a:lnTo>
                              <a:pt x="311" y="259"/>
                            </a:lnTo>
                            <a:lnTo>
                              <a:pt x="312" y="245"/>
                            </a:lnTo>
                            <a:lnTo>
                              <a:pt x="303" y="232"/>
                            </a:lnTo>
                            <a:lnTo>
                              <a:pt x="300" y="223"/>
                            </a:lnTo>
                            <a:lnTo>
                              <a:pt x="308" y="210"/>
                            </a:lnTo>
                            <a:lnTo>
                              <a:pt x="308" y="201"/>
                            </a:lnTo>
                            <a:lnTo>
                              <a:pt x="297" y="201"/>
                            </a:lnTo>
                            <a:lnTo>
                              <a:pt x="286" y="196"/>
                            </a:lnTo>
                            <a:lnTo>
                              <a:pt x="281" y="188"/>
                            </a:lnTo>
                            <a:lnTo>
                              <a:pt x="279" y="173"/>
                            </a:lnTo>
                            <a:lnTo>
                              <a:pt x="315" y="139"/>
                            </a:lnTo>
                            <a:lnTo>
                              <a:pt x="320" y="134"/>
                            </a:lnTo>
                            <a:lnTo>
                              <a:pt x="329" y="115"/>
                            </a:lnTo>
                            <a:lnTo>
                              <a:pt x="347" y="87"/>
                            </a:lnTo>
                            <a:lnTo>
                              <a:pt x="364" y="64"/>
                            </a:lnTo>
                            <a:lnTo>
                              <a:pt x="378" y="48"/>
                            </a:lnTo>
                            <a:lnTo>
                              <a:pt x="392" y="37"/>
                            </a:lnTo>
                            <a:lnTo>
                              <a:pt x="412" y="29"/>
                            </a:lnTo>
                            <a:lnTo>
                              <a:pt x="447" y="21"/>
                            </a:lnTo>
                            <a:lnTo>
                              <a:pt x="465" y="23"/>
                            </a:lnTo>
                            <a:lnTo>
                              <a:pt x="495" y="14"/>
                            </a:lnTo>
                            <a:lnTo>
                              <a:pt x="542" y="0"/>
                            </a:lnTo>
                            <a:lnTo>
                              <a:pt x="545" y="31"/>
                            </a:lnTo>
                            <a:lnTo>
                              <a:pt x="561" y="71"/>
                            </a:lnTo>
                            <a:lnTo>
                              <a:pt x="565" y="104"/>
                            </a:lnTo>
                            <a:lnTo>
                              <a:pt x="559" y="128"/>
                            </a:lnTo>
                            <a:lnTo>
                              <a:pt x="575" y="157"/>
                            </a:lnTo>
                            <a:lnTo>
                              <a:pt x="581" y="170"/>
                            </a:lnTo>
                            <a:lnTo>
                              <a:pt x="575" y="188"/>
                            </a:lnTo>
                            <a:lnTo>
                              <a:pt x="593" y="196"/>
                            </a:lnTo>
                            <a:lnTo>
                              <a:pt x="598" y="198"/>
                            </a:lnTo>
                            <a:lnTo>
                              <a:pt x="617" y="267"/>
                            </a:lnTo>
                            <a:lnTo>
                              <a:pt x="614" y="298"/>
                            </a:lnTo>
                            <a:lnTo>
                              <a:pt x="610" y="366"/>
                            </a:lnTo>
                            <a:lnTo>
                              <a:pt x="615" y="401"/>
                            </a:lnTo>
                            <a:lnTo>
                              <a:pt x="620" y="423"/>
                            </a:lnTo>
                            <a:lnTo>
                              <a:pt x="629" y="468"/>
                            </a:lnTo>
                            <a:lnTo>
                              <a:pt x="629" y="518"/>
                            </a:lnTo>
                            <a:lnTo>
                              <a:pt x="623" y="532"/>
                            </a:lnTo>
                            <a:lnTo>
                              <a:pt x="634" y="544"/>
                            </a:lnTo>
                            <a:lnTo>
                              <a:pt x="639" y="555"/>
                            </a:lnTo>
                            <a:lnTo>
                              <a:pt x="626" y="566"/>
                            </a:lnTo>
                            <a:lnTo>
                              <a:pt x="629" y="574"/>
                            </a:lnTo>
                            <a:lnTo>
                              <a:pt x="637" y="572"/>
                            </a:lnTo>
                            <a:lnTo>
                              <a:pt x="646" y="565"/>
                            </a:lnTo>
                            <a:lnTo>
                              <a:pt x="660" y="548"/>
                            </a:lnTo>
                            <a:lnTo>
                              <a:pt x="667" y="544"/>
                            </a:lnTo>
                            <a:lnTo>
                              <a:pt x="678" y="548"/>
                            </a:lnTo>
                            <a:lnTo>
                              <a:pt x="692" y="549"/>
                            </a:lnTo>
                            <a:lnTo>
                              <a:pt x="740" y="526"/>
                            </a:lnTo>
                            <a:lnTo>
                              <a:pt x="759" y="508"/>
                            </a:lnTo>
                            <a:lnTo>
                              <a:pt x="767" y="499"/>
                            </a:lnTo>
                            <a:lnTo>
                              <a:pt x="793" y="508"/>
                            </a:lnTo>
                            <a:lnTo>
                              <a:pt x="771" y="530"/>
                            </a:lnTo>
                            <a:lnTo>
                              <a:pt x="748" y="549"/>
                            </a:lnTo>
                            <a:lnTo>
                              <a:pt x="703" y="582"/>
                            </a:lnTo>
                            <a:lnTo>
                              <a:pt x="687" y="588"/>
                            </a:lnTo>
                            <a:lnTo>
                              <a:pt x="651" y="601"/>
                            </a:lnTo>
                            <a:lnTo>
                              <a:pt x="626" y="608"/>
                            </a:lnTo>
                            <a:lnTo>
                              <a:pt x="618" y="604"/>
                            </a:lnTo>
                            <a:lnTo>
                              <a:pt x="617" y="582"/>
                            </a:lnTo>
                            <a:lnTo>
                              <a:pt x="620" y="565"/>
                            </a:lnTo>
                            <a:lnTo>
                              <a:pt x="618" y="551"/>
                            </a:lnTo>
                            <a:lnTo>
                              <a:pt x="601" y="541"/>
                            </a:lnTo>
                            <a:lnTo>
                              <a:pt x="573" y="535"/>
                            </a:lnTo>
                            <a:lnTo>
                              <a:pt x="548" y="527"/>
                            </a:lnTo>
                            <a:lnTo>
                              <a:pt x="526" y="516"/>
                            </a:lnTo>
                            <a:close/>
                          </a:path>
                        </a:pathLst>
                      </a:custGeom>
                      <a:solidFill>
                        <a:srgbClr val="FFCC00"/>
                      </a:solidFill>
                      <a:ln w="5">
                        <a:solidFill>
                          <a:srgbClr val="0F56DC">
                            <a:lumMod val="65000"/>
                          </a:srgbClr>
                        </a:solidFill>
                        <a:prstDash val="solid"/>
                        <a:round/>
                        <a:headEnd/>
                        <a:tailEnd/>
                      </a:ln>
                    </p:spPr>
                    <p:txBody>
                      <a:bodyPr anchor="ctr"/>
                      <a:lstStyle/>
                      <a:p>
                        <a:pPr algn="ctr">
                          <a:defRPr/>
                        </a:pPr>
                        <a:r>
                          <a:rPr lang="en-US" sz="1000" kern="0" dirty="0" smtClean="0">
                            <a:solidFill>
                              <a:srgbClr val="002060"/>
                            </a:solidFill>
                            <a:latin typeface="Myriad Web Pro"/>
                          </a:rPr>
                          <a:t> NY</a:t>
                        </a:r>
                        <a:endParaRPr lang="en-US" sz="1000" kern="0" dirty="0">
                          <a:solidFill>
                            <a:srgbClr val="002060"/>
                          </a:solidFill>
                          <a:latin typeface="Myriad Web Pro"/>
                        </a:endParaRPr>
                      </a:p>
                    </p:txBody>
                  </p:sp>
                  <p:sp>
                    <p:nvSpPr>
                      <p:cNvPr id="168" name="Freeform 72"/>
                      <p:cNvSpPr>
                        <a:spLocks/>
                      </p:cNvSpPr>
                      <p:nvPr/>
                    </p:nvSpPr>
                    <p:spPr bwMode="auto">
                      <a:xfrm>
                        <a:off x="4559" y="1403"/>
                        <a:ext cx="622" cy="403"/>
                      </a:xfrm>
                      <a:custGeom>
                        <a:avLst/>
                        <a:gdLst>
                          <a:gd name="T0" fmla="*/ 561 w 622"/>
                          <a:gd name="T1" fmla="*/ 298 h 403"/>
                          <a:gd name="T2" fmla="*/ 570 w 622"/>
                          <a:gd name="T3" fmla="*/ 297 h 403"/>
                          <a:gd name="T4" fmla="*/ 584 w 622"/>
                          <a:gd name="T5" fmla="*/ 289 h 403"/>
                          <a:gd name="T6" fmla="*/ 592 w 622"/>
                          <a:gd name="T7" fmla="*/ 273 h 403"/>
                          <a:gd name="T8" fmla="*/ 601 w 622"/>
                          <a:gd name="T9" fmla="*/ 259 h 403"/>
                          <a:gd name="T10" fmla="*/ 622 w 622"/>
                          <a:gd name="T11" fmla="*/ 239 h 403"/>
                          <a:gd name="T12" fmla="*/ 622 w 622"/>
                          <a:gd name="T13" fmla="*/ 234 h 403"/>
                          <a:gd name="T14" fmla="*/ 608 w 622"/>
                          <a:gd name="T15" fmla="*/ 225 h 403"/>
                          <a:gd name="T16" fmla="*/ 584 w 622"/>
                          <a:gd name="T17" fmla="*/ 209 h 403"/>
                          <a:gd name="T18" fmla="*/ 578 w 622"/>
                          <a:gd name="T19" fmla="*/ 193 h 403"/>
                          <a:gd name="T20" fmla="*/ 561 w 622"/>
                          <a:gd name="T21" fmla="*/ 190 h 403"/>
                          <a:gd name="T22" fmla="*/ 561 w 622"/>
                          <a:gd name="T23" fmla="*/ 184 h 403"/>
                          <a:gd name="T24" fmla="*/ 556 w 622"/>
                          <a:gd name="T25" fmla="*/ 167 h 403"/>
                          <a:gd name="T26" fmla="*/ 570 w 622"/>
                          <a:gd name="T27" fmla="*/ 159 h 403"/>
                          <a:gd name="T28" fmla="*/ 570 w 622"/>
                          <a:gd name="T29" fmla="*/ 145 h 403"/>
                          <a:gd name="T30" fmla="*/ 562 w 622"/>
                          <a:gd name="T31" fmla="*/ 136 h 403"/>
                          <a:gd name="T32" fmla="*/ 564 w 622"/>
                          <a:gd name="T33" fmla="*/ 126 h 403"/>
                          <a:gd name="T34" fmla="*/ 576 w 622"/>
                          <a:gd name="T35" fmla="*/ 108 h 403"/>
                          <a:gd name="T36" fmla="*/ 576 w 622"/>
                          <a:gd name="T37" fmla="*/ 87 h 403"/>
                          <a:gd name="T38" fmla="*/ 592 w 622"/>
                          <a:gd name="T39" fmla="*/ 72 h 403"/>
                          <a:gd name="T40" fmla="*/ 587 w 622"/>
                          <a:gd name="T41" fmla="*/ 67 h 403"/>
                          <a:gd name="T42" fmla="*/ 572 w 622"/>
                          <a:gd name="T43" fmla="*/ 65 h 403"/>
                          <a:gd name="T44" fmla="*/ 556 w 622"/>
                          <a:gd name="T45" fmla="*/ 55 h 403"/>
                          <a:gd name="T46" fmla="*/ 547 w 622"/>
                          <a:gd name="T47" fmla="*/ 16 h 403"/>
                          <a:gd name="T48" fmla="*/ 525 w 622"/>
                          <a:gd name="T49" fmla="*/ 17 h 403"/>
                          <a:gd name="T50" fmla="*/ 509 w 622"/>
                          <a:gd name="T51" fmla="*/ 0 h 403"/>
                          <a:gd name="T52" fmla="*/ 397 w 622"/>
                          <a:gd name="T53" fmla="*/ 26 h 403"/>
                          <a:gd name="T54" fmla="*/ 128 w 622"/>
                          <a:gd name="T55" fmla="*/ 80 h 403"/>
                          <a:gd name="T56" fmla="*/ 72 w 622"/>
                          <a:gd name="T57" fmla="*/ 89 h 403"/>
                          <a:gd name="T58" fmla="*/ 69 w 622"/>
                          <a:gd name="T59" fmla="*/ 48 h 403"/>
                          <a:gd name="T60" fmla="*/ 35 w 622"/>
                          <a:gd name="T61" fmla="*/ 80 h 403"/>
                          <a:gd name="T62" fmla="*/ 27 w 622"/>
                          <a:gd name="T63" fmla="*/ 83 h 403"/>
                          <a:gd name="T64" fmla="*/ 0 w 622"/>
                          <a:gd name="T65" fmla="*/ 101 h 403"/>
                          <a:gd name="T66" fmla="*/ 19 w 622"/>
                          <a:gd name="T67" fmla="*/ 222 h 403"/>
                          <a:gd name="T68" fmla="*/ 35 w 622"/>
                          <a:gd name="T69" fmla="*/ 282 h 403"/>
                          <a:gd name="T70" fmla="*/ 56 w 622"/>
                          <a:gd name="T71" fmla="*/ 403 h 403"/>
                          <a:gd name="T72" fmla="*/ 77 w 622"/>
                          <a:gd name="T73" fmla="*/ 398 h 403"/>
                          <a:gd name="T74" fmla="*/ 152 w 622"/>
                          <a:gd name="T75" fmla="*/ 389 h 403"/>
                          <a:gd name="T76" fmla="*/ 389 w 622"/>
                          <a:gd name="T77" fmla="*/ 342 h 403"/>
                          <a:gd name="T78" fmla="*/ 481 w 622"/>
                          <a:gd name="T79" fmla="*/ 323 h 403"/>
                          <a:gd name="T80" fmla="*/ 534 w 622"/>
                          <a:gd name="T81" fmla="*/ 314 h 403"/>
                          <a:gd name="T82" fmla="*/ 536 w 622"/>
                          <a:gd name="T83" fmla="*/ 312 h 403"/>
                          <a:gd name="T84" fmla="*/ 548 w 622"/>
                          <a:gd name="T85" fmla="*/ 301 h 403"/>
                          <a:gd name="T86" fmla="*/ 561 w 622"/>
                          <a:gd name="T87" fmla="*/ 298 h 4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622" h="403">
                            <a:moveTo>
                              <a:pt x="561" y="298"/>
                            </a:moveTo>
                            <a:lnTo>
                              <a:pt x="570" y="297"/>
                            </a:lnTo>
                            <a:lnTo>
                              <a:pt x="584" y="289"/>
                            </a:lnTo>
                            <a:lnTo>
                              <a:pt x="592" y="273"/>
                            </a:lnTo>
                            <a:lnTo>
                              <a:pt x="601" y="259"/>
                            </a:lnTo>
                            <a:lnTo>
                              <a:pt x="622" y="239"/>
                            </a:lnTo>
                            <a:lnTo>
                              <a:pt x="622" y="234"/>
                            </a:lnTo>
                            <a:lnTo>
                              <a:pt x="608" y="225"/>
                            </a:lnTo>
                            <a:lnTo>
                              <a:pt x="584" y="209"/>
                            </a:lnTo>
                            <a:lnTo>
                              <a:pt x="578" y="193"/>
                            </a:lnTo>
                            <a:lnTo>
                              <a:pt x="561" y="190"/>
                            </a:lnTo>
                            <a:lnTo>
                              <a:pt x="561" y="184"/>
                            </a:lnTo>
                            <a:lnTo>
                              <a:pt x="556" y="167"/>
                            </a:lnTo>
                            <a:lnTo>
                              <a:pt x="570" y="159"/>
                            </a:lnTo>
                            <a:lnTo>
                              <a:pt x="570" y="145"/>
                            </a:lnTo>
                            <a:lnTo>
                              <a:pt x="562" y="136"/>
                            </a:lnTo>
                            <a:lnTo>
                              <a:pt x="564" y="126"/>
                            </a:lnTo>
                            <a:lnTo>
                              <a:pt x="576" y="108"/>
                            </a:lnTo>
                            <a:lnTo>
                              <a:pt x="576" y="87"/>
                            </a:lnTo>
                            <a:lnTo>
                              <a:pt x="592" y="72"/>
                            </a:lnTo>
                            <a:lnTo>
                              <a:pt x="587" y="67"/>
                            </a:lnTo>
                            <a:lnTo>
                              <a:pt x="572" y="65"/>
                            </a:lnTo>
                            <a:lnTo>
                              <a:pt x="556" y="55"/>
                            </a:lnTo>
                            <a:lnTo>
                              <a:pt x="547" y="16"/>
                            </a:lnTo>
                            <a:lnTo>
                              <a:pt x="525" y="17"/>
                            </a:lnTo>
                            <a:lnTo>
                              <a:pt x="509" y="0"/>
                            </a:lnTo>
                            <a:lnTo>
                              <a:pt x="397" y="26"/>
                            </a:lnTo>
                            <a:lnTo>
                              <a:pt x="128" y="80"/>
                            </a:lnTo>
                            <a:lnTo>
                              <a:pt x="72" y="89"/>
                            </a:lnTo>
                            <a:lnTo>
                              <a:pt x="69" y="48"/>
                            </a:lnTo>
                            <a:lnTo>
                              <a:pt x="35" y="80"/>
                            </a:lnTo>
                            <a:lnTo>
                              <a:pt x="27" y="83"/>
                            </a:lnTo>
                            <a:lnTo>
                              <a:pt x="0" y="101"/>
                            </a:lnTo>
                            <a:lnTo>
                              <a:pt x="19" y="222"/>
                            </a:lnTo>
                            <a:lnTo>
                              <a:pt x="35" y="282"/>
                            </a:lnTo>
                            <a:lnTo>
                              <a:pt x="56" y="403"/>
                            </a:lnTo>
                            <a:lnTo>
                              <a:pt x="77" y="398"/>
                            </a:lnTo>
                            <a:lnTo>
                              <a:pt x="152" y="389"/>
                            </a:lnTo>
                            <a:lnTo>
                              <a:pt x="389" y="342"/>
                            </a:lnTo>
                            <a:lnTo>
                              <a:pt x="481" y="323"/>
                            </a:lnTo>
                            <a:lnTo>
                              <a:pt x="534" y="314"/>
                            </a:lnTo>
                            <a:lnTo>
                              <a:pt x="536" y="312"/>
                            </a:lnTo>
                            <a:lnTo>
                              <a:pt x="548" y="301"/>
                            </a:lnTo>
                            <a:lnTo>
                              <a:pt x="561" y="298"/>
                            </a:lnTo>
                            <a:close/>
                          </a:path>
                        </a:pathLst>
                      </a:custGeom>
                      <a:solidFill>
                        <a:schemeClr val="bg1"/>
                      </a:solidFill>
                      <a:ln w="5">
                        <a:solidFill>
                          <a:srgbClr val="0F56DC">
                            <a:lumMod val="65000"/>
                          </a:srgbClr>
                        </a:solidFill>
                        <a:prstDash val="solid"/>
                        <a:round/>
                        <a:headEnd/>
                        <a:tailEnd/>
                      </a:ln>
                    </p:spPr>
                    <p:txBody>
                      <a:bodyPr anchor="ctr"/>
                      <a:lstStyle/>
                      <a:p>
                        <a:pPr algn="ctr">
                          <a:defRPr/>
                        </a:pPr>
                        <a:r>
                          <a:rPr lang="en-US" sz="1000" kern="0" dirty="0">
                            <a:solidFill>
                              <a:srgbClr val="002060"/>
                            </a:solidFill>
                            <a:latin typeface="Myriad Web Pro"/>
                          </a:rPr>
                          <a:t>PA</a:t>
                        </a:r>
                      </a:p>
                    </p:txBody>
                  </p:sp>
                  <p:sp>
                    <p:nvSpPr>
                      <p:cNvPr id="169" name="Freeform 73"/>
                      <p:cNvSpPr>
                        <a:spLocks/>
                      </p:cNvSpPr>
                      <p:nvPr/>
                    </p:nvSpPr>
                    <p:spPr bwMode="auto">
                      <a:xfrm>
                        <a:off x="5114" y="1475"/>
                        <a:ext cx="154" cy="340"/>
                      </a:xfrm>
                      <a:custGeom>
                        <a:avLst/>
                        <a:gdLst>
                          <a:gd name="T0" fmla="*/ 35 w 154"/>
                          <a:gd name="T1" fmla="*/ 0 h 340"/>
                          <a:gd name="T2" fmla="*/ 20 w 154"/>
                          <a:gd name="T3" fmla="*/ 17 h 340"/>
                          <a:gd name="T4" fmla="*/ 20 w 154"/>
                          <a:gd name="T5" fmla="*/ 36 h 340"/>
                          <a:gd name="T6" fmla="*/ 9 w 154"/>
                          <a:gd name="T7" fmla="*/ 54 h 340"/>
                          <a:gd name="T8" fmla="*/ 7 w 154"/>
                          <a:gd name="T9" fmla="*/ 65 h 340"/>
                          <a:gd name="T10" fmla="*/ 15 w 154"/>
                          <a:gd name="T11" fmla="*/ 73 h 340"/>
                          <a:gd name="T12" fmla="*/ 15 w 154"/>
                          <a:gd name="T13" fmla="*/ 89 h 340"/>
                          <a:gd name="T14" fmla="*/ 0 w 154"/>
                          <a:gd name="T15" fmla="*/ 95 h 340"/>
                          <a:gd name="T16" fmla="*/ 6 w 154"/>
                          <a:gd name="T17" fmla="*/ 112 h 340"/>
                          <a:gd name="T18" fmla="*/ 6 w 154"/>
                          <a:gd name="T19" fmla="*/ 120 h 340"/>
                          <a:gd name="T20" fmla="*/ 23 w 154"/>
                          <a:gd name="T21" fmla="*/ 121 h 340"/>
                          <a:gd name="T22" fmla="*/ 29 w 154"/>
                          <a:gd name="T23" fmla="*/ 137 h 340"/>
                          <a:gd name="T24" fmla="*/ 51 w 154"/>
                          <a:gd name="T25" fmla="*/ 153 h 340"/>
                          <a:gd name="T26" fmla="*/ 67 w 154"/>
                          <a:gd name="T27" fmla="*/ 164 h 340"/>
                          <a:gd name="T28" fmla="*/ 67 w 154"/>
                          <a:gd name="T29" fmla="*/ 168 h 340"/>
                          <a:gd name="T30" fmla="*/ 48 w 154"/>
                          <a:gd name="T31" fmla="*/ 185 h 340"/>
                          <a:gd name="T32" fmla="*/ 39 w 154"/>
                          <a:gd name="T33" fmla="*/ 200 h 340"/>
                          <a:gd name="T34" fmla="*/ 29 w 154"/>
                          <a:gd name="T35" fmla="*/ 217 h 340"/>
                          <a:gd name="T36" fmla="*/ 15 w 154"/>
                          <a:gd name="T37" fmla="*/ 225 h 340"/>
                          <a:gd name="T38" fmla="*/ 12 w 154"/>
                          <a:gd name="T39" fmla="*/ 234 h 340"/>
                          <a:gd name="T40" fmla="*/ 11 w 154"/>
                          <a:gd name="T41" fmla="*/ 242 h 340"/>
                          <a:gd name="T42" fmla="*/ 7 w 154"/>
                          <a:gd name="T43" fmla="*/ 257 h 340"/>
                          <a:gd name="T44" fmla="*/ 14 w 154"/>
                          <a:gd name="T45" fmla="*/ 271 h 340"/>
                          <a:gd name="T46" fmla="*/ 34 w 154"/>
                          <a:gd name="T47" fmla="*/ 290 h 340"/>
                          <a:gd name="T48" fmla="*/ 64 w 154"/>
                          <a:gd name="T49" fmla="*/ 304 h 340"/>
                          <a:gd name="T50" fmla="*/ 90 w 154"/>
                          <a:gd name="T51" fmla="*/ 309 h 340"/>
                          <a:gd name="T52" fmla="*/ 90 w 154"/>
                          <a:gd name="T53" fmla="*/ 318 h 340"/>
                          <a:gd name="T54" fmla="*/ 85 w 154"/>
                          <a:gd name="T55" fmla="*/ 323 h 340"/>
                          <a:gd name="T56" fmla="*/ 87 w 154"/>
                          <a:gd name="T57" fmla="*/ 340 h 340"/>
                          <a:gd name="T58" fmla="*/ 92 w 154"/>
                          <a:gd name="T59" fmla="*/ 340 h 340"/>
                          <a:gd name="T60" fmla="*/ 106 w 154"/>
                          <a:gd name="T61" fmla="*/ 326 h 340"/>
                          <a:gd name="T62" fmla="*/ 110 w 154"/>
                          <a:gd name="T63" fmla="*/ 295 h 340"/>
                          <a:gd name="T64" fmla="*/ 128 w 154"/>
                          <a:gd name="T65" fmla="*/ 270 h 340"/>
                          <a:gd name="T66" fmla="*/ 146 w 154"/>
                          <a:gd name="T67" fmla="*/ 229 h 340"/>
                          <a:gd name="T68" fmla="*/ 154 w 154"/>
                          <a:gd name="T69" fmla="*/ 195 h 340"/>
                          <a:gd name="T70" fmla="*/ 149 w 154"/>
                          <a:gd name="T71" fmla="*/ 189 h 340"/>
                          <a:gd name="T72" fmla="*/ 149 w 154"/>
                          <a:gd name="T73" fmla="*/ 129 h 340"/>
                          <a:gd name="T74" fmla="*/ 139 w 154"/>
                          <a:gd name="T75" fmla="*/ 109 h 340"/>
                          <a:gd name="T76" fmla="*/ 132 w 154"/>
                          <a:gd name="T77" fmla="*/ 114 h 340"/>
                          <a:gd name="T78" fmla="*/ 115 w 154"/>
                          <a:gd name="T79" fmla="*/ 115 h 340"/>
                          <a:gd name="T80" fmla="*/ 112 w 154"/>
                          <a:gd name="T81" fmla="*/ 112 h 340"/>
                          <a:gd name="T82" fmla="*/ 118 w 154"/>
                          <a:gd name="T83" fmla="*/ 106 h 340"/>
                          <a:gd name="T84" fmla="*/ 132 w 154"/>
                          <a:gd name="T85" fmla="*/ 95 h 340"/>
                          <a:gd name="T86" fmla="*/ 132 w 154"/>
                          <a:gd name="T87" fmla="*/ 87 h 340"/>
                          <a:gd name="T88" fmla="*/ 129 w 154"/>
                          <a:gd name="T89" fmla="*/ 67 h 340"/>
                          <a:gd name="T90" fmla="*/ 134 w 154"/>
                          <a:gd name="T91" fmla="*/ 50 h 340"/>
                          <a:gd name="T92" fmla="*/ 132 w 154"/>
                          <a:gd name="T93" fmla="*/ 37 h 340"/>
                          <a:gd name="T94" fmla="*/ 115 w 154"/>
                          <a:gd name="T95" fmla="*/ 26 h 340"/>
                          <a:gd name="T96" fmla="*/ 84 w 154"/>
                          <a:gd name="T97" fmla="*/ 18 h 340"/>
                          <a:gd name="T98" fmla="*/ 57 w 154"/>
                          <a:gd name="T99" fmla="*/ 9 h 340"/>
                          <a:gd name="T100" fmla="*/ 35 w 154"/>
                          <a:gd name="T101" fmla="*/ 0 h 3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54" h="340">
                            <a:moveTo>
                              <a:pt x="35" y="0"/>
                            </a:moveTo>
                            <a:lnTo>
                              <a:pt x="20" y="17"/>
                            </a:lnTo>
                            <a:lnTo>
                              <a:pt x="20" y="36"/>
                            </a:lnTo>
                            <a:lnTo>
                              <a:pt x="9" y="54"/>
                            </a:lnTo>
                            <a:lnTo>
                              <a:pt x="7" y="65"/>
                            </a:lnTo>
                            <a:lnTo>
                              <a:pt x="15" y="73"/>
                            </a:lnTo>
                            <a:lnTo>
                              <a:pt x="15" y="89"/>
                            </a:lnTo>
                            <a:lnTo>
                              <a:pt x="0" y="95"/>
                            </a:lnTo>
                            <a:lnTo>
                              <a:pt x="6" y="112"/>
                            </a:lnTo>
                            <a:lnTo>
                              <a:pt x="6" y="120"/>
                            </a:lnTo>
                            <a:lnTo>
                              <a:pt x="23" y="121"/>
                            </a:lnTo>
                            <a:lnTo>
                              <a:pt x="29" y="137"/>
                            </a:lnTo>
                            <a:lnTo>
                              <a:pt x="51" y="153"/>
                            </a:lnTo>
                            <a:lnTo>
                              <a:pt x="67" y="164"/>
                            </a:lnTo>
                            <a:lnTo>
                              <a:pt x="67" y="168"/>
                            </a:lnTo>
                            <a:lnTo>
                              <a:pt x="48" y="185"/>
                            </a:lnTo>
                            <a:lnTo>
                              <a:pt x="39" y="200"/>
                            </a:lnTo>
                            <a:lnTo>
                              <a:pt x="29" y="217"/>
                            </a:lnTo>
                            <a:lnTo>
                              <a:pt x="15" y="225"/>
                            </a:lnTo>
                            <a:lnTo>
                              <a:pt x="12" y="234"/>
                            </a:lnTo>
                            <a:lnTo>
                              <a:pt x="11" y="242"/>
                            </a:lnTo>
                            <a:lnTo>
                              <a:pt x="7" y="257"/>
                            </a:lnTo>
                            <a:lnTo>
                              <a:pt x="14" y="271"/>
                            </a:lnTo>
                            <a:lnTo>
                              <a:pt x="34" y="290"/>
                            </a:lnTo>
                            <a:lnTo>
                              <a:pt x="64" y="304"/>
                            </a:lnTo>
                            <a:lnTo>
                              <a:pt x="90" y="309"/>
                            </a:lnTo>
                            <a:lnTo>
                              <a:pt x="90" y="318"/>
                            </a:lnTo>
                            <a:lnTo>
                              <a:pt x="85" y="323"/>
                            </a:lnTo>
                            <a:lnTo>
                              <a:pt x="87" y="340"/>
                            </a:lnTo>
                            <a:lnTo>
                              <a:pt x="92" y="340"/>
                            </a:lnTo>
                            <a:lnTo>
                              <a:pt x="106" y="326"/>
                            </a:lnTo>
                            <a:lnTo>
                              <a:pt x="110" y="295"/>
                            </a:lnTo>
                            <a:lnTo>
                              <a:pt x="128" y="270"/>
                            </a:lnTo>
                            <a:lnTo>
                              <a:pt x="146" y="229"/>
                            </a:lnTo>
                            <a:lnTo>
                              <a:pt x="154" y="195"/>
                            </a:lnTo>
                            <a:lnTo>
                              <a:pt x="149" y="189"/>
                            </a:lnTo>
                            <a:lnTo>
                              <a:pt x="149" y="129"/>
                            </a:lnTo>
                            <a:lnTo>
                              <a:pt x="139" y="109"/>
                            </a:lnTo>
                            <a:lnTo>
                              <a:pt x="132" y="114"/>
                            </a:lnTo>
                            <a:lnTo>
                              <a:pt x="115" y="115"/>
                            </a:lnTo>
                            <a:lnTo>
                              <a:pt x="112" y="112"/>
                            </a:lnTo>
                            <a:lnTo>
                              <a:pt x="118" y="106"/>
                            </a:lnTo>
                            <a:lnTo>
                              <a:pt x="132" y="95"/>
                            </a:lnTo>
                            <a:lnTo>
                              <a:pt x="132" y="87"/>
                            </a:lnTo>
                            <a:lnTo>
                              <a:pt x="129" y="67"/>
                            </a:lnTo>
                            <a:lnTo>
                              <a:pt x="134" y="50"/>
                            </a:lnTo>
                            <a:lnTo>
                              <a:pt x="132" y="37"/>
                            </a:lnTo>
                            <a:lnTo>
                              <a:pt x="115" y="26"/>
                            </a:lnTo>
                            <a:lnTo>
                              <a:pt x="84" y="18"/>
                            </a:lnTo>
                            <a:lnTo>
                              <a:pt x="57" y="9"/>
                            </a:lnTo>
                            <a:lnTo>
                              <a:pt x="35" y="0"/>
                            </a:lnTo>
                            <a:close/>
                          </a:path>
                        </a:pathLst>
                      </a:custGeom>
                      <a:solidFill>
                        <a:srgbClr val="FFCC00"/>
                      </a:solidFill>
                      <a:ln w="5">
                        <a:solidFill>
                          <a:srgbClr val="0F56DC">
                            <a:lumMod val="65000"/>
                          </a:srgbClr>
                        </a:solidFill>
                        <a:prstDash val="solid"/>
                        <a:round/>
                        <a:headEnd/>
                        <a:tailEnd/>
                      </a:ln>
                    </p:spPr>
                    <p:txBody>
                      <a:bodyPr anchor="ctr"/>
                      <a:lstStyle/>
                      <a:p>
                        <a:pPr algn="ctr">
                          <a:defRPr/>
                        </a:pPr>
                        <a:endParaRPr lang="en-US" sz="1200" kern="0">
                          <a:solidFill>
                            <a:srgbClr val="002060"/>
                          </a:solidFill>
                          <a:latin typeface="Myriad Web Pro"/>
                        </a:endParaRPr>
                      </a:p>
                    </p:txBody>
                  </p:sp>
                  <p:sp>
                    <p:nvSpPr>
                      <p:cNvPr id="170" name="Freeform 74"/>
                      <p:cNvSpPr>
                        <a:spLocks/>
                      </p:cNvSpPr>
                      <p:nvPr/>
                    </p:nvSpPr>
                    <p:spPr bwMode="auto">
                      <a:xfrm>
                        <a:off x="5095" y="1700"/>
                        <a:ext cx="117" cy="182"/>
                      </a:xfrm>
                      <a:custGeom>
                        <a:avLst/>
                        <a:gdLst>
                          <a:gd name="T0" fmla="*/ 30 w 117"/>
                          <a:gd name="T1" fmla="*/ 23 h 182"/>
                          <a:gd name="T2" fmla="*/ 31 w 117"/>
                          <a:gd name="T3" fmla="*/ 10 h 182"/>
                          <a:gd name="T4" fmla="*/ 33 w 117"/>
                          <a:gd name="T5" fmla="*/ 0 h 182"/>
                          <a:gd name="T6" fmla="*/ 23 w 117"/>
                          <a:gd name="T7" fmla="*/ 1 h 182"/>
                          <a:gd name="T8" fmla="*/ 14 w 117"/>
                          <a:gd name="T9" fmla="*/ 4 h 182"/>
                          <a:gd name="T10" fmla="*/ 0 w 117"/>
                          <a:gd name="T11" fmla="*/ 15 h 182"/>
                          <a:gd name="T12" fmla="*/ 11 w 117"/>
                          <a:gd name="T13" fmla="*/ 46 h 182"/>
                          <a:gd name="T14" fmla="*/ 25 w 117"/>
                          <a:gd name="T15" fmla="*/ 82 h 182"/>
                          <a:gd name="T16" fmla="*/ 37 w 117"/>
                          <a:gd name="T17" fmla="*/ 143 h 182"/>
                          <a:gd name="T18" fmla="*/ 48 w 117"/>
                          <a:gd name="T19" fmla="*/ 182 h 182"/>
                          <a:gd name="T20" fmla="*/ 79 w 117"/>
                          <a:gd name="T21" fmla="*/ 181 h 182"/>
                          <a:gd name="T22" fmla="*/ 117 w 117"/>
                          <a:gd name="T23" fmla="*/ 174 h 182"/>
                          <a:gd name="T24" fmla="*/ 103 w 117"/>
                          <a:gd name="T25" fmla="*/ 128 h 182"/>
                          <a:gd name="T26" fmla="*/ 97 w 117"/>
                          <a:gd name="T27" fmla="*/ 131 h 182"/>
                          <a:gd name="T28" fmla="*/ 75 w 117"/>
                          <a:gd name="T29" fmla="*/ 115 h 182"/>
                          <a:gd name="T30" fmla="*/ 64 w 117"/>
                          <a:gd name="T31" fmla="*/ 87 h 182"/>
                          <a:gd name="T32" fmla="*/ 51 w 117"/>
                          <a:gd name="T33" fmla="*/ 64 h 182"/>
                          <a:gd name="T34" fmla="*/ 31 w 117"/>
                          <a:gd name="T35" fmla="*/ 46 h 182"/>
                          <a:gd name="T36" fmla="*/ 26 w 117"/>
                          <a:gd name="T37" fmla="*/ 34 h 182"/>
                          <a:gd name="T38" fmla="*/ 30 w 117"/>
                          <a:gd name="T39" fmla="*/ 23 h 1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17" h="182">
                            <a:moveTo>
                              <a:pt x="30" y="23"/>
                            </a:moveTo>
                            <a:lnTo>
                              <a:pt x="31" y="10"/>
                            </a:lnTo>
                            <a:lnTo>
                              <a:pt x="33" y="0"/>
                            </a:lnTo>
                            <a:lnTo>
                              <a:pt x="23" y="1"/>
                            </a:lnTo>
                            <a:lnTo>
                              <a:pt x="14" y="4"/>
                            </a:lnTo>
                            <a:lnTo>
                              <a:pt x="0" y="15"/>
                            </a:lnTo>
                            <a:lnTo>
                              <a:pt x="11" y="46"/>
                            </a:lnTo>
                            <a:lnTo>
                              <a:pt x="25" y="82"/>
                            </a:lnTo>
                            <a:lnTo>
                              <a:pt x="37" y="143"/>
                            </a:lnTo>
                            <a:lnTo>
                              <a:pt x="48" y="182"/>
                            </a:lnTo>
                            <a:lnTo>
                              <a:pt x="79" y="181"/>
                            </a:lnTo>
                            <a:lnTo>
                              <a:pt x="117" y="174"/>
                            </a:lnTo>
                            <a:lnTo>
                              <a:pt x="103" y="128"/>
                            </a:lnTo>
                            <a:lnTo>
                              <a:pt x="97" y="131"/>
                            </a:lnTo>
                            <a:lnTo>
                              <a:pt x="75" y="115"/>
                            </a:lnTo>
                            <a:lnTo>
                              <a:pt x="64" y="87"/>
                            </a:lnTo>
                            <a:lnTo>
                              <a:pt x="51" y="64"/>
                            </a:lnTo>
                            <a:lnTo>
                              <a:pt x="31" y="46"/>
                            </a:lnTo>
                            <a:lnTo>
                              <a:pt x="26" y="34"/>
                            </a:lnTo>
                            <a:lnTo>
                              <a:pt x="30" y="23"/>
                            </a:lnTo>
                            <a:close/>
                          </a:path>
                        </a:pathLst>
                      </a:custGeom>
                      <a:grpFill/>
                      <a:ln w="5">
                        <a:solidFill>
                          <a:srgbClr val="0F56DC">
                            <a:lumMod val="65000"/>
                          </a:srgbClr>
                        </a:solidFill>
                        <a:prstDash val="solid"/>
                        <a:round/>
                        <a:headEnd/>
                        <a:tailEnd/>
                      </a:ln>
                    </p:spPr>
                    <p:txBody>
                      <a:bodyPr anchor="ctr"/>
                      <a:lstStyle/>
                      <a:p>
                        <a:pPr algn="ctr">
                          <a:defRPr/>
                        </a:pPr>
                        <a:endParaRPr lang="en-US" sz="1200" kern="0">
                          <a:solidFill>
                            <a:srgbClr val="002060"/>
                          </a:solidFill>
                          <a:latin typeface="Myriad Web Pro"/>
                        </a:endParaRPr>
                      </a:p>
                    </p:txBody>
                  </p:sp>
                  <p:sp>
                    <p:nvSpPr>
                      <p:cNvPr id="171" name="Freeform 75"/>
                      <p:cNvSpPr>
                        <a:spLocks noEditPoints="1"/>
                      </p:cNvSpPr>
                      <p:nvPr/>
                    </p:nvSpPr>
                    <p:spPr bwMode="auto">
                      <a:xfrm>
                        <a:off x="4722" y="1715"/>
                        <a:ext cx="493" cy="253"/>
                      </a:xfrm>
                      <a:custGeom>
                        <a:avLst/>
                        <a:gdLst>
                          <a:gd name="T0" fmla="*/ 452 w 493"/>
                          <a:gd name="T1" fmla="*/ 166 h 253"/>
                          <a:gd name="T2" fmla="*/ 409 w 493"/>
                          <a:gd name="T3" fmla="*/ 123 h 253"/>
                          <a:gd name="T4" fmla="*/ 381 w 493"/>
                          <a:gd name="T5" fmla="*/ 28 h 253"/>
                          <a:gd name="T6" fmla="*/ 326 w 493"/>
                          <a:gd name="T7" fmla="*/ 11 h 253"/>
                          <a:gd name="T8" fmla="*/ 0 w 493"/>
                          <a:gd name="T9" fmla="*/ 75 h 253"/>
                          <a:gd name="T10" fmla="*/ 12 w 493"/>
                          <a:gd name="T11" fmla="*/ 142 h 253"/>
                          <a:gd name="T12" fmla="*/ 28 w 493"/>
                          <a:gd name="T13" fmla="*/ 125 h 253"/>
                          <a:gd name="T14" fmla="*/ 57 w 493"/>
                          <a:gd name="T15" fmla="*/ 105 h 253"/>
                          <a:gd name="T16" fmla="*/ 78 w 493"/>
                          <a:gd name="T17" fmla="*/ 80 h 253"/>
                          <a:gd name="T18" fmla="*/ 103 w 493"/>
                          <a:gd name="T19" fmla="*/ 81 h 253"/>
                          <a:gd name="T20" fmla="*/ 132 w 493"/>
                          <a:gd name="T21" fmla="*/ 59 h 253"/>
                          <a:gd name="T22" fmla="*/ 154 w 493"/>
                          <a:gd name="T23" fmla="*/ 63 h 253"/>
                          <a:gd name="T24" fmla="*/ 184 w 493"/>
                          <a:gd name="T25" fmla="*/ 83 h 253"/>
                          <a:gd name="T26" fmla="*/ 217 w 493"/>
                          <a:gd name="T27" fmla="*/ 103 h 253"/>
                          <a:gd name="T28" fmla="*/ 251 w 493"/>
                          <a:gd name="T29" fmla="*/ 130 h 253"/>
                          <a:gd name="T30" fmla="*/ 268 w 493"/>
                          <a:gd name="T31" fmla="*/ 120 h 253"/>
                          <a:gd name="T32" fmla="*/ 278 w 493"/>
                          <a:gd name="T33" fmla="*/ 148 h 253"/>
                          <a:gd name="T34" fmla="*/ 262 w 493"/>
                          <a:gd name="T35" fmla="*/ 189 h 253"/>
                          <a:gd name="T36" fmla="*/ 265 w 493"/>
                          <a:gd name="T37" fmla="*/ 214 h 253"/>
                          <a:gd name="T38" fmla="*/ 324 w 493"/>
                          <a:gd name="T39" fmla="*/ 222 h 253"/>
                          <a:gd name="T40" fmla="*/ 357 w 493"/>
                          <a:gd name="T41" fmla="*/ 230 h 253"/>
                          <a:gd name="T42" fmla="*/ 354 w 493"/>
                          <a:gd name="T43" fmla="*/ 203 h 253"/>
                          <a:gd name="T44" fmla="*/ 338 w 493"/>
                          <a:gd name="T45" fmla="*/ 180 h 253"/>
                          <a:gd name="T46" fmla="*/ 334 w 493"/>
                          <a:gd name="T47" fmla="*/ 111 h 253"/>
                          <a:gd name="T48" fmla="*/ 324 w 493"/>
                          <a:gd name="T49" fmla="*/ 91 h 253"/>
                          <a:gd name="T50" fmla="*/ 329 w 493"/>
                          <a:gd name="T51" fmla="*/ 84 h 253"/>
                          <a:gd name="T52" fmla="*/ 334 w 493"/>
                          <a:gd name="T53" fmla="*/ 77 h 253"/>
                          <a:gd name="T54" fmla="*/ 335 w 493"/>
                          <a:gd name="T55" fmla="*/ 69 h 253"/>
                          <a:gd name="T56" fmla="*/ 348 w 493"/>
                          <a:gd name="T57" fmla="*/ 55 h 253"/>
                          <a:gd name="T58" fmla="*/ 363 w 493"/>
                          <a:gd name="T59" fmla="*/ 52 h 253"/>
                          <a:gd name="T60" fmla="*/ 346 w 493"/>
                          <a:gd name="T61" fmla="*/ 84 h 253"/>
                          <a:gd name="T62" fmla="*/ 360 w 493"/>
                          <a:gd name="T63" fmla="*/ 94 h 253"/>
                          <a:gd name="T64" fmla="*/ 349 w 493"/>
                          <a:gd name="T65" fmla="*/ 134 h 253"/>
                          <a:gd name="T66" fmla="*/ 354 w 493"/>
                          <a:gd name="T67" fmla="*/ 155 h 253"/>
                          <a:gd name="T68" fmla="*/ 371 w 493"/>
                          <a:gd name="T69" fmla="*/ 155 h 253"/>
                          <a:gd name="T70" fmla="*/ 360 w 493"/>
                          <a:gd name="T71" fmla="*/ 183 h 253"/>
                          <a:gd name="T72" fmla="*/ 399 w 493"/>
                          <a:gd name="T73" fmla="*/ 208 h 253"/>
                          <a:gd name="T74" fmla="*/ 431 w 493"/>
                          <a:gd name="T75" fmla="*/ 228 h 253"/>
                          <a:gd name="T76" fmla="*/ 481 w 493"/>
                          <a:gd name="T77" fmla="*/ 214 h 253"/>
                          <a:gd name="T78" fmla="*/ 490 w 493"/>
                          <a:gd name="T79" fmla="*/ 159 h 253"/>
                          <a:gd name="T80" fmla="*/ 398 w 493"/>
                          <a:gd name="T81" fmla="*/ 231 h 253"/>
                          <a:gd name="T82" fmla="*/ 406 w 493"/>
                          <a:gd name="T83" fmla="*/ 253 h 253"/>
                          <a:gd name="T84" fmla="*/ 409 w 493"/>
                          <a:gd name="T85" fmla="*/ 250 h 253"/>
                          <a:gd name="T86" fmla="*/ 412 w 493"/>
                          <a:gd name="T87" fmla="*/ 245 h 253"/>
                          <a:gd name="T88" fmla="*/ 403 w 493"/>
                          <a:gd name="T89" fmla="*/ 212 h 2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493" h="253">
                            <a:moveTo>
                              <a:pt x="490" y="159"/>
                            </a:moveTo>
                            <a:lnTo>
                              <a:pt x="452" y="166"/>
                            </a:lnTo>
                            <a:lnTo>
                              <a:pt x="421" y="167"/>
                            </a:lnTo>
                            <a:lnTo>
                              <a:pt x="409" y="123"/>
                            </a:lnTo>
                            <a:lnTo>
                              <a:pt x="396" y="67"/>
                            </a:lnTo>
                            <a:lnTo>
                              <a:pt x="381" y="28"/>
                            </a:lnTo>
                            <a:lnTo>
                              <a:pt x="373" y="0"/>
                            </a:lnTo>
                            <a:lnTo>
                              <a:pt x="326" y="11"/>
                            </a:lnTo>
                            <a:lnTo>
                              <a:pt x="234" y="28"/>
                            </a:lnTo>
                            <a:lnTo>
                              <a:pt x="0" y="75"/>
                            </a:lnTo>
                            <a:lnTo>
                              <a:pt x="6" y="106"/>
                            </a:lnTo>
                            <a:lnTo>
                              <a:pt x="12" y="142"/>
                            </a:lnTo>
                            <a:lnTo>
                              <a:pt x="14" y="141"/>
                            </a:lnTo>
                            <a:lnTo>
                              <a:pt x="28" y="125"/>
                            </a:lnTo>
                            <a:lnTo>
                              <a:pt x="42" y="108"/>
                            </a:lnTo>
                            <a:lnTo>
                              <a:pt x="57" y="105"/>
                            </a:lnTo>
                            <a:lnTo>
                              <a:pt x="65" y="95"/>
                            </a:lnTo>
                            <a:lnTo>
                              <a:pt x="78" y="80"/>
                            </a:lnTo>
                            <a:lnTo>
                              <a:pt x="86" y="83"/>
                            </a:lnTo>
                            <a:lnTo>
                              <a:pt x="103" y="81"/>
                            </a:lnTo>
                            <a:lnTo>
                              <a:pt x="120" y="69"/>
                            </a:lnTo>
                            <a:lnTo>
                              <a:pt x="132" y="59"/>
                            </a:lnTo>
                            <a:lnTo>
                              <a:pt x="143" y="56"/>
                            </a:lnTo>
                            <a:lnTo>
                              <a:pt x="154" y="63"/>
                            </a:lnTo>
                            <a:lnTo>
                              <a:pt x="171" y="72"/>
                            </a:lnTo>
                            <a:lnTo>
                              <a:pt x="184" y="83"/>
                            </a:lnTo>
                            <a:lnTo>
                              <a:pt x="192" y="94"/>
                            </a:lnTo>
                            <a:lnTo>
                              <a:pt x="217" y="103"/>
                            </a:lnTo>
                            <a:lnTo>
                              <a:pt x="217" y="122"/>
                            </a:lnTo>
                            <a:lnTo>
                              <a:pt x="251" y="130"/>
                            </a:lnTo>
                            <a:lnTo>
                              <a:pt x="259" y="133"/>
                            </a:lnTo>
                            <a:lnTo>
                              <a:pt x="268" y="120"/>
                            </a:lnTo>
                            <a:lnTo>
                              <a:pt x="285" y="133"/>
                            </a:lnTo>
                            <a:lnTo>
                              <a:pt x="278" y="148"/>
                            </a:lnTo>
                            <a:lnTo>
                              <a:pt x="273" y="173"/>
                            </a:lnTo>
                            <a:lnTo>
                              <a:pt x="262" y="189"/>
                            </a:lnTo>
                            <a:lnTo>
                              <a:pt x="262" y="203"/>
                            </a:lnTo>
                            <a:lnTo>
                              <a:pt x="265" y="214"/>
                            </a:lnTo>
                            <a:lnTo>
                              <a:pt x="298" y="222"/>
                            </a:lnTo>
                            <a:lnTo>
                              <a:pt x="324" y="222"/>
                            </a:lnTo>
                            <a:lnTo>
                              <a:pt x="343" y="228"/>
                            </a:lnTo>
                            <a:lnTo>
                              <a:pt x="357" y="230"/>
                            </a:lnTo>
                            <a:lnTo>
                              <a:pt x="362" y="217"/>
                            </a:lnTo>
                            <a:lnTo>
                              <a:pt x="354" y="203"/>
                            </a:lnTo>
                            <a:lnTo>
                              <a:pt x="354" y="192"/>
                            </a:lnTo>
                            <a:lnTo>
                              <a:pt x="338" y="180"/>
                            </a:lnTo>
                            <a:lnTo>
                              <a:pt x="326" y="145"/>
                            </a:lnTo>
                            <a:lnTo>
                              <a:pt x="334" y="111"/>
                            </a:lnTo>
                            <a:lnTo>
                              <a:pt x="332" y="98"/>
                            </a:lnTo>
                            <a:lnTo>
                              <a:pt x="324" y="91"/>
                            </a:lnTo>
                            <a:lnTo>
                              <a:pt x="324" y="91"/>
                            </a:lnTo>
                            <a:lnTo>
                              <a:pt x="329" y="84"/>
                            </a:lnTo>
                            <a:lnTo>
                              <a:pt x="332" y="80"/>
                            </a:lnTo>
                            <a:lnTo>
                              <a:pt x="334" y="77"/>
                            </a:lnTo>
                            <a:lnTo>
                              <a:pt x="334" y="77"/>
                            </a:lnTo>
                            <a:lnTo>
                              <a:pt x="335" y="69"/>
                            </a:lnTo>
                            <a:lnTo>
                              <a:pt x="337" y="63"/>
                            </a:lnTo>
                            <a:lnTo>
                              <a:pt x="348" y="55"/>
                            </a:lnTo>
                            <a:lnTo>
                              <a:pt x="360" y="45"/>
                            </a:lnTo>
                            <a:lnTo>
                              <a:pt x="363" y="52"/>
                            </a:lnTo>
                            <a:lnTo>
                              <a:pt x="354" y="61"/>
                            </a:lnTo>
                            <a:lnTo>
                              <a:pt x="346" y="84"/>
                            </a:lnTo>
                            <a:lnTo>
                              <a:pt x="348" y="92"/>
                            </a:lnTo>
                            <a:lnTo>
                              <a:pt x="360" y="94"/>
                            </a:lnTo>
                            <a:lnTo>
                              <a:pt x="362" y="128"/>
                            </a:lnTo>
                            <a:lnTo>
                              <a:pt x="349" y="134"/>
                            </a:lnTo>
                            <a:lnTo>
                              <a:pt x="351" y="156"/>
                            </a:lnTo>
                            <a:lnTo>
                              <a:pt x="354" y="155"/>
                            </a:lnTo>
                            <a:lnTo>
                              <a:pt x="362" y="144"/>
                            </a:lnTo>
                            <a:lnTo>
                              <a:pt x="371" y="155"/>
                            </a:lnTo>
                            <a:lnTo>
                              <a:pt x="362" y="162"/>
                            </a:lnTo>
                            <a:lnTo>
                              <a:pt x="360" y="183"/>
                            </a:lnTo>
                            <a:lnTo>
                              <a:pt x="376" y="205"/>
                            </a:lnTo>
                            <a:lnTo>
                              <a:pt x="399" y="208"/>
                            </a:lnTo>
                            <a:lnTo>
                              <a:pt x="410" y="203"/>
                            </a:lnTo>
                            <a:lnTo>
                              <a:pt x="431" y="228"/>
                            </a:lnTo>
                            <a:lnTo>
                              <a:pt x="438" y="233"/>
                            </a:lnTo>
                            <a:lnTo>
                              <a:pt x="481" y="214"/>
                            </a:lnTo>
                            <a:lnTo>
                              <a:pt x="493" y="189"/>
                            </a:lnTo>
                            <a:lnTo>
                              <a:pt x="490" y="159"/>
                            </a:lnTo>
                            <a:close/>
                            <a:moveTo>
                              <a:pt x="390" y="216"/>
                            </a:moveTo>
                            <a:lnTo>
                              <a:pt x="398" y="231"/>
                            </a:lnTo>
                            <a:lnTo>
                              <a:pt x="398" y="242"/>
                            </a:lnTo>
                            <a:lnTo>
                              <a:pt x="406" y="253"/>
                            </a:lnTo>
                            <a:lnTo>
                              <a:pt x="406" y="253"/>
                            </a:lnTo>
                            <a:lnTo>
                              <a:pt x="409" y="250"/>
                            </a:lnTo>
                            <a:lnTo>
                              <a:pt x="412" y="245"/>
                            </a:lnTo>
                            <a:lnTo>
                              <a:pt x="412" y="245"/>
                            </a:lnTo>
                            <a:lnTo>
                              <a:pt x="407" y="226"/>
                            </a:lnTo>
                            <a:lnTo>
                              <a:pt x="403" y="212"/>
                            </a:lnTo>
                            <a:lnTo>
                              <a:pt x="390" y="216"/>
                            </a:lnTo>
                            <a:close/>
                          </a:path>
                        </a:pathLst>
                      </a:custGeom>
                      <a:solidFill>
                        <a:srgbClr val="FFCC00"/>
                      </a:solidFill>
                      <a:ln w="5">
                        <a:solidFill>
                          <a:srgbClr val="0F56DC">
                            <a:lumMod val="65000"/>
                          </a:srgbClr>
                        </a:solidFill>
                        <a:prstDash val="solid"/>
                        <a:round/>
                        <a:headEnd/>
                        <a:tailEnd/>
                      </a:ln>
                    </p:spPr>
                    <p:txBody>
                      <a:bodyPr anchor="ctr"/>
                      <a:lstStyle/>
                      <a:p>
                        <a:pPr algn="ctr">
                          <a:defRPr/>
                        </a:pPr>
                        <a:endParaRPr lang="en-US" sz="1200" kern="0">
                          <a:solidFill>
                            <a:srgbClr val="002060"/>
                          </a:solidFill>
                          <a:latin typeface="Myriad Web Pro"/>
                        </a:endParaRPr>
                      </a:p>
                    </p:txBody>
                  </p:sp>
                  <p:sp>
                    <p:nvSpPr>
                      <p:cNvPr id="172" name="Freeform 76"/>
                      <p:cNvSpPr>
                        <a:spLocks noEditPoints="1"/>
                      </p:cNvSpPr>
                      <p:nvPr/>
                    </p:nvSpPr>
                    <p:spPr bwMode="auto">
                      <a:xfrm>
                        <a:off x="4361" y="1809"/>
                        <a:ext cx="840" cy="465"/>
                      </a:xfrm>
                      <a:custGeom>
                        <a:avLst/>
                        <a:gdLst>
                          <a:gd name="T0" fmla="*/ 799 w 840"/>
                          <a:gd name="T1" fmla="*/ 137 h 465"/>
                          <a:gd name="T2" fmla="*/ 835 w 840"/>
                          <a:gd name="T3" fmla="*/ 142 h 465"/>
                          <a:gd name="T4" fmla="*/ 813 w 840"/>
                          <a:gd name="T5" fmla="*/ 195 h 465"/>
                          <a:gd name="T6" fmla="*/ 806 w 840"/>
                          <a:gd name="T7" fmla="*/ 246 h 465"/>
                          <a:gd name="T8" fmla="*/ 782 w 840"/>
                          <a:gd name="T9" fmla="*/ 229 h 465"/>
                          <a:gd name="T10" fmla="*/ 795 w 840"/>
                          <a:gd name="T11" fmla="*/ 170 h 465"/>
                          <a:gd name="T12" fmla="*/ 821 w 840"/>
                          <a:gd name="T13" fmla="*/ 326 h 465"/>
                          <a:gd name="T14" fmla="*/ 225 w 840"/>
                          <a:gd name="T15" fmla="*/ 438 h 465"/>
                          <a:gd name="T16" fmla="*/ 165 w 840"/>
                          <a:gd name="T17" fmla="*/ 448 h 465"/>
                          <a:gd name="T18" fmla="*/ 69 w 840"/>
                          <a:gd name="T19" fmla="*/ 456 h 465"/>
                          <a:gd name="T20" fmla="*/ 66 w 840"/>
                          <a:gd name="T21" fmla="*/ 431 h 465"/>
                          <a:gd name="T22" fmla="*/ 75 w 840"/>
                          <a:gd name="T23" fmla="*/ 404 h 465"/>
                          <a:gd name="T24" fmla="*/ 165 w 840"/>
                          <a:gd name="T25" fmla="*/ 360 h 465"/>
                          <a:gd name="T26" fmla="*/ 205 w 840"/>
                          <a:gd name="T27" fmla="*/ 359 h 465"/>
                          <a:gd name="T28" fmla="*/ 234 w 840"/>
                          <a:gd name="T29" fmla="*/ 359 h 465"/>
                          <a:gd name="T30" fmla="*/ 270 w 840"/>
                          <a:gd name="T31" fmla="*/ 321 h 465"/>
                          <a:gd name="T32" fmla="*/ 304 w 840"/>
                          <a:gd name="T33" fmla="*/ 312 h 465"/>
                          <a:gd name="T34" fmla="*/ 334 w 840"/>
                          <a:gd name="T35" fmla="*/ 292 h 465"/>
                          <a:gd name="T36" fmla="*/ 329 w 840"/>
                          <a:gd name="T37" fmla="*/ 271 h 465"/>
                          <a:gd name="T38" fmla="*/ 368 w 840"/>
                          <a:gd name="T39" fmla="*/ 182 h 465"/>
                          <a:gd name="T40" fmla="*/ 381 w 840"/>
                          <a:gd name="T41" fmla="*/ 143 h 465"/>
                          <a:gd name="T42" fmla="*/ 418 w 840"/>
                          <a:gd name="T43" fmla="*/ 157 h 465"/>
                          <a:gd name="T44" fmla="*/ 448 w 840"/>
                          <a:gd name="T45" fmla="*/ 106 h 465"/>
                          <a:gd name="T46" fmla="*/ 472 w 840"/>
                          <a:gd name="T47" fmla="*/ 75 h 465"/>
                          <a:gd name="T48" fmla="*/ 489 w 840"/>
                          <a:gd name="T49" fmla="*/ 8 h 465"/>
                          <a:gd name="T50" fmla="*/ 550 w 840"/>
                          <a:gd name="T51" fmla="*/ 31 h 465"/>
                          <a:gd name="T52" fmla="*/ 553 w 840"/>
                          <a:gd name="T53" fmla="*/ 28 h 465"/>
                          <a:gd name="T54" fmla="*/ 556 w 840"/>
                          <a:gd name="T55" fmla="*/ 0 h 465"/>
                          <a:gd name="T56" fmla="*/ 579 w 840"/>
                          <a:gd name="T57" fmla="*/ 28 h 465"/>
                          <a:gd name="T58" fmla="*/ 628 w 840"/>
                          <a:gd name="T59" fmla="*/ 43 h 465"/>
                          <a:gd name="T60" fmla="*/ 634 w 840"/>
                          <a:gd name="T61" fmla="*/ 79 h 465"/>
                          <a:gd name="T62" fmla="*/ 623 w 840"/>
                          <a:gd name="T63" fmla="*/ 107 h 465"/>
                          <a:gd name="T64" fmla="*/ 657 w 840"/>
                          <a:gd name="T65" fmla="*/ 128 h 465"/>
                          <a:gd name="T66" fmla="*/ 704 w 840"/>
                          <a:gd name="T67" fmla="*/ 134 h 465"/>
                          <a:gd name="T68" fmla="*/ 721 w 840"/>
                          <a:gd name="T69" fmla="*/ 156 h 465"/>
                          <a:gd name="T70" fmla="*/ 746 w 840"/>
                          <a:gd name="T71" fmla="*/ 165 h 465"/>
                          <a:gd name="T72" fmla="*/ 753 w 840"/>
                          <a:gd name="T73" fmla="*/ 201 h 465"/>
                          <a:gd name="T74" fmla="*/ 757 w 840"/>
                          <a:gd name="T75" fmla="*/ 218 h 465"/>
                          <a:gd name="T76" fmla="*/ 739 w 840"/>
                          <a:gd name="T77" fmla="*/ 226 h 465"/>
                          <a:gd name="T78" fmla="*/ 754 w 840"/>
                          <a:gd name="T79" fmla="*/ 246 h 465"/>
                          <a:gd name="T80" fmla="*/ 765 w 840"/>
                          <a:gd name="T81" fmla="*/ 267 h 465"/>
                          <a:gd name="T82" fmla="*/ 753 w 840"/>
                          <a:gd name="T83" fmla="*/ 290 h 465"/>
                          <a:gd name="T84" fmla="*/ 798 w 840"/>
                          <a:gd name="T85" fmla="*/ 289 h 4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840" h="465">
                            <a:moveTo>
                              <a:pt x="801" y="150"/>
                            </a:moveTo>
                            <a:lnTo>
                              <a:pt x="799" y="137"/>
                            </a:lnTo>
                            <a:lnTo>
                              <a:pt x="840" y="122"/>
                            </a:lnTo>
                            <a:lnTo>
                              <a:pt x="835" y="142"/>
                            </a:lnTo>
                            <a:lnTo>
                              <a:pt x="817" y="165"/>
                            </a:lnTo>
                            <a:lnTo>
                              <a:pt x="813" y="195"/>
                            </a:lnTo>
                            <a:lnTo>
                              <a:pt x="817" y="215"/>
                            </a:lnTo>
                            <a:lnTo>
                              <a:pt x="806" y="246"/>
                            </a:lnTo>
                            <a:lnTo>
                              <a:pt x="792" y="259"/>
                            </a:lnTo>
                            <a:lnTo>
                              <a:pt x="782" y="229"/>
                            </a:lnTo>
                            <a:lnTo>
                              <a:pt x="785" y="195"/>
                            </a:lnTo>
                            <a:lnTo>
                              <a:pt x="795" y="170"/>
                            </a:lnTo>
                            <a:lnTo>
                              <a:pt x="801" y="150"/>
                            </a:lnTo>
                            <a:close/>
                            <a:moveTo>
                              <a:pt x="821" y="326"/>
                            </a:moveTo>
                            <a:lnTo>
                              <a:pt x="457" y="406"/>
                            </a:lnTo>
                            <a:lnTo>
                              <a:pt x="225" y="438"/>
                            </a:lnTo>
                            <a:lnTo>
                              <a:pt x="183" y="435"/>
                            </a:lnTo>
                            <a:lnTo>
                              <a:pt x="165" y="448"/>
                            </a:lnTo>
                            <a:lnTo>
                              <a:pt x="120" y="449"/>
                            </a:lnTo>
                            <a:lnTo>
                              <a:pt x="69" y="456"/>
                            </a:lnTo>
                            <a:lnTo>
                              <a:pt x="0" y="465"/>
                            </a:lnTo>
                            <a:lnTo>
                              <a:pt x="66" y="431"/>
                            </a:lnTo>
                            <a:lnTo>
                              <a:pt x="66" y="418"/>
                            </a:lnTo>
                            <a:lnTo>
                              <a:pt x="75" y="404"/>
                            </a:lnTo>
                            <a:lnTo>
                              <a:pt x="141" y="332"/>
                            </a:lnTo>
                            <a:lnTo>
                              <a:pt x="165" y="360"/>
                            </a:lnTo>
                            <a:lnTo>
                              <a:pt x="189" y="367"/>
                            </a:lnTo>
                            <a:lnTo>
                              <a:pt x="205" y="359"/>
                            </a:lnTo>
                            <a:lnTo>
                              <a:pt x="219" y="351"/>
                            </a:lnTo>
                            <a:lnTo>
                              <a:pt x="234" y="359"/>
                            </a:lnTo>
                            <a:lnTo>
                              <a:pt x="259" y="351"/>
                            </a:lnTo>
                            <a:lnTo>
                              <a:pt x="270" y="321"/>
                            </a:lnTo>
                            <a:lnTo>
                              <a:pt x="287" y="326"/>
                            </a:lnTo>
                            <a:lnTo>
                              <a:pt x="304" y="312"/>
                            </a:lnTo>
                            <a:lnTo>
                              <a:pt x="315" y="315"/>
                            </a:lnTo>
                            <a:lnTo>
                              <a:pt x="334" y="292"/>
                            </a:lnTo>
                            <a:lnTo>
                              <a:pt x="336" y="279"/>
                            </a:lnTo>
                            <a:lnTo>
                              <a:pt x="329" y="271"/>
                            </a:lnTo>
                            <a:lnTo>
                              <a:pt x="336" y="259"/>
                            </a:lnTo>
                            <a:lnTo>
                              <a:pt x="368" y="182"/>
                            </a:lnTo>
                            <a:lnTo>
                              <a:pt x="373" y="147"/>
                            </a:lnTo>
                            <a:lnTo>
                              <a:pt x="381" y="143"/>
                            </a:lnTo>
                            <a:lnTo>
                              <a:pt x="393" y="159"/>
                            </a:lnTo>
                            <a:lnTo>
                              <a:pt x="418" y="157"/>
                            </a:lnTo>
                            <a:lnTo>
                              <a:pt x="431" y="111"/>
                            </a:lnTo>
                            <a:lnTo>
                              <a:pt x="448" y="106"/>
                            </a:lnTo>
                            <a:lnTo>
                              <a:pt x="454" y="89"/>
                            </a:lnTo>
                            <a:lnTo>
                              <a:pt x="472" y="75"/>
                            </a:lnTo>
                            <a:lnTo>
                              <a:pt x="489" y="39"/>
                            </a:lnTo>
                            <a:lnTo>
                              <a:pt x="489" y="8"/>
                            </a:lnTo>
                            <a:lnTo>
                              <a:pt x="550" y="31"/>
                            </a:lnTo>
                            <a:lnTo>
                              <a:pt x="550" y="31"/>
                            </a:lnTo>
                            <a:lnTo>
                              <a:pt x="551" y="31"/>
                            </a:lnTo>
                            <a:lnTo>
                              <a:pt x="553" y="28"/>
                            </a:lnTo>
                            <a:lnTo>
                              <a:pt x="554" y="17"/>
                            </a:lnTo>
                            <a:lnTo>
                              <a:pt x="556" y="0"/>
                            </a:lnTo>
                            <a:lnTo>
                              <a:pt x="578" y="9"/>
                            </a:lnTo>
                            <a:lnTo>
                              <a:pt x="579" y="28"/>
                            </a:lnTo>
                            <a:lnTo>
                              <a:pt x="615" y="36"/>
                            </a:lnTo>
                            <a:lnTo>
                              <a:pt x="628" y="43"/>
                            </a:lnTo>
                            <a:lnTo>
                              <a:pt x="639" y="56"/>
                            </a:lnTo>
                            <a:lnTo>
                              <a:pt x="634" y="79"/>
                            </a:lnTo>
                            <a:lnTo>
                              <a:pt x="621" y="95"/>
                            </a:lnTo>
                            <a:lnTo>
                              <a:pt x="623" y="107"/>
                            </a:lnTo>
                            <a:lnTo>
                              <a:pt x="626" y="120"/>
                            </a:lnTo>
                            <a:lnTo>
                              <a:pt x="657" y="128"/>
                            </a:lnTo>
                            <a:lnTo>
                              <a:pt x="685" y="128"/>
                            </a:lnTo>
                            <a:lnTo>
                              <a:pt x="704" y="134"/>
                            </a:lnTo>
                            <a:lnTo>
                              <a:pt x="717" y="136"/>
                            </a:lnTo>
                            <a:lnTo>
                              <a:pt x="721" y="156"/>
                            </a:lnTo>
                            <a:lnTo>
                              <a:pt x="742" y="157"/>
                            </a:lnTo>
                            <a:lnTo>
                              <a:pt x="746" y="165"/>
                            </a:lnTo>
                            <a:lnTo>
                              <a:pt x="743" y="195"/>
                            </a:lnTo>
                            <a:lnTo>
                              <a:pt x="753" y="201"/>
                            </a:lnTo>
                            <a:lnTo>
                              <a:pt x="749" y="214"/>
                            </a:lnTo>
                            <a:lnTo>
                              <a:pt x="757" y="218"/>
                            </a:lnTo>
                            <a:lnTo>
                              <a:pt x="756" y="228"/>
                            </a:lnTo>
                            <a:lnTo>
                              <a:pt x="739" y="226"/>
                            </a:lnTo>
                            <a:lnTo>
                              <a:pt x="740" y="237"/>
                            </a:lnTo>
                            <a:lnTo>
                              <a:pt x="754" y="246"/>
                            </a:lnTo>
                            <a:lnTo>
                              <a:pt x="754" y="254"/>
                            </a:lnTo>
                            <a:lnTo>
                              <a:pt x="765" y="267"/>
                            </a:lnTo>
                            <a:lnTo>
                              <a:pt x="768" y="282"/>
                            </a:lnTo>
                            <a:lnTo>
                              <a:pt x="753" y="290"/>
                            </a:lnTo>
                            <a:lnTo>
                              <a:pt x="762" y="299"/>
                            </a:lnTo>
                            <a:lnTo>
                              <a:pt x="798" y="289"/>
                            </a:lnTo>
                            <a:lnTo>
                              <a:pt x="821" y="326"/>
                            </a:lnTo>
                            <a:close/>
                          </a:path>
                        </a:pathLst>
                      </a:custGeom>
                      <a:grpFill/>
                      <a:ln w="5">
                        <a:solidFill>
                          <a:srgbClr val="0F56DC">
                            <a:lumMod val="65000"/>
                          </a:srgbClr>
                        </a:solidFill>
                        <a:prstDash val="solid"/>
                        <a:round/>
                        <a:headEnd/>
                        <a:tailEnd/>
                      </a:ln>
                    </p:spPr>
                    <p:txBody>
                      <a:bodyPr lIns="457200" anchor="ctr"/>
                      <a:lstStyle/>
                      <a:p>
                        <a:pPr algn="ctr">
                          <a:defRPr/>
                        </a:pPr>
                        <a:r>
                          <a:rPr lang="en-US" sz="1000" kern="0" dirty="0">
                            <a:solidFill>
                              <a:srgbClr val="002060"/>
                            </a:solidFill>
                            <a:latin typeface="Myriad Web Pro"/>
                          </a:rPr>
                          <a:t>VA</a:t>
                        </a:r>
                      </a:p>
                    </p:txBody>
                  </p:sp>
                  <p:sp>
                    <p:nvSpPr>
                      <p:cNvPr id="173" name="Freeform 77"/>
                      <p:cNvSpPr>
                        <a:spLocks/>
                      </p:cNvSpPr>
                      <p:nvPr/>
                    </p:nvSpPr>
                    <p:spPr bwMode="auto">
                      <a:xfrm>
                        <a:off x="4422" y="1682"/>
                        <a:ext cx="495" cy="494"/>
                      </a:xfrm>
                      <a:custGeom>
                        <a:avLst/>
                        <a:gdLst>
                          <a:gd name="T0" fmla="*/ 306 w 495"/>
                          <a:gd name="T1" fmla="*/ 139 h 494"/>
                          <a:gd name="T2" fmla="*/ 326 w 495"/>
                          <a:gd name="T3" fmla="*/ 160 h 494"/>
                          <a:gd name="T4" fmla="*/ 356 w 495"/>
                          <a:gd name="T5" fmla="*/ 138 h 494"/>
                          <a:gd name="T6" fmla="*/ 376 w 495"/>
                          <a:gd name="T7" fmla="*/ 113 h 494"/>
                          <a:gd name="T8" fmla="*/ 404 w 495"/>
                          <a:gd name="T9" fmla="*/ 114 h 494"/>
                          <a:gd name="T10" fmla="*/ 432 w 495"/>
                          <a:gd name="T11" fmla="*/ 92 h 494"/>
                          <a:gd name="T12" fmla="*/ 453 w 495"/>
                          <a:gd name="T13" fmla="*/ 96 h 494"/>
                          <a:gd name="T14" fmla="*/ 487 w 495"/>
                          <a:gd name="T15" fmla="*/ 117 h 494"/>
                          <a:gd name="T16" fmla="*/ 490 w 495"/>
                          <a:gd name="T17" fmla="*/ 161 h 494"/>
                          <a:gd name="T18" fmla="*/ 428 w 495"/>
                          <a:gd name="T19" fmla="*/ 135 h 494"/>
                          <a:gd name="T20" fmla="*/ 411 w 495"/>
                          <a:gd name="T21" fmla="*/ 202 h 494"/>
                          <a:gd name="T22" fmla="*/ 387 w 495"/>
                          <a:gd name="T23" fmla="*/ 233 h 494"/>
                          <a:gd name="T24" fmla="*/ 365 w 495"/>
                          <a:gd name="T25" fmla="*/ 259 h 494"/>
                          <a:gd name="T26" fmla="*/ 334 w 495"/>
                          <a:gd name="T27" fmla="*/ 286 h 494"/>
                          <a:gd name="T28" fmla="*/ 312 w 495"/>
                          <a:gd name="T29" fmla="*/ 274 h 494"/>
                          <a:gd name="T30" fmla="*/ 300 w 495"/>
                          <a:gd name="T31" fmla="*/ 331 h 494"/>
                          <a:gd name="T32" fmla="*/ 275 w 495"/>
                          <a:gd name="T33" fmla="*/ 406 h 494"/>
                          <a:gd name="T34" fmla="*/ 256 w 495"/>
                          <a:gd name="T35" fmla="*/ 442 h 494"/>
                          <a:gd name="T36" fmla="*/ 226 w 495"/>
                          <a:gd name="T37" fmla="*/ 453 h 494"/>
                          <a:gd name="T38" fmla="*/ 197 w 495"/>
                          <a:gd name="T39" fmla="*/ 478 h 494"/>
                          <a:gd name="T40" fmla="*/ 187 w 495"/>
                          <a:gd name="T41" fmla="*/ 481 h 494"/>
                          <a:gd name="T42" fmla="*/ 173 w 495"/>
                          <a:gd name="T43" fmla="*/ 486 h 494"/>
                          <a:gd name="T44" fmla="*/ 158 w 495"/>
                          <a:gd name="T45" fmla="*/ 478 h 494"/>
                          <a:gd name="T46" fmla="*/ 128 w 495"/>
                          <a:gd name="T47" fmla="*/ 494 h 494"/>
                          <a:gd name="T48" fmla="*/ 97 w 495"/>
                          <a:gd name="T49" fmla="*/ 480 h 494"/>
                          <a:gd name="T50" fmla="*/ 64 w 495"/>
                          <a:gd name="T51" fmla="*/ 448 h 494"/>
                          <a:gd name="T52" fmla="*/ 26 w 495"/>
                          <a:gd name="T53" fmla="*/ 405 h 494"/>
                          <a:gd name="T54" fmla="*/ 6 w 495"/>
                          <a:gd name="T55" fmla="*/ 381 h 494"/>
                          <a:gd name="T56" fmla="*/ 0 w 495"/>
                          <a:gd name="T57" fmla="*/ 339 h 494"/>
                          <a:gd name="T58" fmla="*/ 25 w 495"/>
                          <a:gd name="T59" fmla="*/ 333 h 494"/>
                          <a:gd name="T60" fmla="*/ 37 w 495"/>
                          <a:gd name="T61" fmla="*/ 306 h 494"/>
                          <a:gd name="T62" fmla="*/ 44 w 495"/>
                          <a:gd name="T63" fmla="*/ 252 h 494"/>
                          <a:gd name="T64" fmla="*/ 59 w 495"/>
                          <a:gd name="T65" fmla="*/ 255 h 494"/>
                          <a:gd name="T66" fmla="*/ 75 w 495"/>
                          <a:gd name="T67" fmla="*/ 259 h 494"/>
                          <a:gd name="T68" fmla="*/ 70 w 495"/>
                          <a:gd name="T69" fmla="*/ 238 h 494"/>
                          <a:gd name="T70" fmla="*/ 76 w 495"/>
                          <a:gd name="T71" fmla="*/ 214 h 494"/>
                          <a:gd name="T72" fmla="*/ 98 w 495"/>
                          <a:gd name="T73" fmla="*/ 185 h 494"/>
                          <a:gd name="T74" fmla="*/ 125 w 495"/>
                          <a:gd name="T75" fmla="*/ 178 h 494"/>
                          <a:gd name="T76" fmla="*/ 159 w 495"/>
                          <a:gd name="T77" fmla="*/ 131 h 494"/>
                          <a:gd name="T78" fmla="*/ 164 w 495"/>
                          <a:gd name="T79" fmla="*/ 66 h 494"/>
                          <a:gd name="T80" fmla="*/ 158 w 495"/>
                          <a:gd name="T81" fmla="*/ 18 h 494"/>
                          <a:gd name="T82" fmla="*/ 172 w 495"/>
                          <a:gd name="T83" fmla="*/ 0 h 494"/>
                          <a:gd name="T84" fmla="*/ 222 w 495"/>
                          <a:gd name="T85" fmla="*/ 119 h 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495" h="494">
                            <a:moveTo>
                              <a:pt x="300" y="108"/>
                            </a:moveTo>
                            <a:lnTo>
                              <a:pt x="306" y="139"/>
                            </a:lnTo>
                            <a:lnTo>
                              <a:pt x="314" y="177"/>
                            </a:lnTo>
                            <a:lnTo>
                              <a:pt x="326" y="160"/>
                            </a:lnTo>
                            <a:lnTo>
                              <a:pt x="340" y="141"/>
                            </a:lnTo>
                            <a:lnTo>
                              <a:pt x="356" y="138"/>
                            </a:lnTo>
                            <a:lnTo>
                              <a:pt x="365" y="128"/>
                            </a:lnTo>
                            <a:lnTo>
                              <a:pt x="376" y="113"/>
                            </a:lnTo>
                            <a:lnTo>
                              <a:pt x="386" y="116"/>
                            </a:lnTo>
                            <a:lnTo>
                              <a:pt x="404" y="114"/>
                            </a:lnTo>
                            <a:lnTo>
                              <a:pt x="420" y="100"/>
                            </a:lnTo>
                            <a:lnTo>
                              <a:pt x="432" y="92"/>
                            </a:lnTo>
                            <a:lnTo>
                              <a:pt x="443" y="89"/>
                            </a:lnTo>
                            <a:lnTo>
                              <a:pt x="453" y="96"/>
                            </a:lnTo>
                            <a:lnTo>
                              <a:pt x="475" y="106"/>
                            </a:lnTo>
                            <a:lnTo>
                              <a:pt x="487" y="117"/>
                            </a:lnTo>
                            <a:lnTo>
                              <a:pt x="495" y="125"/>
                            </a:lnTo>
                            <a:lnTo>
                              <a:pt x="490" y="161"/>
                            </a:lnTo>
                            <a:lnTo>
                              <a:pt x="454" y="144"/>
                            </a:lnTo>
                            <a:lnTo>
                              <a:pt x="428" y="135"/>
                            </a:lnTo>
                            <a:lnTo>
                              <a:pt x="428" y="167"/>
                            </a:lnTo>
                            <a:lnTo>
                              <a:pt x="411" y="202"/>
                            </a:lnTo>
                            <a:lnTo>
                              <a:pt x="395" y="216"/>
                            </a:lnTo>
                            <a:lnTo>
                              <a:pt x="387" y="233"/>
                            </a:lnTo>
                            <a:lnTo>
                              <a:pt x="370" y="236"/>
                            </a:lnTo>
                            <a:lnTo>
                              <a:pt x="365" y="259"/>
                            </a:lnTo>
                            <a:lnTo>
                              <a:pt x="357" y="284"/>
                            </a:lnTo>
                            <a:lnTo>
                              <a:pt x="334" y="286"/>
                            </a:lnTo>
                            <a:lnTo>
                              <a:pt x="318" y="270"/>
                            </a:lnTo>
                            <a:lnTo>
                              <a:pt x="312" y="274"/>
                            </a:lnTo>
                            <a:lnTo>
                              <a:pt x="307" y="308"/>
                            </a:lnTo>
                            <a:lnTo>
                              <a:pt x="300" y="331"/>
                            </a:lnTo>
                            <a:lnTo>
                              <a:pt x="268" y="398"/>
                            </a:lnTo>
                            <a:lnTo>
                              <a:pt x="275" y="406"/>
                            </a:lnTo>
                            <a:lnTo>
                              <a:pt x="273" y="419"/>
                            </a:lnTo>
                            <a:lnTo>
                              <a:pt x="256" y="442"/>
                            </a:lnTo>
                            <a:lnTo>
                              <a:pt x="243" y="439"/>
                            </a:lnTo>
                            <a:lnTo>
                              <a:pt x="226" y="453"/>
                            </a:lnTo>
                            <a:lnTo>
                              <a:pt x="209" y="448"/>
                            </a:lnTo>
                            <a:lnTo>
                              <a:pt x="197" y="478"/>
                            </a:lnTo>
                            <a:lnTo>
                              <a:pt x="197" y="478"/>
                            </a:lnTo>
                            <a:lnTo>
                              <a:pt x="187" y="481"/>
                            </a:lnTo>
                            <a:lnTo>
                              <a:pt x="178" y="484"/>
                            </a:lnTo>
                            <a:lnTo>
                              <a:pt x="173" y="486"/>
                            </a:lnTo>
                            <a:lnTo>
                              <a:pt x="173" y="486"/>
                            </a:lnTo>
                            <a:lnTo>
                              <a:pt x="158" y="478"/>
                            </a:lnTo>
                            <a:lnTo>
                              <a:pt x="144" y="487"/>
                            </a:lnTo>
                            <a:lnTo>
                              <a:pt x="128" y="494"/>
                            </a:lnTo>
                            <a:lnTo>
                              <a:pt x="104" y="487"/>
                            </a:lnTo>
                            <a:lnTo>
                              <a:pt x="97" y="480"/>
                            </a:lnTo>
                            <a:lnTo>
                              <a:pt x="84" y="461"/>
                            </a:lnTo>
                            <a:lnTo>
                              <a:pt x="64" y="448"/>
                            </a:lnTo>
                            <a:lnTo>
                              <a:pt x="53" y="426"/>
                            </a:lnTo>
                            <a:lnTo>
                              <a:pt x="26" y="405"/>
                            </a:lnTo>
                            <a:lnTo>
                              <a:pt x="23" y="391"/>
                            </a:lnTo>
                            <a:lnTo>
                              <a:pt x="6" y="381"/>
                            </a:lnTo>
                            <a:lnTo>
                              <a:pt x="1" y="372"/>
                            </a:lnTo>
                            <a:lnTo>
                              <a:pt x="0" y="339"/>
                            </a:lnTo>
                            <a:lnTo>
                              <a:pt x="14" y="338"/>
                            </a:lnTo>
                            <a:lnTo>
                              <a:pt x="25" y="333"/>
                            </a:lnTo>
                            <a:lnTo>
                              <a:pt x="26" y="316"/>
                            </a:lnTo>
                            <a:lnTo>
                              <a:pt x="37" y="306"/>
                            </a:lnTo>
                            <a:lnTo>
                              <a:pt x="37" y="275"/>
                            </a:lnTo>
                            <a:lnTo>
                              <a:pt x="44" y="252"/>
                            </a:lnTo>
                            <a:lnTo>
                              <a:pt x="51" y="247"/>
                            </a:lnTo>
                            <a:lnTo>
                              <a:pt x="59" y="255"/>
                            </a:lnTo>
                            <a:lnTo>
                              <a:pt x="62" y="266"/>
                            </a:lnTo>
                            <a:lnTo>
                              <a:pt x="75" y="259"/>
                            </a:lnTo>
                            <a:lnTo>
                              <a:pt x="76" y="249"/>
                            </a:lnTo>
                            <a:lnTo>
                              <a:pt x="70" y="238"/>
                            </a:lnTo>
                            <a:lnTo>
                              <a:pt x="70" y="224"/>
                            </a:lnTo>
                            <a:lnTo>
                              <a:pt x="76" y="214"/>
                            </a:lnTo>
                            <a:lnTo>
                              <a:pt x="90" y="194"/>
                            </a:lnTo>
                            <a:lnTo>
                              <a:pt x="98" y="185"/>
                            </a:lnTo>
                            <a:lnTo>
                              <a:pt x="111" y="188"/>
                            </a:lnTo>
                            <a:lnTo>
                              <a:pt x="125" y="178"/>
                            </a:lnTo>
                            <a:lnTo>
                              <a:pt x="145" y="156"/>
                            </a:lnTo>
                            <a:lnTo>
                              <a:pt x="159" y="131"/>
                            </a:lnTo>
                            <a:lnTo>
                              <a:pt x="161" y="97"/>
                            </a:lnTo>
                            <a:lnTo>
                              <a:pt x="164" y="66"/>
                            </a:lnTo>
                            <a:lnTo>
                              <a:pt x="164" y="36"/>
                            </a:lnTo>
                            <a:lnTo>
                              <a:pt x="158" y="18"/>
                            </a:lnTo>
                            <a:lnTo>
                              <a:pt x="162" y="8"/>
                            </a:lnTo>
                            <a:lnTo>
                              <a:pt x="172" y="0"/>
                            </a:lnTo>
                            <a:lnTo>
                              <a:pt x="193" y="124"/>
                            </a:lnTo>
                            <a:lnTo>
                              <a:pt x="222" y="119"/>
                            </a:lnTo>
                            <a:lnTo>
                              <a:pt x="300" y="108"/>
                            </a:lnTo>
                            <a:close/>
                          </a:path>
                        </a:pathLst>
                      </a:custGeom>
                      <a:solidFill>
                        <a:schemeClr val="bg1"/>
                      </a:solidFill>
                      <a:ln w="5">
                        <a:solidFill>
                          <a:srgbClr val="0F56DC">
                            <a:lumMod val="65000"/>
                          </a:srgbClr>
                        </a:solidFill>
                        <a:prstDash val="solid"/>
                        <a:round/>
                        <a:headEnd/>
                        <a:tailEnd/>
                      </a:ln>
                    </p:spPr>
                    <p:txBody>
                      <a:bodyPr lIns="0" tIns="182880" rIns="137160" anchor="ctr"/>
                      <a:lstStyle/>
                      <a:p>
                        <a:pPr algn="ctr">
                          <a:defRPr/>
                        </a:pPr>
                        <a:r>
                          <a:rPr lang="en-US" sz="1000" kern="0" dirty="0">
                            <a:solidFill>
                              <a:srgbClr val="002060"/>
                            </a:solidFill>
                            <a:latin typeface="Myriad Web Pro"/>
                          </a:rPr>
                          <a:t>WV</a:t>
                        </a:r>
                      </a:p>
                    </p:txBody>
                  </p:sp>
                  <p:sp>
                    <p:nvSpPr>
                      <p:cNvPr id="174" name="Freeform 78"/>
                      <p:cNvSpPr>
                        <a:spLocks/>
                      </p:cNvSpPr>
                      <p:nvPr/>
                    </p:nvSpPr>
                    <p:spPr bwMode="auto">
                      <a:xfrm>
                        <a:off x="4116" y="1504"/>
                        <a:ext cx="476" cy="516"/>
                      </a:xfrm>
                      <a:custGeom>
                        <a:avLst/>
                        <a:gdLst>
                          <a:gd name="T0" fmla="*/ 406 w 476"/>
                          <a:gd name="T1" fmla="*/ 27 h 516"/>
                          <a:gd name="T2" fmla="*/ 361 w 476"/>
                          <a:gd name="T3" fmla="*/ 63 h 516"/>
                          <a:gd name="T4" fmla="*/ 315 w 476"/>
                          <a:gd name="T5" fmla="*/ 92 h 516"/>
                          <a:gd name="T6" fmla="*/ 262 w 476"/>
                          <a:gd name="T7" fmla="*/ 111 h 516"/>
                          <a:gd name="T8" fmla="*/ 228 w 476"/>
                          <a:gd name="T9" fmla="*/ 94 h 516"/>
                          <a:gd name="T10" fmla="*/ 179 w 476"/>
                          <a:gd name="T11" fmla="*/ 89 h 516"/>
                          <a:gd name="T12" fmla="*/ 134 w 476"/>
                          <a:gd name="T13" fmla="*/ 85 h 516"/>
                          <a:gd name="T14" fmla="*/ 0 w 476"/>
                          <a:gd name="T15" fmla="*/ 108 h 516"/>
                          <a:gd name="T16" fmla="*/ 20 w 476"/>
                          <a:gd name="T17" fmla="*/ 286 h 516"/>
                          <a:gd name="T18" fmla="*/ 39 w 476"/>
                          <a:gd name="T19" fmla="*/ 462 h 516"/>
                          <a:gd name="T20" fmla="*/ 81 w 476"/>
                          <a:gd name="T21" fmla="*/ 456 h 516"/>
                          <a:gd name="T22" fmla="*/ 114 w 476"/>
                          <a:gd name="T23" fmla="*/ 494 h 516"/>
                          <a:gd name="T24" fmla="*/ 158 w 476"/>
                          <a:gd name="T25" fmla="*/ 506 h 516"/>
                          <a:gd name="T26" fmla="*/ 186 w 476"/>
                          <a:gd name="T27" fmla="*/ 497 h 516"/>
                          <a:gd name="T28" fmla="*/ 234 w 476"/>
                          <a:gd name="T29" fmla="*/ 503 h 516"/>
                          <a:gd name="T30" fmla="*/ 261 w 476"/>
                          <a:gd name="T31" fmla="*/ 481 h 516"/>
                          <a:gd name="T32" fmla="*/ 276 w 476"/>
                          <a:gd name="T33" fmla="*/ 494 h 516"/>
                          <a:gd name="T34" fmla="*/ 309 w 476"/>
                          <a:gd name="T35" fmla="*/ 516 h 516"/>
                          <a:gd name="T36" fmla="*/ 332 w 476"/>
                          <a:gd name="T37" fmla="*/ 511 h 516"/>
                          <a:gd name="T38" fmla="*/ 343 w 476"/>
                          <a:gd name="T39" fmla="*/ 484 h 516"/>
                          <a:gd name="T40" fmla="*/ 350 w 476"/>
                          <a:gd name="T41" fmla="*/ 430 h 516"/>
                          <a:gd name="T42" fmla="*/ 367 w 476"/>
                          <a:gd name="T43" fmla="*/ 433 h 516"/>
                          <a:gd name="T44" fmla="*/ 381 w 476"/>
                          <a:gd name="T45" fmla="*/ 437 h 516"/>
                          <a:gd name="T46" fmla="*/ 376 w 476"/>
                          <a:gd name="T47" fmla="*/ 416 h 516"/>
                          <a:gd name="T48" fmla="*/ 381 w 476"/>
                          <a:gd name="T49" fmla="*/ 395 h 516"/>
                          <a:gd name="T50" fmla="*/ 401 w 476"/>
                          <a:gd name="T51" fmla="*/ 364 h 516"/>
                          <a:gd name="T52" fmla="*/ 428 w 476"/>
                          <a:gd name="T53" fmla="*/ 358 h 516"/>
                          <a:gd name="T54" fmla="*/ 465 w 476"/>
                          <a:gd name="T55" fmla="*/ 311 h 516"/>
                          <a:gd name="T56" fmla="*/ 470 w 476"/>
                          <a:gd name="T57" fmla="*/ 249 h 516"/>
                          <a:gd name="T58" fmla="*/ 462 w 476"/>
                          <a:gd name="T59" fmla="*/ 197 h 516"/>
                          <a:gd name="T60" fmla="*/ 476 w 476"/>
                          <a:gd name="T61" fmla="*/ 178 h 516"/>
                          <a:gd name="T62" fmla="*/ 443 w 476"/>
                          <a:gd name="T63" fmla="*/ 0 h 5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476" h="516">
                            <a:moveTo>
                              <a:pt x="443" y="0"/>
                            </a:moveTo>
                            <a:lnTo>
                              <a:pt x="406" y="27"/>
                            </a:lnTo>
                            <a:lnTo>
                              <a:pt x="381" y="41"/>
                            </a:lnTo>
                            <a:lnTo>
                              <a:pt x="361" y="63"/>
                            </a:lnTo>
                            <a:lnTo>
                              <a:pt x="336" y="88"/>
                            </a:lnTo>
                            <a:lnTo>
                              <a:pt x="315" y="92"/>
                            </a:lnTo>
                            <a:lnTo>
                              <a:pt x="297" y="96"/>
                            </a:lnTo>
                            <a:lnTo>
                              <a:pt x="262" y="111"/>
                            </a:lnTo>
                            <a:lnTo>
                              <a:pt x="250" y="113"/>
                            </a:lnTo>
                            <a:lnTo>
                              <a:pt x="228" y="94"/>
                            </a:lnTo>
                            <a:lnTo>
                              <a:pt x="195" y="97"/>
                            </a:lnTo>
                            <a:lnTo>
                              <a:pt x="179" y="89"/>
                            </a:lnTo>
                            <a:lnTo>
                              <a:pt x="165" y="80"/>
                            </a:lnTo>
                            <a:lnTo>
                              <a:pt x="134" y="85"/>
                            </a:lnTo>
                            <a:lnTo>
                              <a:pt x="70" y="94"/>
                            </a:lnTo>
                            <a:lnTo>
                              <a:pt x="0" y="108"/>
                            </a:lnTo>
                            <a:lnTo>
                              <a:pt x="9" y="200"/>
                            </a:lnTo>
                            <a:lnTo>
                              <a:pt x="20" y="286"/>
                            </a:lnTo>
                            <a:lnTo>
                              <a:pt x="36" y="431"/>
                            </a:lnTo>
                            <a:lnTo>
                              <a:pt x="39" y="462"/>
                            </a:lnTo>
                            <a:lnTo>
                              <a:pt x="65" y="461"/>
                            </a:lnTo>
                            <a:lnTo>
                              <a:pt x="81" y="456"/>
                            </a:lnTo>
                            <a:lnTo>
                              <a:pt x="101" y="466"/>
                            </a:lnTo>
                            <a:lnTo>
                              <a:pt x="114" y="494"/>
                            </a:lnTo>
                            <a:lnTo>
                              <a:pt x="147" y="492"/>
                            </a:lnTo>
                            <a:lnTo>
                              <a:pt x="158" y="506"/>
                            </a:lnTo>
                            <a:lnTo>
                              <a:pt x="168" y="506"/>
                            </a:lnTo>
                            <a:lnTo>
                              <a:pt x="186" y="497"/>
                            </a:lnTo>
                            <a:lnTo>
                              <a:pt x="201" y="500"/>
                            </a:lnTo>
                            <a:lnTo>
                              <a:pt x="234" y="503"/>
                            </a:lnTo>
                            <a:lnTo>
                              <a:pt x="245" y="489"/>
                            </a:lnTo>
                            <a:lnTo>
                              <a:pt x="261" y="481"/>
                            </a:lnTo>
                            <a:lnTo>
                              <a:pt x="273" y="476"/>
                            </a:lnTo>
                            <a:lnTo>
                              <a:pt x="276" y="494"/>
                            </a:lnTo>
                            <a:lnTo>
                              <a:pt x="289" y="500"/>
                            </a:lnTo>
                            <a:lnTo>
                              <a:pt x="309" y="516"/>
                            </a:lnTo>
                            <a:lnTo>
                              <a:pt x="323" y="514"/>
                            </a:lnTo>
                            <a:lnTo>
                              <a:pt x="332" y="511"/>
                            </a:lnTo>
                            <a:lnTo>
                              <a:pt x="332" y="494"/>
                            </a:lnTo>
                            <a:lnTo>
                              <a:pt x="343" y="484"/>
                            </a:lnTo>
                            <a:lnTo>
                              <a:pt x="343" y="455"/>
                            </a:lnTo>
                            <a:lnTo>
                              <a:pt x="350" y="430"/>
                            </a:lnTo>
                            <a:lnTo>
                              <a:pt x="357" y="425"/>
                            </a:lnTo>
                            <a:lnTo>
                              <a:pt x="367" y="433"/>
                            </a:lnTo>
                            <a:lnTo>
                              <a:pt x="370" y="444"/>
                            </a:lnTo>
                            <a:lnTo>
                              <a:pt x="381" y="437"/>
                            </a:lnTo>
                            <a:lnTo>
                              <a:pt x="382" y="428"/>
                            </a:lnTo>
                            <a:lnTo>
                              <a:pt x="376" y="416"/>
                            </a:lnTo>
                            <a:lnTo>
                              <a:pt x="376" y="402"/>
                            </a:lnTo>
                            <a:lnTo>
                              <a:pt x="381" y="395"/>
                            </a:lnTo>
                            <a:lnTo>
                              <a:pt x="395" y="373"/>
                            </a:lnTo>
                            <a:lnTo>
                              <a:pt x="401" y="364"/>
                            </a:lnTo>
                            <a:lnTo>
                              <a:pt x="414" y="367"/>
                            </a:lnTo>
                            <a:lnTo>
                              <a:pt x="428" y="358"/>
                            </a:lnTo>
                            <a:lnTo>
                              <a:pt x="448" y="336"/>
                            </a:lnTo>
                            <a:lnTo>
                              <a:pt x="465" y="311"/>
                            </a:lnTo>
                            <a:lnTo>
                              <a:pt x="467" y="280"/>
                            </a:lnTo>
                            <a:lnTo>
                              <a:pt x="470" y="249"/>
                            </a:lnTo>
                            <a:lnTo>
                              <a:pt x="468" y="214"/>
                            </a:lnTo>
                            <a:lnTo>
                              <a:pt x="462" y="197"/>
                            </a:lnTo>
                            <a:lnTo>
                              <a:pt x="465" y="189"/>
                            </a:lnTo>
                            <a:lnTo>
                              <a:pt x="476" y="178"/>
                            </a:lnTo>
                            <a:lnTo>
                              <a:pt x="462" y="122"/>
                            </a:lnTo>
                            <a:lnTo>
                              <a:pt x="443" y="0"/>
                            </a:lnTo>
                            <a:close/>
                          </a:path>
                        </a:pathLst>
                      </a:custGeom>
                      <a:solidFill>
                        <a:schemeClr val="bg1"/>
                      </a:solidFill>
                      <a:ln w="5">
                        <a:solidFill>
                          <a:srgbClr val="0F56DC">
                            <a:lumMod val="65000"/>
                          </a:srgbClr>
                        </a:solidFill>
                        <a:prstDash val="solid"/>
                        <a:round/>
                        <a:headEnd/>
                        <a:tailEnd/>
                      </a:ln>
                    </p:spPr>
                    <p:txBody>
                      <a:bodyPr anchor="ctr"/>
                      <a:lstStyle/>
                      <a:p>
                        <a:pPr algn="ctr">
                          <a:defRPr/>
                        </a:pPr>
                        <a:r>
                          <a:rPr lang="en-US" sz="1000" kern="0" dirty="0">
                            <a:solidFill>
                              <a:srgbClr val="002060"/>
                            </a:solidFill>
                            <a:latin typeface="Myriad Web Pro"/>
                          </a:rPr>
                          <a:t>OH</a:t>
                        </a:r>
                      </a:p>
                    </p:txBody>
                  </p:sp>
                  <p:sp>
                    <p:nvSpPr>
                      <p:cNvPr id="175" name="Freeform 79"/>
                      <p:cNvSpPr>
                        <a:spLocks/>
                      </p:cNvSpPr>
                      <p:nvPr/>
                    </p:nvSpPr>
                    <p:spPr bwMode="auto">
                      <a:xfrm>
                        <a:off x="3836" y="1604"/>
                        <a:ext cx="325" cy="567"/>
                      </a:xfrm>
                      <a:custGeom>
                        <a:avLst/>
                        <a:gdLst>
                          <a:gd name="T0" fmla="*/ 0 w 325"/>
                          <a:gd name="T1" fmla="*/ 567 h 567"/>
                          <a:gd name="T2" fmla="*/ 2 w 325"/>
                          <a:gd name="T3" fmla="*/ 548 h 567"/>
                          <a:gd name="T4" fmla="*/ 3 w 325"/>
                          <a:gd name="T5" fmla="*/ 520 h 567"/>
                          <a:gd name="T6" fmla="*/ 19 w 325"/>
                          <a:gd name="T7" fmla="*/ 503 h 567"/>
                          <a:gd name="T8" fmla="*/ 30 w 325"/>
                          <a:gd name="T9" fmla="*/ 478 h 567"/>
                          <a:gd name="T10" fmla="*/ 46 w 325"/>
                          <a:gd name="T11" fmla="*/ 451 h 567"/>
                          <a:gd name="T12" fmla="*/ 43 w 325"/>
                          <a:gd name="T13" fmla="*/ 416 h 567"/>
                          <a:gd name="T14" fmla="*/ 32 w 325"/>
                          <a:gd name="T15" fmla="*/ 398 h 567"/>
                          <a:gd name="T16" fmla="*/ 30 w 325"/>
                          <a:gd name="T17" fmla="*/ 378 h 567"/>
                          <a:gd name="T18" fmla="*/ 35 w 325"/>
                          <a:gd name="T19" fmla="*/ 344 h 567"/>
                          <a:gd name="T20" fmla="*/ 32 w 325"/>
                          <a:gd name="T21" fmla="*/ 300 h 567"/>
                          <a:gd name="T22" fmla="*/ 24 w 325"/>
                          <a:gd name="T23" fmla="*/ 200 h 567"/>
                          <a:gd name="T24" fmla="*/ 16 w 325"/>
                          <a:gd name="T25" fmla="*/ 105 h 567"/>
                          <a:gd name="T26" fmla="*/ 10 w 325"/>
                          <a:gd name="T27" fmla="*/ 32 h 567"/>
                          <a:gd name="T28" fmla="*/ 28 w 325"/>
                          <a:gd name="T29" fmla="*/ 38 h 567"/>
                          <a:gd name="T30" fmla="*/ 38 w 325"/>
                          <a:gd name="T31" fmla="*/ 42 h 567"/>
                          <a:gd name="T32" fmla="*/ 44 w 325"/>
                          <a:gd name="T33" fmla="*/ 41 h 567"/>
                          <a:gd name="T34" fmla="*/ 58 w 325"/>
                          <a:gd name="T35" fmla="*/ 28 h 567"/>
                          <a:gd name="T36" fmla="*/ 75 w 325"/>
                          <a:gd name="T37" fmla="*/ 19 h 567"/>
                          <a:gd name="T38" fmla="*/ 107 w 325"/>
                          <a:gd name="T39" fmla="*/ 17 h 567"/>
                          <a:gd name="T40" fmla="*/ 244 w 325"/>
                          <a:gd name="T41" fmla="*/ 3 h 567"/>
                          <a:gd name="T42" fmla="*/ 280 w 325"/>
                          <a:gd name="T43" fmla="*/ 0 h 567"/>
                          <a:gd name="T44" fmla="*/ 289 w 325"/>
                          <a:gd name="T45" fmla="*/ 100 h 567"/>
                          <a:gd name="T46" fmla="*/ 316 w 325"/>
                          <a:gd name="T47" fmla="*/ 330 h 567"/>
                          <a:gd name="T48" fmla="*/ 319 w 325"/>
                          <a:gd name="T49" fmla="*/ 366 h 567"/>
                          <a:gd name="T50" fmla="*/ 317 w 325"/>
                          <a:gd name="T51" fmla="*/ 380 h 567"/>
                          <a:gd name="T52" fmla="*/ 325 w 325"/>
                          <a:gd name="T53" fmla="*/ 392 h 567"/>
                          <a:gd name="T54" fmla="*/ 325 w 325"/>
                          <a:gd name="T55" fmla="*/ 400 h 567"/>
                          <a:gd name="T56" fmla="*/ 310 w 325"/>
                          <a:gd name="T57" fmla="*/ 411 h 567"/>
                          <a:gd name="T58" fmla="*/ 288 w 325"/>
                          <a:gd name="T59" fmla="*/ 420 h 567"/>
                          <a:gd name="T60" fmla="*/ 267 w 325"/>
                          <a:gd name="T61" fmla="*/ 423 h 567"/>
                          <a:gd name="T62" fmla="*/ 263 w 325"/>
                          <a:gd name="T63" fmla="*/ 453 h 567"/>
                          <a:gd name="T64" fmla="*/ 235 w 325"/>
                          <a:gd name="T65" fmla="*/ 475 h 567"/>
                          <a:gd name="T66" fmla="*/ 217 w 325"/>
                          <a:gd name="T67" fmla="*/ 500 h 567"/>
                          <a:gd name="T68" fmla="*/ 219 w 325"/>
                          <a:gd name="T69" fmla="*/ 514 h 567"/>
                          <a:gd name="T70" fmla="*/ 216 w 325"/>
                          <a:gd name="T71" fmla="*/ 523 h 567"/>
                          <a:gd name="T72" fmla="*/ 196 w 325"/>
                          <a:gd name="T73" fmla="*/ 523 h 567"/>
                          <a:gd name="T74" fmla="*/ 185 w 325"/>
                          <a:gd name="T75" fmla="*/ 514 h 567"/>
                          <a:gd name="T76" fmla="*/ 169 w 325"/>
                          <a:gd name="T77" fmla="*/ 522 h 567"/>
                          <a:gd name="T78" fmla="*/ 153 w 325"/>
                          <a:gd name="T79" fmla="*/ 531 h 567"/>
                          <a:gd name="T80" fmla="*/ 153 w 325"/>
                          <a:gd name="T81" fmla="*/ 550 h 567"/>
                          <a:gd name="T82" fmla="*/ 146 w 325"/>
                          <a:gd name="T83" fmla="*/ 551 h 567"/>
                          <a:gd name="T84" fmla="*/ 144 w 325"/>
                          <a:gd name="T85" fmla="*/ 545 h 567"/>
                          <a:gd name="T86" fmla="*/ 130 w 325"/>
                          <a:gd name="T87" fmla="*/ 536 h 567"/>
                          <a:gd name="T88" fmla="*/ 110 w 325"/>
                          <a:gd name="T89" fmla="*/ 544 h 567"/>
                          <a:gd name="T90" fmla="*/ 100 w 325"/>
                          <a:gd name="T91" fmla="*/ 562 h 567"/>
                          <a:gd name="T92" fmla="*/ 91 w 325"/>
                          <a:gd name="T93" fmla="*/ 558 h 567"/>
                          <a:gd name="T94" fmla="*/ 82 w 325"/>
                          <a:gd name="T95" fmla="*/ 548 h 567"/>
                          <a:gd name="T96" fmla="*/ 53 w 325"/>
                          <a:gd name="T97" fmla="*/ 551 h 567"/>
                          <a:gd name="T98" fmla="*/ 19 w 325"/>
                          <a:gd name="T99" fmla="*/ 558 h 567"/>
                          <a:gd name="T100" fmla="*/ 0 w 325"/>
                          <a:gd name="T101" fmla="*/ 567 h 5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325" h="567">
                            <a:moveTo>
                              <a:pt x="0" y="567"/>
                            </a:moveTo>
                            <a:lnTo>
                              <a:pt x="2" y="548"/>
                            </a:lnTo>
                            <a:lnTo>
                              <a:pt x="3" y="520"/>
                            </a:lnTo>
                            <a:lnTo>
                              <a:pt x="19" y="503"/>
                            </a:lnTo>
                            <a:lnTo>
                              <a:pt x="30" y="478"/>
                            </a:lnTo>
                            <a:lnTo>
                              <a:pt x="46" y="451"/>
                            </a:lnTo>
                            <a:lnTo>
                              <a:pt x="43" y="416"/>
                            </a:lnTo>
                            <a:lnTo>
                              <a:pt x="32" y="398"/>
                            </a:lnTo>
                            <a:lnTo>
                              <a:pt x="30" y="378"/>
                            </a:lnTo>
                            <a:lnTo>
                              <a:pt x="35" y="344"/>
                            </a:lnTo>
                            <a:lnTo>
                              <a:pt x="32" y="300"/>
                            </a:lnTo>
                            <a:lnTo>
                              <a:pt x="24" y="200"/>
                            </a:lnTo>
                            <a:lnTo>
                              <a:pt x="16" y="105"/>
                            </a:lnTo>
                            <a:lnTo>
                              <a:pt x="10" y="32"/>
                            </a:lnTo>
                            <a:lnTo>
                              <a:pt x="28" y="38"/>
                            </a:lnTo>
                            <a:lnTo>
                              <a:pt x="38" y="42"/>
                            </a:lnTo>
                            <a:lnTo>
                              <a:pt x="44" y="41"/>
                            </a:lnTo>
                            <a:lnTo>
                              <a:pt x="58" y="28"/>
                            </a:lnTo>
                            <a:lnTo>
                              <a:pt x="75" y="19"/>
                            </a:lnTo>
                            <a:lnTo>
                              <a:pt x="107" y="17"/>
                            </a:lnTo>
                            <a:lnTo>
                              <a:pt x="244" y="3"/>
                            </a:lnTo>
                            <a:lnTo>
                              <a:pt x="280" y="0"/>
                            </a:lnTo>
                            <a:lnTo>
                              <a:pt x="289" y="100"/>
                            </a:lnTo>
                            <a:lnTo>
                              <a:pt x="316" y="330"/>
                            </a:lnTo>
                            <a:lnTo>
                              <a:pt x="319" y="366"/>
                            </a:lnTo>
                            <a:lnTo>
                              <a:pt x="317" y="380"/>
                            </a:lnTo>
                            <a:lnTo>
                              <a:pt x="325" y="392"/>
                            </a:lnTo>
                            <a:lnTo>
                              <a:pt x="325" y="400"/>
                            </a:lnTo>
                            <a:lnTo>
                              <a:pt x="310" y="411"/>
                            </a:lnTo>
                            <a:lnTo>
                              <a:pt x="288" y="420"/>
                            </a:lnTo>
                            <a:lnTo>
                              <a:pt x="267" y="423"/>
                            </a:lnTo>
                            <a:lnTo>
                              <a:pt x="263" y="453"/>
                            </a:lnTo>
                            <a:lnTo>
                              <a:pt x="235" y="475"/>
                            </a:lnTo>
                            <a:lnTo>
                              <a:pt x="217" y="500"/>
                            </a:lnTo>
                            <a:lnTo>
                              <a:pt x="219" y="514"/>
                            </a:lnTo>
                            <a:lnTo>
                              <a:pt x="216" y="523"/>
                            </a:lnTo>
                            <a:lnTo>
                              <a:pt x="196" y="523"/>
                            </a:lnTo>
                            <a:lnTo>
                              <a:pt x="185" y="514"/>
                            </a:lnTo>
                            <a:lnTo>
                              <a:pt x="169" y="522"/>
                            </a:lnTo>
                            <a:lnTo>
                              <a:pt x="153" y="531"/>
                            </a:lnTo>
                            <a:lnTo>
                              <a:pt x="153" y="550"/>
                            </a:lnTo>
                            <a:lnTo>
                              <a:pt x="146" y="551"/>
                            </a:lnTo>
                            <a:lnTo>
                              <a:pt x="144" y="545"/>
                            </a:lnTo>
                            <a:lnTo>
                              <a:pt x="130" y="536"/>
                            </a:lnTo>
                            <a:lnTo>
                              <a:pt x="110" y="544"/>
                            </a:lnTo>
                            <a:lnTo>
                              <a:pt x="100" y="562"/>
                            </a:lnTo>
                            <a:lnTo>
                              <a:pt x="91" y="558"/>
                            </a:lnTo>
                            <a:lnTo>
                              <a:pt x="82" y="548"/>
                            </a:lnTo>
                            <a:lnTo>
                              <a:pt x="53" y="551"/>
                            </a:lnTo>
                            <a:lnTo>
                              <a:pt x="19" y="558"/>
                            </a:lnTo>
                            <a:lnTo>
                              <a:pt x="0" y="567"/>
                            </a:lnTo>
                            <a:close/>
                          </a:path>
                        </a:pathLst>
                      </a:custGeom>
                      <a:solidFill>
                        <a:schemeClr val="bg1"/>
                      </a:solidFill>
                      <a:ln w="5">
                        <a:solidFill>
                          <a:srgbClr val="0F56DC">
                            <a:lumMod val="65000"/>
                          </a:srgbClr>
                        </a:solidFill>
                        <a:prstDash val="solid"/>
                        <a:round/>
                        <a:headEnd/>
                        <a:tailEnd/>
                      </a:ln>
                    </p:spPr>
                    <p:txBody>
                      <a:bodyPr anchor="ctr"/>
                      <a:lstStyle/>
                      <a:p>
                        <a:pPr algn="ctr">
                          <a:defRPr/>
                        </a:pPr>
                        <a:r>
                          <a:rPr lang="en-US" sz="1000" kern="0" dirty="0">
                            <a:solidFill>
                              <a:srgbClr val="002060"/>
                            </a:solidFill>
                            <a:latin typeface="Myriad Web Pro"/>
                          </a:rPr>
                          <a:t>IN</a:t>
                        </a:r>
                      </a:p>
                    </p:txBody>
                  </p:sp>
                  <p:sp>
                    <p:nvSpPr>
                      <p:cNvPr id="176" name="Freeform 80"/>
                      <p:cNvSpPr>
                        <a:spLocks/>
                      </p:cNvSpPr>
                      <p:nvPr/>
                    </p:nvSpPr>
                    <p:spPr bwMode="auto">
                      <a:xfrm>
                        <a:off x="3448" y="1531"/>
                        <a:ext cx="432" cy="771"/>
                      </a:xfrm>
                      <a:custGeom>
                        <a:avLst/>
                        <a:gdLst>
                          <a:gd name="T0" fmla="*/ 388 w 432"/>
                          <a:gd name="T1" fmla="*/ 621 h 771"/>
                          <a:gd name="T2" fmla="*/ 407 w 432"/>
                          <a:gd name="T3" fmla="*/ 574 h 771"/>
                          <a:gd name="T4" fmla="*/ 432 w 432"/>
                          <a:gd name="T5" fmla="*/ 524 h 771"/>
                          <a:gd name="T6" fmla="*/ 418 w 432"/>
                          <a:gd name="T7" fmla="*/ 470 h 771"/>
                          <a:gd name="T8" fmla="*/ 421 w 432"/>
                          <a:gd name="T9" fmla="*/ 415 h 771"/>
                          <a:gd name="T10" fmla="*/ 410 w 432"/>
                          <a:gd name="T11" fmla="*/ 272 h 771"/>
                          <a:gd name="T12" fmla="*/ 396 w 432"/>
                          <a:gd name="T13" fmla="*/ 106 h 771"/>
                          <a:gd name="T14" fmla="*/ 388 w 432"/>
                          <a:gd name="T15" fmla="*/ 84 h 771"/>
                          <a:gd name="T16" fmla="*/ 371 w 432"/>
                          <a:gd name="T17" fmla="*/ 50 h 771"/>
                          <a:gd name="T18" fmla="*/ 360 w 432"/>
                          <a:gd name="T19" fmla="*/ 0 h 771"/>
                          <a:gd name="T20" fmla="*/ 76 w 432"/>
                          <a:gd name="T21" fmla="*/ 30 h 771"/>
                          <a:gd name="T22" fmla="*/ 96 w 432"/>
                          <a:gd name="T23" fmla="*/ 42 h 771"/>
                          <a:gd name="T24" fmla="*/ 123 w 432"/>
                          <a:gd name="T25" fmla="*/ 75 h 771"/>
                          <a:gd name="T26" fmla="*/ 123 w 432"/>
                          <a:gd name="T27" fmla="*/ 111 h 771"/>
                          <a:gd name="T28" fmla="*/ 107 w 432"/>
                          <a:gd name="T29" fmla="*/ 148 h 771"/>
                          <a:gd name="T30" fmla="*/ 81 w 432"/>
                          <a:gd name="T31" fmla="*/ 164 h 771"/>
                          <a:gd name="T32" fmla="*/ 45 w 432"/>
                          <a:gd name="T33" fmla="*/ 184 h 771"/>
                          <a:gd name="T34" fmla="*/ 45 w 432"/>
                          <a:gd name="T35" fmla="*/ 206 h 771"/>
                          <a:gd name="T36" fmla="*/ 54 w 432"/>
                          <a:gd name="T37" fmla="*/ 242 h 771"/>
                          <a:gd name="T38" fmla="*/ 39 w 432"/>
                          <a:gd name="T39" fmla="*/ 262 h 771"/>
                          <a:gd name="T40" fmla="*/ 28 w 432"/>
                          <a:gd name="T41" fmla="*/ 281 h 771"/>
                          <a:gd name="T42" fmla="*/ 15 w 432"/>
                          <a:gd name="T43" fmla="*/ 297 h 771"/>
                          <a:gd name="T44" fmla="*/ 6 w 432"/>
                          <a:gd name="T45" fmla="*/ 318 h 771"/>
                          <a:gd name="T46" fmla="*/ 3 w 432"/>
                          <a:gd name="T47" fmla="*/ 359 h 771"/>
                          <a:gd name="T48" fmla="*/ 64 w 432"/>
                          <a:gd name="T49" fmla="*/ 451 h 771"/>
                          <a:gd name="T50" fmla="*/ 96 w 432"/>
                          <a:gd name="T51" fmla="*/ 501 h 771"/>
                          <a:gd name="T52" fmla="*/ 142 w 432"/>
                          <a:gd name="T53" fmla="*/ 512 h 771"/>
                          <a:gd name="T54" fmla="*/ 154 w 432"/>
                          <a:gd name="T55" fmla="*/ 545 h 771"/>
                          <a:gd name="T56" fmla="*/ 135 w 432"/>
                          <a:gd name="T57" fmla="*/ 601 h 771"/>
                          <a:gd name="T58" fmla="*/ 190 w 432"/>
                          <a:gd name="T59" fmla="*/ 659 h 771"/>
                          <a:gd name="T60" fmla="*/ 231 w 432"/>
                          <a:gd name="T61" fmla="*/ 695 h 771"/>
                          <a:gd name="T62" fmla="*/ 238 w 432"/>
                          <a:gd name="T63" fmla="*/ 732 h 771"/>
                          <a:gd name="T64" fmla="*/ 260 w 432"/>
                          <a:gd name="T65" fmla="*/ 771 h 771"/>
                          <a:gd name="T66" fmla="*/ 274 w 432"/>
                          <a:gd name="T67" fmla="*/ 752 h 771"/>
                          <a:gd name="T68" fmla="*/ 301 w 432"/>
                          <a:gd name="T69" fmla="*/ 738 h 771"/>
                          <a:gd name="T70" fmla="*/ 340 w 432"/>
                          <a:gd name="T71" fmla="*/ 754 h 771"/>
                          <a:gd name="T72" fmla="*/ 349 w 432"/>
                          <a:gd name="T73" fmla="*/ 738 h 771"/>
                          <a:gd name="T74" fmla="*/ 343 w 432"/>
                          <a:gd name="T75" fmla="*/ 709 h 771"/>
                          <a:gd name="T76" fmla="*/ 373 w 432"/>
                          <a:gd name="T77" fmla="*/ 695 h 771"/>
                          <a:gd name="T78" fmla="*/ 377 w 432"/>
                          <a:gd name="T79" fmla="*/ 684 h 771"/>
                          <a:gd name="T80" fmla="*/ 382 w 432"/>
                          <a:gd name="T81" fmla="*/ 662 h 7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432" h="771">
                            <a:moveTo>
                              <a:pt x="388" y="641"/>
                            </a:moveTo>
                            <a:lnTo>
                              <a:pt x="388" y="621"/>
                            </a:lnTo>
                            <a:lnTo>
                              <a:pt x="393" y="593"/>
                            </a:lnTo>
                            <a:lnTo>
                              <a:pt x="407" y="574"/>
                            </a:lnTo>
                            <a:lnTo>
                              <a:pt x="418" y="549"/>
                            </a:lnTo>
                            <a:lnTo>
                              <a:pt x="432" y="524"/>
                            </a:lnTo>
                            <a:lnTo>
                              <a:pt x="431" y="492"/>
                            </a:lnTo>
                            <a:lnTo>
                              <a:pt x="418" y="470"/>
                            </a:lnTo>
                            <a:lnTo>
                              <a:pt x="416" y="448"/>
                            </a:lnTo>
                            <a:lnTo>
                              <a:pt x="421" y="415"/>
                            </a:lnTo>
                            <a:lnTo>
                              <a:pt x="416" y="371"/>
                            </a:lnTo>
                            <a:lnTo>
                              <a:pt x="410" y="272"/>
                            </a:lnTo>
                            <a:lnTo>
                              <a:pt x="401" y="178"/>
                            </a:lnTo>
                            <a:lnTo>
                              <a:pt x="396" y="106"/>
                            </a:lnTo>
                            <a:lnTo>
                              <a:pt x="395" y="100"/>
                            </a:lnTo>
                            <a:lnTo>
                              <a:pt x="388" y="84"/>
                            </a:lnTo>
                            <a:lnTo>
                              <a:pt x="381" y="61"/>
                            </a:lnTo>
                            <a:lnTo>
                              <a:pt x="371" y="50"/>
                            </a:lnTo>
                            <a:lnTo>
                              <a:pt x="362" y="33"/>
                            </a:lnTo>
                            <a:lnTo>
                              <a:pt x="360" y="0"/>
                            </a:lnTo>
                            <a:lnTo>
                              <a:pt x="75" y="16"/>
                            </a:lnTo>
                            <a:lnTo>
                              <a:pt x="76" y="30"/>
                            </a:lnTo>
                            <a:lnTo>
                              <a:pt x="90" y="34"/>
                            </a:lnTo>
                            <a:lnTo>
                              <a:pt x="96" y="42"/>
                            </a:lnTo>
                            <a:lnTo>
                              <a:pt x="98" y="53"/>
                            </a:lnTo>
                            <a:lnTo>
                              <a:pt x="123" y="75"/>
                            </a:lnTo>
                            <a:lnTo>
                              <a:pt x="128" y="89"/>
                            </a:lnTo>
                            <a:lnTo>
                              <a:pt x="123" y="111"/>
                            </a:lnTo>
                            <a:lnTo>
                              <a:pt x="112" y="133"/>
                            </a:lnTo>
                            <a:lnTo>
                              <a:pt x="107" y="148"/>
                            </a:lnTo>
                            <a:lnTo>
                              <a:pt x="93" y="161"/>
                            </a:lnTo>
                            <a:lnTo>
                              <a:pt x="81" y="164"/>
                            </a:lnTo>
                            <a:lnTo>
                              <a:pt x="48" y="173"/>
                            </a:lnTo>
                            <a:lnTo>
                              <a:pt x="45" y="184"/>
                            </a:lnTo>
                            <a:lnTo>
                              <a:pt x="40" y="197"/>
                            </a:lnTo>
                            <a:lnTo>
                              <a:pt x="45" y="206"/>
                            </a:lnTo>
                            <a:lnTo>
                              <a:pt x="56" y="215"/>
                            </a:lnTo>
                            <a:lnTo>
                              <a:pt x="54" y="242"/>
                            </a:lnTo>
                            <a:lnTo>
                              <a:pt x="43" y="251"/>
                            </a:lnTo>
                            <a:lnTo>
                              <a:pt x="39" y="262"/>
                            </a:lnTo>
                            <a:lnTo>
                              <a:pt x="39" y="279"/>
                            </a:lnTo>
                            <a:lnTo>
                              <a:pt x="28" y="281"/>
                            </a:lnTo>
                            <a:lnTo>
                              <a:pt x="17" y="289"/>
                            </a:lnTo>
                            <a:lnTo>
                              <a:pt x="15" y="297"/>
                            </a:lnTo>
                            <a:lnTo>
                              <a:pt x="17" y="311"/>
                            </a:lnTo>
                            <a:lnTo>
                              <a:pt x="6" y="318"/>
                            </a:lnTo>
                            <a:lnTo>
                              <a:pt x="0" y="336"/>
                            </a:lnTo>
                            <a:lnTo>
                              <a:pt x="3" y="359"/>
                            </a:lnTo>
                            <a:lnTo>
                              <a:pt x="17" y="404"/>
                            </a:lnTo>
                            <a:lnTo>
                              <a:pt x="64" y="451"/>
                            </a:lnTo>
                            <a:lnTo>
                              <a:pt x="96" y="474"/>
                            </a:lnTo>
                            <a:lnTo>
                              <a:pt x="96" y="501"/>
                            </a:lnTo>
                            <a:lnTo>
                              <a:pt x="101" y="510"/>
                            </a:lnTo>
                            <a:lnTo>
                              <a:pt x="142" y="512"/>
                            </a:lnTo>
                            <a:lnTo>
                              <a:pt x="159" y="521"/>
                            </a:lnTo>
                            <a:lnTo>
                              <a:pt x="154" y="545"/>
                            </a:lnTo>
                            <a:lnTo>
                              <a:pt x="140" y="581"/>
                            </a:lnTo>
                            <a:lnTo>
                              <a:pt x="135" y="601"/>
                            </a:lnTo>
                            <a:lnTo>
                              <a:pt x="149" y="626"/>
                            </a:lnTo>
                            <a:lnTo>
                              <a:pt x="190" y="659"/>
                            </a:lnTo>
                            <a:lnTo>
                              <a:pt x="218" y="663"/>
                            </a:lnTo>
                            <a:lnTo>
                              <a:pt x="231" y="695"/>
                            </a:lnTo>
                            <a:lnTo>
                              <a:pt x="245" y="713"/>
                            </a:lnTo>
                            <a:lnTo>
                              <a:pt x="238" y="732"/>
                            </a:lnTo>
                            <a:lnTo>
                              <a:pt x="248" y="759"/>
                            </a:lnTo>
                            <a:lnTo>
                              <a:pt x="260" y="771"/>
                            </a:lnTo>
                            <a:lnTo>
                              <a:pt x="268" y="765"/>
                            </a:lnTo>
                            <a:lnTo>
                              <a:pt x="274" y="752"/>
                            </a:lnTo>
                            <a:lnTo>
                              <a:pt x="288" y="741"/>
                            </a:lnTo>
                            <a:lnTo>
                              <a:pt x="301" y="738"/>
                            </a:lnTo>
                            <a:lnTo>
                              <a:pt x="318" y="745"/>
                            </a:lnTo>
                            <a:lnTo>
                              <a:pt x="340" y="754"/>
                            </a:lnTo>
                            <a:lnTo>
                              <a:pt x="348" y="752"/>
                            </a:lnTo>
                            <a:lnTo>
                              <a:pt x="349" y="738"/>
                            </a:lnTo>
                            <a:lnTo>
                              <a:pt x="342" y="723"/>
                            </a:lnTo>
                            <a:lnTo>
                              <a:pt x="343" y="709"/>
                            </a:lnTo>
                            <a:lnTo>
                              <a:pt x="354" y="699"/>
                            </a:lnTo>
                            <a:lnTo>
                              <a:pt x="373" y="695"/>
                            </a:lnTo>
                            <a:lnTo>
                              <a:pt x="381" y="691"/>
                            </a:lnTo>
                            <a:lnTo>
                              <a:pt x="377" y="684"/>
                            </a:lnTo>
                            <a:lnTo>
                              <a:pt x="373" y="668"/>
                            </a:lnTo>
                            <a:lnTo>
                              <a:pt x="382" y="662"/>
                            </a:lnTo>
                            <a:lnTo>
                              <a:pt x="388" y="641"/>
                            </a:lnTo>
                            <a:close/>
                          </a:path>
                        </a:pathLst>
                      </a:custGeom>
                      <a:solidFill>
                        <a:srgbClr val="FFCC00"/>
                      </a:solidFill>
                      <a:ln w="5">
                        <a:solidFill>
                          <a:srgbClr val="0F56DC">
                            <a:lumMod val="65000"/>
                          </a:srgbClr>
                        </a:solidFill>
                        <a:prstDash val="solid"/>
                        <a:round/>
                        <a:headEnd/>
                        <a:tailEnd/>
                      </a:ln>
                    </p:spPr>
                    <p:txBody>
                      <a:bodyPr lIns="182880" bIns="182880" anchor="ctr"/>
                      <a:lstStyle/>
                      <a:p>
                        <a:pPr algn="ctr">
                          <a:defRPr/>
                        </a:pPr>
                        <a:r>
                          <a:rPr lang="en-US" sz="1000" kern="0" dirty="0">
                            <a:solidFill>
                              <a:srgbClr val="002060"/>
                            </a:solidFill>
                            <a:latin typeface="Myriad Web Pro"/>
                          </a:rPr>
                          <a:t>IL</a:t>
                        </a:r>
                      </a:p>
                    </p:txBody>
                  </p:sp>
                  <p:sp>
                    <p:nvSpPr>
                      <p:cNvPr id="177" name="Freeform 81"/>
                      <p:cNvSpPr>
                        <a:spLocks/>
                      </p:cNvSpPr>
                      <p:nvPr/>
                    </p:nvSpPr>
                    <p:spPr bwMode="auto">
                      <a:xfrm>
                        <a:off x="5242" y="1322"/>
                        <a:ext cx="184" cy="182"/>
                      </a:xfrm>
                      <a:custGeom>
                        <a:avLst/>
                        <a:gdLst>
                          <a:gd name="T0" fmla="*/ 184 w 184"/>
                          <a:gd name="T1" fmla="*/ 92 h 182"/>
                          <a:gd name="T2" fmla="*/ 162 w 184"/>
                          <a:gd name="T3" fmla="*/ 0 h 182"/>
                          <a:gd name="T4" fmla="*/ 132 w 184"/>
                          <a:gd name="T5" fmla="*/ 6 h 182"/>
                          <a:gd name="T6" fmla="*/ 0 w 184"/>
                          <a:gd name="T7" fmla="*/ 36 h 182"/>
                          <a:gd name="T8" fmla="*/ 6 w 184"/>
                          <a:gd name="T9" fmla="*/ 54 h 182"/>
                          <a:gd name="T10" fmla="*/ 15 w 184"/>
                          <a:gd name="T11" fmla="*/ 101 h 182"/>
                          <a:gd name="T12" fmla="*/ 15 w 184"/>
                          <a:gd name="T13" fmla="*/ 156 h 182"/>
                          <a:gd name="T14" fmla="*/ 7 w 184"/>
                          <a:gd name="T15" fmla="*/ 170 h 182"/>
                          <a:gd name="T16" fmla="*/ 20 w 184"/>
                          <a:gd name="T17" fmla="*/ 182 h 182"/>
                          <a:gd name="T18" fmla="*/ 46 w 184"/>
                          <a:gd name="T19" fmla="*/ 157 h 182"/>
                          <a:gd name="T20" fmla="*/ 68 w 184"/>
                          <a:gd name="T21" fmla="*/ 137 h 182"/>
                          <a:gd name="T22" fmla="*/ 81 w 184"/>
                          <a:gd name="T23" fmla="*/ 125 h 182"/>
                          <a:gd name="T24" fmla="*/ 85 w 184"/>
                          <a:gd name="T25" fmla="*/ 129 h 182"/>
                          <a:gd name="T26" fmla="*/ 103 w 184"/>
                          <a:gd name="T27" fmla="*/ 120 h 182"/>
                          <a:gd name="T28" fmla="*/ 135 w 184"/>
                          <a:gd name="T29" fmla="*/ 112 h 182"/>
                          <a:gd name="T30" fmla="*/ 184 w 184"/>
                          <a:gd name="T31" fmla="*/ 92 h 1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84" h="182">
                            <a:moveTo>
                              <a:pt x="184" y="92"/>
                            </a:moveTo>
                            <a:lnTo>
                              <a:pt x="162" y="0"/>
                            </a:lnTo>
                            <a:lnTo>
                              <a:pt x="132" y="6"/>
                            </a:lnTo>
                            <a:lnTo>
                              <a:pt x="0" y="36"/>
                            </a:lnTo>
                            <a:lnTo>
                              <a:pt x="6" y="54"/>
                            </a:lnTo>
                            <a:lnTo>
                              <a:pt x="15" y="101"/>
                            </a:lnTo>
                            <a:lnTo>
                              <a:pt x="15" y="156"/>
                            </a:lnTo>
                            <a:lnTo>
                              <a:pt x="7" y="170"/>
                            </a:lnTo>
                            <a:lnTo>
                              <a:pt x="20" y="182"/>
                            </a:lnTo>
                            <a:lnTo>
                              <a:pt x="46" y="157"/>
                            </a:lnTo>
                            <a:lnTo>
                              <a:pt x="68" y="137"/>
                            </a:lnTo>
                            <a:lnTo>
                              <a:pt x="81" y="125"/>
                            </a:lnTo>
                            <a:lnTo>
                              <a:pt x="85" y="129"/>
                            </a:lnTo>
                            <a:lnTo>
                              <a:pt x="103" y="120"/>
                            </a:lnTo>
                            <a:lnTo>
                              <a:pt x="135" y="112"/>
                            </a:lnTo>
                            <a:lnTo>
                              <a:pt x="184" y="92"/>
                            </a:lnTo>
                            <a:close/>
                          </a:path>
                        </a:pathLst>
                      </a:custGeom>
                      <a:solidFill>
                        <a:schemeClr val="bg1"/>
                      </a:solidFill>
                      <a:ln w="5">
                        <a:solidFill>
                          <a:srgbClr val="0F56DC">
                            <a:lumMod val="65000"/>
                          </a:srgbClr>
                        </a:solidFill>
                        <a:prstDash val="solid"/>
                        <a:round/>
                        <a:headEnd/>
                        <a:tailEnd/>
                      </a:ln>
                    </p:spPr>
                    <p:txBody>
                      <a:bodyPr anchor="ctr"/>
                      <a:lstStyle/>
                      <a:p>
                        <a:pPr algn="ctr">
                          <a:defRPr/>
                        </a:pPr>
                        <a:endParaRPr lang="en-US" sz="1200" kern="0">
                          <a:solidFill>
                            <a:srgbClr val="002060"/>
                          </a:solidFill>
                          <a:latin typeface="Myriad Web Pro"/>
                        </a:endParaRPr>
                      </a:p>
                    </p:txBody>
                  </p:sp>
                  <p:sp>
                    <p:nvSpPr>
                      <p:cNvPr id="178" name="Freeform 82"/>
                      <p:cNvSpPr>
                        <a:spLocks/>
                      </p:cNvSpPr>
                      <p:nvPr/>
                    </p:nvSpPr>
                    <p:spPr bwMode="auto">
                      <a:xfrm>
                        <a:off x="3285" y="946"/>
                        <a:ext cx="565" cy="601"/>
                      </a:xfrm>
                      <a:custGeom>
                        <a:avLst/>
                        <a:gdLst>
                          <a:gd name="T0" fmla="*/ 523 w 565"/>
                          <a:gd name="T1" fmla="*/ 565 h 601"/>
                          <a:gd name="T2" fmla="*/ 512 w 565"/>
                          <a:gd name="T3" fmla="*/ 498 h 601"/>
                          <a:gd name="T4" fmla="*/ 511 w 565"/>
                          <a:gd name="T5" fmla="*/ 463 h 601"/>
                          <a:gd name="T6" fmla="*/ 525 w 565"/>
                          <a:gd name="T7" fmla="*/ 429 h 601"/>
                          <a:gd name="T8" fmla="*/ 517 w 565"/>
                          <a:gd name="T9" fmla="*/ 385 h 601"/>
                          <a:gd name="T10" fmla="*/ 533 w 565"/>
                          <a:gd name="T11" fmla="*/ 360 h 601"/>
                          <a:gd name="T12" fmla="*/ 528 w 565"/>
                          <a:gd name="T13" fmla="*/ 334 h 601"/>
                          <a:gd name="T14" fmla="*/ 529 w 565"/>
                          <a:gd name="T15" fmla="*/ 291 h 601"/>
                          <a:gd name="T16" fmla="*/ 564 w 565"/>
                          <a:gd name="T17" fmla="*/ 215 h 601"/>
                          <a:gd name="T18" fmla="*/ 564 w 565"/>
                          <a:gd name="T19" fmla="*/ 195 h 601"/>
                          <a:gd name="T20" fmla="*/ 533 w 565"/>
                          <a:gd name="T21" fmla="*/ 237 h 601"/>
                          <a:gd name="T22" fmla="*/ 503 w 565"/>
                          <a:gd name="T23" fmla="*/ 273 h 601"/>
                          <a:gd name="T24" fmla="*/ 486 w 565"/>
                          <a:gd name="T25" fmla="*/ 291 h 601"/>
                          <a:gd name="T26" fmla="*/ 470 w 565"/>
                          <a:gd name="T27" fmla="*/ 302 h 601"/>
                          <a:gd name="T28" fmla="*/ 476 w 565"/>
                          <a:gd name="T29" fmla="*/ 276 h 601"/>
                          <a:gd name="T30" fmla="*/ 501 w 565"/>
                          <a:gd name="T31" fmla="*/ 237 h 601"/>
                          <a:gd name="T32" fmla="*/ 490 w 565"/>
                          <a:gd name="T33" fmla="*/ 210 h 601"/>
                          <a:gd name="T34" fmla="*/ 456 w 565"/>
                          <a:gd name="T35" fmla="*/ 137 h 601"/>
                          <a:gd name="T36" fmla="*/ 369 w 565"/>
                          <a:gd name="T37" fmla="*/ 106 h 601"/>
                          <a:gd name="T38" fmla="*/ 300 w 565"/>
                          <a:gd name="T39" fmla="*/ 85 h 601"/>
                          <a:gd name="T40" fmla="*/ 227 w 565"/>
                          <a:gd name="T41" fmla="*/ 46 h 601"/>
                          <a:gd name="T42" fmla="*/ 214 w 565"/>
                          <a:gd name="T43" fmla="*/ 49 h 601"/>
                          <a:gd name="T44" fmla="*/ 202 w 565"/>
                          <a:gd name="T45" fmla="*/ 43 h 601"/>
                          <a:gd name="T46" fmla="*/ 184 w 565"/>
                          <a:gd name="T47" fmla="*/ 51 h 601"/>
                          <a:gd name="T48" fmla="*/ 181 w 565"/>
                          <a:gd name="T49" fmla="*/ 34 h 601"/>
                          <a:gd name="T50" fmla="*/ 202 w 565"/>
                          <a:gd name="T51" fmla="*/ 9 h 601"/>
                          <a:gd name="T52" fmla="*/ 175 w 565"/>
                          <a:gd name="T53" fmla="*/ 4 h 601"/>
                          <a:gd name="T54" fmla="*/ 111 w 565"/>
                          <a:gd name="T55" fmla="*/ 37 h 601"/>
                          <a:gd name="T56" fmla="*/ 75 w 565"/>
                          <a:gd name="T57" fmla="*/ 37 h 601"/>
                          <a:gd name="T58" fmla="*/ 55 w 565"/>
                          <a:gd name="T59" fmla="*/ 49 h 601"/>
                          <a:gd name="T60" fmla="*/ 53 w 565"/>
                          <a:gd name="T61" fmla="*/ 120 h 601"/>
                          <a:gd name="T62" fmla="*/ 14 w 565"/>
                          <a:gd name="T63" fmla="*/ 154 h 601"/>
                          <a:gd name="T64" fmla="*/ 2 w 565"/>
                          <a:gd name="T65" fmla="*/ 193 h 601"/>
                          <a:gd name="T66" fmla="*/ 22 w 565"/>
                          <a:gd name="T67" fmla="*/ 226 h 601"/>
                          <a:gd name="T68" fmla="*/ 11 w 565"/>
                          <a:gd name="T69" fmla="*/ 270 h 601"/>
                          <a:gd name="T70" fmla="*/ 33 w 565"/>
                          <a:gd name="T71" fmla="*/ 329 h 601"/>
                          <a:gd name="T72" fmla="*/ 66 w 565"/>
                          <a:gd name="T73" fmla="*/ 349 h 601"/>
                          <a:gd name="T74" fmla="*/ 111 w 565"/>
                          <a:gd name="T75" fmla="*/ 388 h 601"/>
                          <a:gd name="T76" fmla="*/ 169 w 565"/>
                          <a:gd name="T77" fmla="*/ 430 h 601"/>
                          <a:gd name="T78" fmla="*/ 178 w 565"/>
                          <a:gd name="T79" fmla="*/ 498 h 601"/>
                          <a:gd name="T80" fmla="*/ 194 w 565"/>
                          <a:gd name="T81" fmla="*/ 516 h 601"/>
                          <a:gd name="T82" fmla="*/ 183 w 565"/>
                          <a:gd name="T83" fmla="*/ 558 h 601"/>
                          <a:gd name="T84" fmla="*/ 214 w 565"/>
                          <a:gd name="T85" fmla="*/ 590 h 601"/>
                          <a:gd name="T86" fmla="*/ 241 w 565"/>
                          <a:gd name="T87" fmla="*/ 601 h 6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565" h="601">
                            <a:moveTo>
                              <a:pt x="523" y="583"/>
                            </a:moveTo>
                            <a:lnTo>
                              <a:pt x="523" y="565"/>
                            </a:lnTo>
                            <a:lnTo>
                              <a:pt x="515" y="537"/>
                            </a:lnTo>
                            <a:lnTo>
                              <a:pt x="512" y="498"/>
                            </a:lnTo>
                            <a:lnTo>
                              <a:pt x="505" y="482"/>
                            </a:lnTo>
                            <a:lnTo>
                              <a:pt x="511" y="463"/>
                            </a:lnTo>
                            <a:lnTo>
                              <a:pt x="515" y="446"/>
                            </a:lnTo>
                            <a:lnTo>
                              <a:pt x="525" y="429"/>
                            </a:lnTo>
                            <a:lnTo>
                              <a:pt x="522" y="409"/>
                            </a:lnTo>
                            <a:lnTo>
                              <a:pt x="517" y="385"/>
                            </a:lnTo>
                            <a:lnTo>
                              <a:pt x="520" y="374"/>
                            </a:lnTo>
                            <a:lnTo>
                              <a:pt x="533" y="360"/>
                            </a:lnTo>
                            <a:lnTo>
                              <a:pt x="533" y="343"/>
                            </a:lnTo>
                            <a:lnTo>
                              <a:pt x="528" y="334"/>
                            </a:lnTo>
                            <a:lnTo>
                              <a:pt x="533" y="318"/>
                            </a:lnTo>
                            <a:lnTo>
                              <a:pt x="529" y="291"/>
                            </a:lnTo>
                            <a:lnTo>
                              <a:pt x="547" y="257"/>
                            </a:lnTo>
                            <a:lnTo>
                              <a:pt x="564" y="215"/>
                            </a:lnTo>
                            <a:lnTo>
                              <a:pt x="565" y="201"/>
                            </a:lnTo>
                            <a:lnTo>
                              <a:pt x="564" y="195"/>
                            </a:lnTo>
                            <a:lnTo>
                              <a:pt x="559" y="198"/>
                            </a:lnTo>
                            <a:lnTo>
                              <a:pt x="533" y="237"/>
                            </a:lnTo>
                            <a:lnTo>
                              <a:pt x="515" y="262"/>
                            </a:lnTo>
                            <a:lnTo>
                              <a:pt x="503" y="273"/>
                            </a:lnTo>
                            <a:lnTo>
                              <a:pt x="498" y="287"/>
                            </a:lnTo>
                            <a:lnTo>
                              <a:pt x="486" y="291"/>
                            </a:lnTo>
                            <a:lnTo>
                              <a:pt x="478" y="304"/>
                            </a:lnTo>
                            <a:lnTo>
                              <a:pt x="470" y="302"/>
                            </a:lnTo>
                            <a:lnTo>
                              <a:pt x="469" y="291"/>
                            </a:lnTo>
                            <a:lnTo>
                              <a:pt x="476" y="276"/>
                            </a:lnTo>
                            <a:lnTo>
                              <a:pt x="490" y="246"/>
                            </a:lnTo>
                            <a:lnTo>
                              <a:pt x="501" y="237"/>
                            </a:lnTo>
                            <a:lnTo>
                              <a:pt x="508" y="221"/>
                            </a:lnTo>
                            <a:lnTo>
                              <a:pt x="490" y="210"/>
                            </a:lnTo>
                            <a:lnTo>
                              <a:pt x="478" y="145"/>
                            </a:lnTo>
                            <a:lnTo>
                              <a:pt x="456" y="137"/>
                            </a:lnTo>
                            <a:lnTo>
                              <a:pt x="444" y="123"/>
                            </a:lnTo>
                            <a:lnTo>
                              <a:pt x="369" y="106"/>
                            </a:lnTo>
                            <a:lnTo>
                              <a:pt x="350" y="99"/>
                            </a:lnTo>
                            <a:lnTo>
                              <a:pt x="300" y="85"/>
                            </a:lnTo>
                            <a:lnTo>
                              <a:pt x="250" y="78"/>
                            </a:lnTo>
                            <a:lnTo>
                              <a:pt x="227" y="46"/>
                            </a:lnTo>
                            <a:lnTo>
                              <a:pt x="222" y="49"/>
                            </a:lnTo>
                            <a:lnTo>
                              <a:pt x="214" y="49"/>
                            </a:lnTo>
                            <a:lnTo>
                              <a:pt x="211" y="42"/>
                            </a:lnTo>
                            <a:lnTo>
                              <a:pt x="202" y="43"/>
                            </a:lnTo>
                            <a:lnTo>
                              <a:pt x="195" y="45"/>
                            </a:lnTo>
                            <a:lnTo>
                              <a:pt x="184" y="51"/>
                            </a:lnTo>
                            <a:lnTo>
                              <a:pt x="178" y="46"/>
                            </a:lnTo>
                            <a:lnTo>
                              <a:pt x="181" y="34"/>
                            </a:lnTo>
                            <a:lnTo>
                              <a:pt x="194" y="15"/>
                            </a:lnTo>
                            <a:lnTo>
                              <a:pt x="202" y="9"/>
                            </a:lnTo>
                            <a:lnTo>
                              <a:pt x="189" y="0"/>
                            </a:lnTo>
                            <a:lnTo>
                              <a:pt x="175" y="4"/>
                            </a:lnTo>
                            <a:lnTo>
                              <a:pt x="158" y="17"/>
                            </a:lnTo>
                            <a:lnTo>
                              <a:pt x="111" y="37"/>
                            </a:lnTo>
                            <a:lnTo>
                              <a:pt x="92" y="40"/>
                            </a:lnTo>
                            <a:lnTo>
                              <a:pt x="75" y="37"/>
                            </a:lnTo>
                            <a:lnTo>
                              <a:pt x="69" y="32"/>
                            </a:lnTo>
                            <a:lnTo>
                              <a:pt x="55" y="49"/>
                            </a:lnTo>
                            <a:lnTo>
                              <a:pt x="53" y="67"/>
                            </a:lnTo>
                            <a:lnTo>
                              <a:pt x="53" y="120"/>
                            </a:lnTo>
                            <a:lnTo>
                              <a:pt x="47" y="129"/>
                            </a:lnTo>
                            <a:lnTo>
                              <a:pt x="14" y="154"/>
                            </a:lnTo>
                            <a:lnTo>
                              <a:pt x="0" y="192"/>
                            </a:lnTo>
                            <a:lnTo>
                              <a:pt x="2" y="193"/>
                            </a:lnTo>
                            <a:lnTo>
                              <a:pt x="19" y="206"/>
                            </a:lnTo>
                            <a:lnTo>
                              <a:pt x="22" y="226"/>
                            </a:lnTo>
                            <a:lnTo>
                              <a:pt x="11" y="245"/>
                            </a:lnTo>
                            <a:lnTo>
                              <a:pt x="11" y="270"/>
                            </a:lnTo>
                            <a:lnTo>
                              <a:pt x="14" y="310"/>
                            </a:lnTo>
                            <a:lnTo>
                              <a:pt x="33" y="329"/>
                            </a:lnTo>
                            <a:lnTo>
                              <a:pt x="53" y="329"/>
                            </a:lnTo>
                            <a:lnTo>
                              <a:pt x="66" y="349"/>
                            </a:lnTo>
                            <a:lnTo>
                              <a:pt x="86" y="352"/>
                            </a:lnTo>
                            <a:lnTo>
                              <a:pt x="111" y="388"/>
                            </a:lnTo>
                            <a:lnTo>
                              <a:pt x="155" y="413"/>
                            </a:lnTo>
                            <a:lnTo>
                              <a:pt x="169" y="430"/>
                            </a:lnTo>
                            <a:lnTo>
                              <a:pt x="173" y="477"/>
                            </a:lnTo>
                            <a:lnTo>
                              <a:pt x="178" y="498"/>
                            </a:lnTo>
                            <a:lnTo>
                              <a:pt x="192" y="508"/>
                            </a:lnTo>
                            <a:lnTo>
                              <a:pt x="194" y="516"/>
                            </a:lnTo>
                            <a:lnTo>
                              <a:pt x="181" y="538"/>
                            </a:lnTo>
                            <a:lnTo>
                              <a:pt x="183" y="558"/>
                            </a:lnTo>
                            <a:lnTo>
                              <a:pt x="198" y="582"/>
                            </a:lnTo>
                            <a:lnTo>
                              <a:pt x="214" y="590"/>
                            </a:lnTo>
                            <a:lnTo>
                              <a:pt x="233" y="593"/>
                            </a:lnTo>
                            <a:lnTo>
                              <a:pt x="241" y="601"/>
                            </a:lnTo>
                            <a:lnTo>
                              <a:pt x="523" y="583"/>
                            </a:lnTo>
                            <a:close/>
                          </a:path>
                        </a:pathLst>
                      </a:custGeom>
                      <a:solidFill>
                        <a:srgbClr val="FFCC00"/>
                      </a:solidFill>
                      <a:ln w="5">
                        <a:solidFill>
                          <a:srgbClr val="0F56DC">
                            <a:lumMod val="65000"/>
                          </a:srgbClr>
                        </a:solidFill>
                        <a:prstDash val="solid"/>
                        <a:round/>
                        <a:headEnd/>
                        <a:tailEnd/>
                      </a:ln>
                    </p:spPr>
                    <p:txBody>
                      <a:bodyPr anchor="ctr"/>
                      <a:lstStyle/>
                      <a:p>
                        <a:pPr algn="ctr">
                          <a:defRPr/>
                        </a:pPr>
                        <a:r>
                          <a:rPr lang="en-US" sz="1000" kern="0" dirty="0">
                            <a:solidFill>
                              <a:srgbClr val="002060"/>
                            </a:solidFill>
                            <a:latin typeface="Myriad Web Pro"/>
                          </a:rPr>
                          <a:t>WI</a:t>
                        </a:r>
                      </a:p>
                    </p:txBody>
                  </p:sp>
                  <p:sp>
                    <p:nvSpPr>
                      <p:cNvPr id="179" name="Freeform 83"/>
                      <p:cNvSpPr>
                        <a:spLocks noEditPoints="1"/>
                      </p:cNvSpPr>
                      <p:nvPr/>
                    </p:nvSpPr>
                    <p:spPr bwMode="auto">
                      <a:xfrm>
                        <a:off x="4294" y="2135"/>
                        <a:ext cx="968" cy="423"/>
                      </a:xfrm>
                      <a:custGeom>
                        <a:avLst/>
                        <a:gdLst>
                          <a:gd name="T0" fmla="*/ 901 w 968"/>
                          <a:gd name="T1" fmla="*/ 31 h 423"/>
                          <a:gd name="T2" fmla="*/ 938 w 968"/>
                          <a:gd name="T3" fmla="*/ 86 h 423"/>
                          <a:gd name="T4" fmla="*/ 927 w 968"/>
                          <a:gd name="T5" fmla="*/ 101 h 423"/>
                          <a:gd name="T6" fmla="*/ 930 w 968"/>
                          <a:gd name="T7" fmla="*/ 133 h 423"/>
                          <a:gd name="T8" fmla="*/ 910 w 968"/>
                          <a:gd name="T9" fmla="*/ 153 h 423"/>
                          <a:gd name="T10" fmla="*/ 879 w 968"/>
                          <a:gd name="T11" fmla="*/ 181 h 423"/>
                          <a:gd name="T12" fmla="*/ 855 w 968"/>
                          <a:gd name="T13" fmla="*/ 178 h 423"/>
                          <a:gd name="T14" fmla="*/ 846 w 968"/>
                          <a:gd name="T15" fmla="*/ 178 h 423"/>
                          <a:gd name="T16" fmla="*/ 859 w 968"/>
                          <a:gd name="T17" fmla="*/ 184 h 423"/>
                          <a:gd name="T18" fmla="*/ 852 w 968"/>
                          <a:gd name="T19" fmla="*/ 233 h 423"/>
                          <a:gd name="T20" fmla="*/ 882 w 968"/>
                          <a:gd name="T21" fmla="*/ 242 h 423"/>
                          <a:gd name="T22" fmla="*/ 904 w 968"/>
                          <a:gd name="T23" fmla="*/ 225 h 423"/>
                          <a:gd name="T24" fmla="*/ 873 w 968"/>
                          <a:gd name="T25" fmla="*/ 278 h 423"/>
                          <a:gd name="T26" fmla="*/ 857 w 968"/>
                          <a:gd name="T27" fmla="*/ 275 h 423"/>
                          <a:gd name="T28" fmla="*/ 809 w 968"/>
                          <a:gd name="T29" fmla="*/ 293 h 423"/>
                          <a:gd name="T30" fmla="*/ 746 w 968"/>
                          <a:gd name="T31" fmla="*/ 356 h 423"/>
                          <a:gd name="T32" fmla="*/ 732 w 968"/>
                          <a:gd name="T33" fmla="*/ 412 h 423"/>
                          <a:gd name="T34" fmla="*/ 668 w 968"/>
                          <a:gd name="T35" fmla="*/ 423 h 423"/>
                          <a:gd name="T36" fmla="*/ 528 w 968"/>
                          <a:gd name="T37" fmla="*/ 325 h 423"/>
                          <a:gd name="T38" fmla="*/ 431 w 968"/>
                          <a:gd name="T39" fmla="*/ 328 h 423"/>
                          <a:gd name="T40" fmla="*/ 393 w 968"/>
                          <a:gd name="T41" fmla="*/ 312 h 423"/>
                          <a:gd name="T42" fmla="*/ 272 w 968"/>
                          <a:gd name="T43" fmla="*/ 303 h 423"/>
                          <a:gd name="T44" fmla="*/ 170 w 968"/>
                          <a:gd name="T45" fmla="*/ 336 h 423"/>
                          <a:gd name="T46" fmla="*/ 0 w 968"/>
                          <a:gd name="T47" fmla="*/ 368 h 423"/>
                          <a:gd name="T48" fmla="*/ 14 w 968"/>
                          <a:gd name="T49" fmla="*/ 334 h 423"/>
                          <a:gd name="T50" fmla="*/ 34 w 968"/>
                          <a:gd name="T51" fmla="*/ 306 h 423"/>
                          <a:gd name="T52" fmla="*/ 86 w 968"/>
                          <a:gd name="T53" fmla="*/ 281 h 423"/>
                          <a:gd name="T54" fmla="*/ 139 w 968"/>
                          <a:gd name="T55" fmla="*/ 245 h 423"/>
                          <a:gd name="T56" fmla="*/ 167 w 968"/>
                          <a:gd name="T57" fmla="*/ 201 h 423"/>
                          <a:gd name="T58" fmla="*/ 172 w 968"/>
                          <a:gd name="T59" fmla="*/ 201 h 423"/>
                          <a:gd name="T60" fmla="*/ 173 w 968"/>
                          <a:gd name="T61" fmla="*/ 206 h 423"/>
                          <a:gd name="T62" fmla="*/ 176 w 968"/>
                          <a:gd name="T63" fmla="*/ 208 h 423"/>
                          <a:gd name="T64" fmla="*/ 189 w 968"/>
                          <a:gd name="T65" fmla="*/ 209 h 423"/>
                          <a:gd name="T66" fmla="*/ 215 w 968"/>
                          <a:gd name="T67" fmla="*/ 184 h 423"/>
                          <a:gd name="T68" fmla="*/ 240 w 968"/>
                          <a:gd name="T69" fmla="*/ 164 h 423"/>
                          <a:gd name="T70" fmla="*/ 261 w 968"/>
                          <a:gd name="T71" fmla="*/ 134 h 423"/>
                          <a:gd name="T72" fmla="*/ 289 w 968"/>
                          <a:gd name="T73" fmla="*/ 111 h 423"/>
                          <a:gd name="T74" fmla="*/ 432 w 968"/>
                          <a:gd name="T75" fmla="*/ 92 h 423"/>
                          <a:gd name="T76" fmla="*/ 662 w 968"/>
                          <a:gd name="T77" fmla="*/ 50 h 423"/>
                          <a:gd name="T78" fmla="*/ 857 w 968"/>
                          <a:gd name="T79" fmla="*/ 8 h 423"/>
                          <a:gd name="T80" fmla="*/ 915 w 968"/>
                          <a:gd name="T81" fmla="*/ 208 h 423"/>
                          <a:gd name="T82" fmla="*/ 951 w 968"/>
                          <a:gd name="T83" fmla="*/ 176 h 423"/>
                          <a:gd name="T84" fmla="*/ 962 w 968"/>
                          <a:gd name="T85" fmla="*/ 159 h 423"/>
                          <a:gd name="T86" fmla="*/ 948 w 968"/>
                          <a:gd name="T87" fmla="*/ 106 h 423"/>
                          <a:gd name="T88" fmla="*/ 949 w 968"/>
                          <a:gd name="T89" fmla="*/ 94 h 423"/>
                          <a:gd name="T90" fmla="*/ 968 w 968"/>
                          <a:gd name="T91" fmla="*/ 155 h 423"/>
                          <a:gd name="T92" fmla="*/ 946 w 968"/>
                          <a:gd name="T93" fmla="*/ 186 h 423"/>
                          <a:gd name="T94" fmla="*/ 921 w 968"/>
                          <a:gd name="T95" fmla="*/ 209 h 4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968" h="423">
                            <a:moveTo>
                              <a:pt x="888" y="0"/>
                            </a:moveTo>
                            <a:lnTo>
                              <a:pt x="901" y="31"/>
                            </a:lnTo>
                            <a:lnTo>
                              <a:pt x="923" y="72"/>
                            </a:lnTo>
                            <a:lnTo>
                              <a:pt x="938" y="86"/>
                            </a:lnTo>
                            <a:lnTo>
                              <a:pt x="943" y="101"/>
                            </a:lnTo>
                            <a:lnTo>
                              <a:pt x="927" y="101"/>
                            </a:lnTo>
                            <a:lnTo>
                              <a:pt x="932" y="106"/>
                            </a:lnTo>
                            <a:lnTo>
                              <a:pt x="930" y="133"/>
                            </a:lnTo>
                            <a:lnTo>
                              <a:pt x="915" y="141"/>
                            </a:lnTo>
                            <a:lnTo>
                              <a:pt x="910" y="153"/>
                            </a:lnTo>
                            <a:lnTo>
                              <a:pt x="902" y="172"/>
                            </a:lnTo>
                            <a:lnTo>
                              <a:pt x="879" y="181"/>
                            </a:lnTo>
                            <a:lnTo>
                              <a:pt x="863" y="180"/>
                            </a:lnTo>
                            <a:lnTo>
                              <a:pt x="855" y="178"/>
                            </a:lnTo>
                            <a:lnTo>
                              <a:pt x="845" y="170"/>
                            </a:lnTo>
                            <a:lnTo>
                              <a:pt x="846" y="178"/>
                            </a:lnTo>
                            <a:lnTo>
                              <a:pt x="846" y="184"/>
                            </a:lnTo>
                            <a:lnTo>
                              <a:pt x="859" y="184"/>
                            </a:lnTo>
                            <a:lnTo>
                              <a:pt x="863" y="192"/>
                            </a:lnTo>
                            <a:lnTo>
                              <a:pt x="852" y="233"/>
                            </a:lnTo>
                            <a:lnTo>
                              <a:pt x="877" y="233"/>
                            </a:lnTo>
                            <a:lnTo>
                              <a:pt x="882" y="242"/>
                            </a:lnTo>
                            <a:lnTo>
                              <a:pt x="896" y="228"/>
                            </a:lnTo>
                            <a:lnTo>
                              <a:pt x="904" y="225"/>
                            </a:lnTo>
                            <a:lnTo>
                              <a:pt x="891" y="247"/>
                            </a:lnTo>
                            <a:lnTo>
                              <a:pt x="873" y="278"/>
                            </a:lnTo>
                            <a:lnTo>
                              <a:pt x="865" y="278"/>
                            </a:lnTo>
                            <a:lnTo>
                              <a:pt x="857" y="275"/>
                            </a:lnTo>
                            <a:lnTo>
                              <a:pt x="840" y="278"/>
                            </a:lnTo>
                            <a:lnTo>
                              <a:pt x="809" y="293"/>
                            </a:lnTo>
                            <a:lnTo>
                              <a:pt x="768" y="326"/>
                            </a:lnTo>
                            <a:lnTo>
                              <a:pt x="746" y="356"/>
                            </a:lnTo>
                            <a:lnTo>
                              <a:pt x="735" y="397"/>
                            </a:lnTo>
                            <a:lnTo>
                              <a:pt x="732" y="412"/>
                            </a:lnTo>
                            <a:lnTo>
                              <a:pt x="702" y="415"/>
                            </a:lnTo>
                            <a:lnTo>
                              <a:pt x="668" y="423"/>
                            </a:lnTo>
                            <a:lnTo>
                              <a:pt x="606" y="372"/>
                            </a:lnTo>
                            <a:lnTo>
                              <a:pt x="528" y="325"/>
                            </a:lnTo>
                            <a:lnTo>
                              <a:pt x="509" y="320"/>
                            </a:lnTo>
                            <a:lnTo>
                              <a:pt x="431" y="328"/>
                            </a:lnTo>
                            <a:lnTo>
                              <a:pt x="404" y="333"/>
                            </a:lnTo>
                            <a:lnTo>
                              <a:pt x="393" y="312"/>
                            </a:lnTo>
                            <a:lnTo>
                              <a:pt x="375" y="300"/>
                            </a:lnTo>
                            <a:lnTo>
                              <a:pt x="272" y="303"/>
                            </a:lnTo>
                            <a:lnTo>
                              <a:pt x="226" y="308"/>
                            </a:lnTo>
                            <a:lnTo>
                              <a:pt x="170" y="336"/>
                            </a:lnTo>
                            <a:lnTo>
                              <a:pt x="131" y="353"/>
                            </a:lnTo>
                            <a:lnTo>
                              <a:pt x="0" y="368"/>
                            </a:lnTo>
                            <a:lnTo>
                              <a:pt x="3" y="343"/>
                            </a:lnTo>
                            <a:lnTo>
                              <a:pt x="14" y="334"/>
                            </a:lnTo>
                            <a:lnTo>
                              <a:pt x="31" y="329"/>
                            </a:lnTo>
                            <a:lnTo>
                              <a:pt x="34" y="306"/>
                            </a:lnTo>
                            <a:lnTo>
                              <a:pt x="61" y="289"/>
                            </a:lnTo>
                            <a:lnTo>
                              <a:pt x="86" y="281"/>
                            </a:lnTo>
                            <a:lnTo>
                              <a:pt x="112" y="258"/>
                            </a:lnTo>
                            <a:lnTo>
                              <a:pt x="139" y="245"/>
                            </a:lnTo>
                            <a:lnTo>
                              <a:pt x="143" y="226"/>
                            </a:lnTo>
                            <a:lnTo>
                              <a:pt x="167" y="201"/>
                            </a:lnTo>
                            <a:lnTo>
                              <a:pt x="172" y="201"/>
                            </a:lnTo>
                            <a:lnTo>
                              <a:pt x="172" y="201"/>
                            </a:lnTo>
                            <a:lnTo>
                              <a:pt x="172" y="205"/>
                            </a:lnTo>
                            <a:lnTo>
                              <a:pt x="173" y="206"/>
                            </a:lnTo>
                            <a:lnTo>
                              <a:pt x="176" y="208"/>
                            </a:lnTo>
                            <a:lnTo>
                              <a:pt x="176" y="208"/>
                            </a:lnTo>
                            <a:lnTo>
                              <a:pt x="184" y="209"/>
                            </a:lnTo>
                            <a:lnTo>
                              <a:pt x="189" y="209"/>
                            </a:lnTo>
                            <a:lnTo>
                              <a:pt x="203" y="187"/>
                            </a:lnTo>
                            <a:lnTo>
                              <a:pt x="215" y="184"/>
                            </a:lnTo>
                            <a:lnTo>
                              <a:pt x="229" y="186"/>
                            </a:lnTo>
                            <a:lnTo>
                              <a:pt x="240" y="164"/>
                            </a:lnTo>
                            <a:lnTo>
                              <a:pt x="257" y="147"/>
                            </a:lnTo>
                            <a:lnTo>
                              <a:pt x="261" y="134"/>
                            </a:lnTo>
                            <a:lnTo>
                              <a:pt x="262" y="111"/>
                            </a:lnTo>
                            <a:lnTo>
                              <a:pt x="289" y="111"/>
                            </a:lnTo>
                            <a:lnTo>
                              <a:pt x="334" y="106"/>
                            </a:lnTo>
                            <a:lnTo>
                              <a:pt x="432" y="92"/>
                            </a:lnTo>
                            <a:lnTo>
                              <a:pt x="528" y="78"/>
                            </a:lnTo>
                            <a:lnTo>
                              <a:pt x="662" y="50"/>
                            </a:lnTo>
                            <a:lnTo>
                              <a:pt x="787" y="23"/>
                            </a:lnTo>
                            <a:lnTo>
                              <a:pt x="857" y="8"/>
                            </a:lnTo>
                            <a:lnTo>
                              <a:pt x="888" y="0"/>
                            </a:lnTo>
                            <a:close/>
                            <a:moveTo>
                              <a:pt x="915" y="208"/>
                            </a:moveTo>
                            <a:lnTo>
                              <a:pt x="930" y="192"/>
                            </a:lnTo>
                            <a:lnTo>
                              <a:pt x="951" y="176"/>
                            </a:lnTo>
                            <a:lnTo>
                              <a:pt x="960" y="172"/>
                            </a:lnTo>
                            <a:lnTo>
                              <a:pt x="962" y="159"/>
                            </a:lnTo>
                            <a:lnTo>
                              <a:pt x="957" y="120"/>
                            </a:lnTo>
                            <a:lnTo>
                              <a:pt x="948" y="106"/>
                            </a:lnTo>
                            <a:lnTo>
                              <a:pt x="944" y="95"/>
                            </a:lnTo>
                            <a:lnTo>
                              <a:pt x="949" y="94"/>
                            </a:lnTo>
                            <a:lnTo>
                              <a:pt x="966" y="128"/>
                            </a:lnTo>
                            <a:lnTo>
                              <a:pt x="968" y="155"/>
                            </a:lnTo>
                            <a:lnTo>
                              <a:pt x="968" y="176"/>
                            </a:lnTo>
                            <a:lnTo>
                              <a:pt x="946" y="186"/>
                            </a:lnTo>
                            <a:lnTo>
                              <a:pt x="929" y="201"/>
                            </a:lnTo>
                            <a:lnTo>
                              <a:pt x="921" y="209"/>
                            </a:lnTo>
                            <a:lnTo>
                              <a:pt x="915" y="208"/>
                            </a:lnTo>
                            <a:close/>
                          </a:path>
                        </a:pathLst>
                      </a:custGeom>
                      <a:solidFill>
                        <a:schemeClr val="bg1"/>
                      </a:solidFill>
                      <a:ln w="5">
                        <a:solidFill>
                          <a:srgbClr val="0F56DC">
                            <a:lumMod val="65000"/>
                          </a:srgbClr>
                        </a:solidFill>
                        <a:prstDash val="solid"/>
                        <a:round/>
                        <a:headEnd/>
                        <a:tailEnd/>
                      </a:ln>
                    </p:spPr>
                    <p:txBody>
                      <a:bodyPr lIns="457200" anchor="ctr"/>
                      <a:lstStyle/>
                      <a:p>
                        <a:pPr algn="ctr">
                          <a:defRPr/>
                        </a:pPr>
                        <a:r>
                          <a:rPr lang="en-US" sz="1000" kern="0" dirty="0">
                            <a:solidFill>
                              <a:srgbClr val="002060"/>
                            </a:solidFill>
                            <a:latin typeface="Myriad Web Pro"/>
                          </a:rPr>
                          <a:t>NC</a:t>
                        </a:r>
                      </a:p>
                    </p:txBody>
                  </p:sp>
                  <p:sp>
                    <p:nvSpPr>
                      <p:cNvPr id="180" name="Freeform 84"/>
                      <p:cNvSpPr>
                        <a:spLocks/>
                      </p:cNvSpPr>
                      <p:nvPr/>
                    </p:nvSpPr>
                    <p:spPr bwMode="auto">
                      <a:xfrm>
                        <a:off x="4981" y="1835"/>
                        <a:ext cx="26" cy="28"/>
                      </a:xfrm>
                      <a:custGeom>
                        <a:avLst/>
                        <a:gdLst>
                          <a:gd name="T0" fmla="*/ 19 w 26"/>
                          <a:gd name="T1" fmla="*/ 28 h 28"/>
                          <a:gd name="T2" fmla="*/ 8 w 26"/>
                          <a:gd name="T3" fmla="*/ 17 h 28"/>
                          <a:gd name="T4" fmla="*/ 0 w 26"/>
                          <a:gd name="T5" fmla="*/ 13 h 28"/>
                          <a:gd name="T6" fmla="*/ 9 w 26"/>
                          <a:gd name="T7" fmla="*/ 0 h 28"/>
                          <a:gd name="T8" fmla="*/ 26 w 26"/>
                          <a:gd name="T9" fmla="*/ 13 h 28"/>
                          <a:gd name="T10" fmla="*/ 19 w 26"/>
                          <a:gd name="T11" fmla="*/ 28 h 28"/>
                        </a:gdLst>
                        <a:ahLst/>
                        <a:cxnLst>
                          <a:cxn ang="0">
                            <a:pos x="T0" y="T1"/>
                          </a:cxn>
                          <a:cxn ang="0">
                            <a:pos x="T2" y="T3"/>
                          </a:cxn>
                          <a:cxn ang="0">
                            <a:pos x="T4" y="T5"/>
                          </a:cxn>
                          <a:cxn ang="0">
                            <a:pos x="T6" y="T7"/>
                          </a:cxn>
                          <a:cxn ang="0">
                            <a:pos x="T8" y="T9"/>
                          </a:cxn>
                          <a:cxn ang="0">
                            <a:pos x="T10" y="T11"/>
                          </a:cxn>
                        </a:cxnLst>
                        <a:rect l="0" t="0" r="r" b="b"/>
                        <a:pathLst>
                          <a:path w="26" h="28">
                            <a:moveTo>
                              <a:pt x="19" y="28"/>
                            </a:moveTo>
                            <a:lnTo>
                              <a:pt x="8" y="17"/>
                            </a:lnTo>
                            <a:lnTo>
                              <a:pt x="0" y="13"/>
                            </a:lnTo>
                            <a:lnTo>
                              <a:pt x="9" y="0"/>
                            </a:lnTo>
                            <a:lnTo>
                              <a:pt x="26" y="13"/>
                            </a:lnTo>
                            <a:lnTo>
                              <a:pt x="19" y="28"/>
                            </a:lnTo>
                            <a:close/>
                          </a:path>
                        </a:pathLst>
                      </a:custGeom>
                      <a:solidFill>
                        <a:schemeClr val="bg1"/>
                      </a:solidFill>
                      <a:ln w="5">
                        <a:solidFill>
                          <a:srgbClr val="0F56DC">
                            <a:lumMod val="65000"/>
                          </a:srgbClr>
                        </a:solidFill>
                        <a:prstDash val="solid"/>
                        <a:round/>
                        <a:headEnd/>
                        <a:tailEnd/>
                      </a:ln>
                    </p:spPr>
                    <p:txBody>
                      <a:bodyPr anchor="ctr"/>
                      <a:lstStyle/>
                      <a:p>
                        <a:pPr algn="ctr">
                          <a:defRPr/>
                        </a:pPr>
                        <a:endParaRPr lang="en-US" sz="1200" kern="0">
                          <a:solidFill>
                            <a:srgbClr val="002060"/>
                          </a:solidFill>
                          <a:latin typeface="Myriad Web Pro"/>
                        </a:endParaRPr>
                      </a:p>
                    </p:txBody>
                  </p:sp>
                  <p:sp>
                    <p:nvSpPr>
                      <p:cNvPr id="181" name="Freeform 85"/>
                      <p:cNvSpPr>
                        <a:spLocks noEditPoints="1"/>
                      </p:cNvSpPr>
                      <p:nvPr/>
                    </p:nvSpPr>
                    <p:spPr bwMode="auto">
                      <a:xfrm>
                        <a:off x="5237" y="1186"/>
                        <a:ext cx="378" cy="204"/>
                      </a:xfrm>
                      <a:custGeom>
                        <a:avLst/>
                        <a:gdLst>
                          <a:gd name="T0" fmla="*/ 348 w 378"/>
                          <a:gd name="T1" fmla="*/ 194 h 204"/>
                          <a:gd name="T2" fmla="*/ 362 w 378"/>
                          <a:gd name="T3" fmla="*/ 189 h 204"/>
                          <a:gd name="T4" fmla="*/ 365 w 378"/>
                          <a:gd name="T5" fmla="*/ 178 h 204"/>
                          <a:gd name="T6" fmla="*/ 372 w 378"/>
                          <a:gd name="T7" fmla="*/ 179 h 204"/>
                          <a:gd name="T8" fmla="*/ 378 w 378"/>
                          <a:gd name="T9" fmla="*/ 194 h 204"/>
                          <a:gd name="T10" fmla="*/ 370 w 378"/>
                          <a:gd name="T11" fmla="*/ 197 h 204"/>
                          <a:gd name="T12" fmla="*/ 347 w 378"/>
                          <a:gd name="T13" fmla="*/ 197 h 204"/>
                          <a:gd name="T14" fmla="*/ 348 w 378"/>
                          <a:gd name="T15" fmla="*/ 194 h 204"/>
                          <a:gd name="T16" fmla="*/ 290 w 378"/>
                          <a:gd name="T17" fmla="*/ 198 h 204"/>
                          <a:gd name="T18" fmla="*/ 304 w 378"/>
                          <a:gd name="T19" fmla="*/ 183 h 204"/>
                          <a:gd name="T20" fmla="*/ 315 w 378"/>
                          <a:gd name="T21" fmla="*/ 183 h 204"/>
                          <a:gd name="T22" fmla="*/ 326 w 378"/>
                          <a:gd name="T23" fmla="*/ 192 h 204"/>
                          <a:gd name="T24" fmla="*/ 311 w 378"/>
                          <a:gd name="T25" fmla="*/ 198 h 204"/>
                          <a:gd name="T26" fmla="*/ 298 w 378"/>
                          <a:gd name="T27" fmla="*/ 204 h 204"/>
                          <a:gd name="T28" fmla="*/ 290 w 378"/>
                          <a:gd name="T29" fmla="*/ 198 h 204"/>
                          <a:gd name="T30" fmla="*/ 73 w 378"/>
                          <a:gd name="T31" fmla="*/ 61 h 204"/>
                          <a:gd name="T32" fmla="*/ 183 w 378"/>
                          <a:gd name="T33" fmla="*/ 33 h 204"/>
                          <a:gd name="T34" fmla="*/ 197 w 378"/>
                          <a:gd name="T35" fmla="*/ 28 h 204"/>
                          <a:gd name="T36" fmla="*/ 209 w 378"/>
                          <a:gd name="T37" fmla="*/ 11 h 204"/>
                          <a:gd name="T38" fmla="*/ 233 w 378"/>
                          <a:gd name="T39" fmla="*/ 0 h 204"/>
                          <a:gd name="T40" fmla="*/ 251 w 378"/>
                          <a:gd name="T41" fmla="*/ 28 h 204"/>
                          <a:gd name="T42" fmla="*/ 236 w 378"/>
                          <a:gd name="T43" fmla="*/ 61 h 204"/>
                          <a:gd name="T44" fmla="*/ 234 w 378"/>
                          <a:gd name="T45" fmla="*/ 69 h 204"/>
                          <a:gd name="T46" fmla="*/ 245 w 378"/>
                          <a:gd name="T47" fmla="*/ 86 h 204"/>
                          <a:gd name="T48" fmla="*/ 253 w 378"/>
                          <a:gd name="T49" fmla="*/ 81 h 204"/>
                          <a:gd name="T50" fmla="*/ 264 w 378"/>
                          <a:gd name="T51" fmla="*/ 81 h 204"/>
                          <a:gd name="T52" fmla="*/ 278 w 378"/>
                          <a:gd name="T53" fmla="*/ 97 h 204"/>
                          <a:gd name="T54" fmla="*/ 303 w 378"/>
                          <a:gd name="T55" fmla="*/ 134 h 204"/>
                          <a:gd name="T56" fmla="*/ 325 w 378"/>
                          <a:gd name="T57" fmla="*/ 137 h 204"/>
                          <a:gd name="T58" fmla="*/ 339 w 378"/>
                          <a:gd name="T59" fmla="*/ 131 h 204"/>
                          <a:gd name="T60" fmla="*/ 350 w 378"/>
                          <a:gd name="T61" fmla="*/ 120 h 204"/>
                          <a:gd name="T62" fmla="*/ 345 w 378"/>
                          <a:gd name="T63" fmla="*/ 103 h 204"/>
                          <a:gd name="T64" fmla="*/ 331 w 378"/>
                          <a:gd name="T65" fmla="*/ 92 h 204"/>
                          <a:gd name="T66" fmla="*/ 323 w 378"/>
                          <a:gd name="T67" fmla="*/ 98 h 204"/>
                          <a:gd name="T68" fmla="*/ 317 w 378"/>
                          <a:gd name="T69" fmla="*/ 89 h 204"/>
                          <a:gd name="T70" fmla="*/ 320 w 378"/>
                          <a:gd name="T71" fmla="*/ 86 h 204"/>
                          <a:gd name="T72" fmla="*/ 333 w 378"/>
                          <a:gd name="T73" fmla="*/ 86 h 204"/>
                          <a:gd name="T74" fmla="*/ 343 w 378"/>
                          <a:gd name="T75" fmla="*/ 90 h 204"/>
                          <a:gd name="T76" fmla="*/ 356 w 378"/>
                          <a:gd name="T77" fmla="*/ 106 h 204"/>
                          <a:gd name="T78" fmla="*/ 362 w 378"/>
                          <a:gd name="T79" fmla="*/ 123 h 204"/>
                          <a:gd name="T80" fmla="*/ 364 w 378"/>
                          <a:gd name="T81" fmla="*/ 139 h 204"/>
                          <a:gd name="T82" fmla="*/ 337 w 378"/>
                          <a:gd name="T83" fmla="*/ 148 h 204"/>
                          <a:gd name="T84" fmla="*/ 314 w 378"/>
                          <a:gd name="T85" fmla="*/ 161 h 204"/>
                          <a:gd name="T86" fmla="*/ 289 w 378"/>
                          <a:gd name="T87" fmla="*/ 189 h 204"/>
                          <a:gd name="T88" fmla="*/ 276 w 378"/>
                          <a:gd name="T89" fmla="*/ 198 h 204"/>
                          <a:gd name="T90" fmla="*/ 276 w 378"/>
                          <a:gd name="T91" fmla="*/ 192 h 204"/>
                          <a:gd name="T92" fmla="*/ 292 w 378"/>
                          <a:gd name="T93" fmla="*/ 183 h 204"/>
                          <a:gd name="T94" fmla="*/ 295 w 378"/>
                          <a:gd name="T95" fmla="*/ 172 h 204"/>
                          <a:gd name="T96" fmla="*/ 290 w 378"/>
                          <a:gd name="T97" fmla="*/ 151 h 204"/>
                          <a:gd name="T98" fmla="*/ 272 w 378"/>
                          <a:gd name="T99" fmla="*/ 161 h 204"/>
                          <a:gd name="T100" fmla="*/ 267 w 378"/>
                          <a:gd name="T101" fmla="*/ 170 h 204"/>
                          <a:gd name="T102" fmla="*/ 270 w 378"/>
                          <a:gd name="T103" fmla="*/ 184 h 204"/>
                          <a:gd name="T104" fmla="*/ 258 w 378"/>
                          <a:gd name="T105" fmla="*/ 190 h 204"/>
                          <a:gd name="T106" fmla="*/ 240 w 378"/>
                          <a:gd name="T107" fmla="*/ 162 h 204"/>
                          <a:gd name="T108" fmla="*/ 219 w 378"/>
                          <a:gd name="T109" fmla="*/ 136 h 204"/>
                          <a:gd name="T110" fmla="*/ 206 w 378"/>
                          <a:gd name="T111" fmla="*/ 123 h 204"/>
                          <a:gd name="T112" fmla="*/ 165 w 378"/>
                          <a:gd name="T113" fmla="*/ 136 h 204"/>
                          <a:gd name="T114" fmla="*/ 133 w 378"/>
                          <a:gd name="T115" fmla="*/ 142 h 204"/>
                          <a:gd name="T116" fmla="*/ 5 w 378"/>
                          <a:gd name="T117" fmla="*/ 170 h 204"/>
                          <a:gd name="T118" fmla="*/ 0 w 378"/>
                          <a:gd name="T119" fmla="*/ 140 h 204"/>
                          <a:gd name="T120" fmla="*/ 3 w 378"/>
                          <a:gd name="T121" fmla="*/ 75 h 204"/>
                          <a:gd name="T122" fmla="*/ 31 w 378"/>
                          <a:gd name="T123" fmla="*/ 69 h 204"/>
                          <a:gd name="T124" fmla="*/ 73 w 378"/>
                          <a:gd name="T125" fmla="*/ 61 h 2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378" h="204">
                            <a:moveTo>
                              <a:pt x="348" y="194"/>
                            </a:moveTo>
                            <a:lnTo>
                              <a:pt x="362" y="189"/>
                            </a:lnTo>
                            <a:lnTo>
                              <a:pt x="365" y="178"/>
                            </a:lnTo>
                            <a:lnTo>
                              <a:pt x="372" y="179"/>
                            </a:lnTo>
                            <a:lnTo>
                              <a:pt x="378" y="194"/>
                            </a:lnTo>
                            <a:lnTo>
                              <a:pt x="370" y="197"/>
                            </a:lnTo>
                            <a:lnTo>
                              <a:pt x="347" y="197"/>
                            </a:lnTo>
                            <a:lnTo>
                              <a:pt x="348" y="194"/>
                            </a:lnTo>
                            <a:close/>
                            <a:moveTo>
                              <a:pt x="290" y="198"/>
                            </a:moveTo>
                            <a:lnTo>
                              <a:pt x="304" y="183"/>
                            </a:lnTo>
                            <a:lnTo>
                              <a:pt x="315" y="183"/>
                            </a:lnTo>
                            <a:lnTo>
                              <a:pt x="326" y="192"/>
                            </a:lnTo>
                            <a:lnTo>
                              <a:pt x="311" y="198"/>
                            </a:lnTo>
                            <a:lnTo>
                              <a:pt x="298" y="204"/>
                            </a:lnTo>
                            <a:lnTo>
                              <a:pt x="290" y="198"/>
                            </a:lnTo>
                            <a:close/>
                            <a:moveTo>
                              <a:pt x="73" y="61"/>
                            </a:moveTo>
                            <a:lnTo>
                              <a:pt x="183" y="33"/>
                            </a:lnTo>
                            <a:lnTo>
                              <a:pt x="197" y="28"/>
                            </a:lnTo>
                            <a:lnTo>
                              <a:pt x="209" y="11"/>
                            </a:lnTo>
                            <a:lnTo>
                              <a:pt x="233" y="0"/>
                            </a:lnTo>
                            <a:lnTo>
                              <a:pt x="251" y="28"/>
                            </a:lnTo>
                            <a:lnTo>
                              <a:pt x="236" y="61"/>
                            </a:lnTo>
                            <a:lnTo>
                              <a:pt x="234" y="69"/>
                            </a:lnTo>
                            <a:lnTo>
                              <a:pt x="245" y="86"/>
                            </a:lnTo>
                            <a:lnTo>
                              <a:pt x="253" y="81"/>
                            </a:lnTo>
                            <a:lnTo>
                              <a:pt x="264" y="81"/>
                            </a:lnTo>
                            <a:lnTo>
                              <a:pt x="278" y="97"/>
                            </a:lnTo>
                            <a:lnTo>
                              <a:pt x="303" y="134"/>
                            </a:lnTo>
                            <a:lnTo>
                              <a:pt x="325" y="137"/>
                            </a:lnTo>
                            <a:lnTo>
                              <a:pt x="339" y="131"/>
                            </a:lnTo>
                            <a:lnTo>
                              <a:pt x="350" y="120"/>
                            </a:lnTo>
                            <a:lnTo>
                              <a:pt x="345" y="103"/>
                            </a:lnTo>
                            <a:lnTo>
                              <a:pt x="331" y="92"/>
                            </a:lnTo>
                            <a:lnTo>
                              <a:pt x="323" y="98"/>
                            </a:lnTo>
                            <a:lnTo>
                              <a:pt x="317" y="89"/>
                            </a:lnTo>
                            <a:lnTo>
                              <a:pt x="320" y="86"/>
                            </a:lnTo>
                            <a:lnTo>
                              <a:pt x="333" y="86"/>
                            </a:lnTo>
                            <a:lnTo>
                              <a:pt x="343" y="90"/>
                            </a:lnTo>
                            <a:lnTo>
                              <a:pt x="356" y="106"/>
                            </a:lnTo>
                            <a:lnTo>
                              <a:pt x="362" y="123"/>
                            </a:lnTo>
                            <a:lnTo>
                              <a:pt x="364" y="139"/>
                            </a:lnTo>
                            <a:lnTo>
                              <a:pt x="337" y="148"/>
                            </a:lnTo>
                            <a:lnTo>
                              <a:pt x="314" y="161"/>
                            </a:lnTo>
                            <a:lnTo>
                              <a:pt x="289" y="189"/>
                            </a:lnTo>
                            <a:lnTo>
                              <a:pt x="276" y="198"/>
                            </a:lnTo>
                            <a:lnTo>
                              <a:pt x="276" y="192"/>
                            </a:lnTo>
                            <a:lnTo>
                              <a:pt x="292" y="183"/>
                            </a:lnTo>
                            <a:lnTo>
                              <a:pt x="295" y="172"/>
                            </a:lnTo>
                            <a:lnTo>
                              <a:pt x="290" y="151"/>
                            </a:lnTo>
                            <a:lnTo>
                              <a:pt x="272" y="161"/>
                            </a:lnTo>
                            <a:lnTo>
                              <a:pt x="267" y="170"/>
                            </a:lnTo>
                            <a:lnTo>
                              <a:pt x="270" y="184"/>
                            </a:lnTo>
                            <a:lnTo>
                              <a:pt x="258" y="190"/>
                            </a:lnTo>
                            <a:lnTo>
                              <a:pt x="240" y="162"/>
                            </a:lnTo>
                            <a:lnTo>
                              <a:pt x="219" y="136"/>
                            </a:lnTo>
                            <a:lnTo>
                              <a:pt x="206" y="123"/>
                            </a:lnTo>
                            <a:lnTo>
                              <a:pt x="165" y="136"/>
                            </a:lnTo>
                            <a:lnTo>
                              <a:pt x="133" y="142"/>
                            </a:lnTo>
                            <a:lnTo>
                              <a:pt x="5" y="170"/>
                            </a:lnTo>
                            <a:lnTo>
                              <a:pt x="0" y="140"/>
                            </a:lnTo>
                            <a:lnTo>
                              <a:pt x="3" y="75"/>
                            </a:lnTo>
                            <a:lnTo>
                              <a:pt x="31" y="69"/>
                            </a:lnTo>
                            <a:lnTo>
                              <a:pt x="73" y="61"/>
                            </a:lnTo>
                            <a:close/>
                          </a:path>
                        </a:pathLst>
                      </a:custGeom>
                      <a:solidFill>
                        <a:srgbClr val="FFCC00"/>
                      </a:solidFill>
                      <a:ln w="5">
                        <a:solidFill>
                          <a:srgbClr val="0F56DC">
                            <a:lumMod val="65000"/>
                          </a:srgbClr>
                        </a:solidFill>
                        <a:prstDash val="solid"/>
                        <a:round/>
                        <a:headEnd/>
                        <a:tailEnd/>
                      </a:ln>
                    </p:spPr>
                    <p:txBody>
                      <a:bodyPr anchor="ctr"/>
                      <a:lstStyle/>
                      <a:p>
                        <a:pPr algn="ctr">
                          <a:defRPr/>
                        </a:pPr>
                        <a:endParaRPr lang="en-US" sz="1200" kern="0">
                          <a:solidFill>
                            <a:srgbClr val="002060"/>
                          </a:solidFill>
                          <a:latin typeface="Myriad Web Pro"/>
                        </a:endParaRPr>
                      </a:p>
                    </p:txBody>
                  </p:sp>
                  <p:sp>
                    <p:nvSpPr>
                      <p:cNvPr id="182" name="Freeform 86"/>
                      <p:cNvSpPr>
                        <a:spLocks/>
                      </p:cNvSpPr>
                      <p:nvPr/>
                    </p:nvSpPr>
                    <p:spPr bwMode="auto">
                      <a:xfrm>
                        <a:off x="3618" y="2246"/>
                        <a:ext cx="938" cy="323"/>
                      </a:xfrm>
                      <a:custGeom>
                        <a:avLst/>
                        <a:gdLst>
                          <a:gd name="T0" fmla="*/ 701 w 938"/>
                          <a:gd name="T1" fmla="*/ 39 h 323"/>
                          <a:gd name="T2" fmla="*/ 376 w 938"/>
                          <a:gd name="T3" fmla="*/ 70 h 323"/>
                          <a:gd name="T4" fmla="*/ 278 w 938"/>
                          <a:gd name="T5" fmla="*/ 81 h 323"/>
                          <a:gd name="T6" fmla="*/ 250 w 938"/>
                          <a:gd name="T7" fmla="*/ 84 h 323"/>
                          <a:gd name="T8" fmla="*/ 225 w 938"/>
                          <a:gd name="T9" fmla="*/ 84 h 323"/>
                          <a:gd name="T10" fmla="*/ 223 w 938"/>
                          <a:gd name="T11" fmla="*/ 111 h 323"/>
                          <a:gd name="T12" fmla="*/ 173 w 938"/>
                          <a:gd name="T13" fmla="*/ 112 h 323"/>
                          <a:gd name="T14" fmla="*/ 129 w 938"/>
                          <a:gd name="T15" fmla="*/ 115 h 323"/>
                          <a:gd name="T16" fmla="*/ 78 w 938"/>
                          <a:gd name="T17" fmla="*/ 115 h 323"/>
                          <a:gd name="T18" fmla="*/ 70 w 938"/>
                          <a:gd name="T19" fmla="*/ 159 h 323"/>
                          <a:gd name="T20" fmla="*/ 59 w 938"/>
                          <a:gd name="T21" fmla="*/ 193 h 323"/>
                          <a:gd name="T22" fmla="*/ 39 w 938"/>
                          <a:gd name="T23" fmla="*/ 211 h 323"/>
                          <a:gd name="T24" fmla="*/ 29 w 938"/>
                          <a:gd name="T25" fmla="*/ 237 h 323"/>
                          <a:gd name="T26" fmla="*/ 28 w 938"/>
                          <a:gd name="T27" fmla="*/ 254 h 323"/>
                          <a:gd name="T28" fmla="*/ 3 w 938"/>
                          <a:gd name="T29" fmla="*/ 268 h 323"/>
                          <a:gd name="T30" fmla="*/ 12 w 938"/>
                          <a:gd name="T31" fmla="*/ 290 h 323"/>
                          <a:gd name="T32" fmla="*/ 6 w 938"/>
                          <a:gd name="T33" fmla="*/ 317 h 323"/>
                          <a:gd name="T34" fmla="*/ 0 w 938"/>
                          <a:gd name="T35" fmla="*/ 323 h 323"/>
                          <a:gd name="T36" fmla="*/ 676 w 938"/>
                          <a:gd name="T37" fmla="*/ 257 h 323"/>
                          <a:gd name="T38" fmla="*/ 677 w 938"/>
                          <a:gd name="T39" fmla="*/ 232 h 323"/>
                          <a:gd name="T40" fmla="*/ 688 w 938"/>
                          <a:gd name="T41" fmla="*/ 223 h 323"/>
                          <a:gd name="T42" fmla="*/ 707 w 938"/>
                          <a:gd name="T43" fmla="*/ 218 h 323"/>
                          <a:gd name="T44" fmla="*/ 710 w 938"/>
                          <a:gd name="T45" fmla="*/ 195 h 323"/>
                          <a:gd name="T46" fmla="*/ 737 w 938"/>
                          <a:gd name="T47" fmla="*/ 179 h 323"/>
                          <a:gd name="T48" fmla="*/ 762 w 938"/>
                          <a:gd name="T49" fmla="*/ 170 h 323"/>
                          <a:gd name="T50" fmla="*/ 787 w 938"/>
                          <a:gd name="T51" fmla="*/ 147 h 323"/>
                          <a:gd name="T52" fmla="*/ 815 w 938"/>
                          <a:gd name="T53" fmla="*/ 134 h 323"/>
                          <a:gd name="T54" fmla="*/ 818 w 938"/>
                          <a:gd name="T55" fmla="*/ 115 h 323"/>
                          <a:gd name="T56" fmla="*/ 843 w 938"/>
                          <a:gd name="T57" fmla="*/ 90 h 323"/>
                          <a:gd name="T58" fmla="*/ 848 w 938"/>
                          <a:gd name="T59" fmla="*/ 90 h 323"/>
                          <a:gd name="T60" fmla="*/ 848 w 938"/>
                          <a:gd name="T61" fmla="*/ 90 h 323"/>
                          <a:gd name="T62" fmla="*/ 848 w 938"/>
                          <a:gd name="T63" fmla="*/ 94 h 323"/>
                          <a:gd name="T64" fmla="*/ 849 w 938"/>
                          <a:gd name="T65" fmla="*/ 95 h 323"/>
                          <a:gd name="T66" fmla="*/ 852 w 938"/>
                          <a:gd name="T67" fmla="*/ 97 h 323"/>
                          <a:gd name="T68" fmla="*/ 852 w 938"/>
                          <a:gd name="T69" fmla="*/ 97 h 323"/>
                          <a:gd name="T70" fmla="*/ 860 w 938"/>
                          <a:gd name="T71" fmla="*/ 98 h 323"/>
                          <a:gd name="T72" fmla="*/ 865 w 938"/>
                          <a:gd name="T73" fmla="*/ 98 h 323"/>
                          <a:gd name="T74" fmla="*/ 879 w 938"/>
                          <a:gd name="T75" fmla="*/ 76 h 323"/>
                          <a:gd name="T76" fmla="*/ 891 w 938"/>
                          <a:gd name="T77" fmla="*/ 73 h 323"/>
                          <a:gd name="T78" fmla="*/ 905 w 938"/>
                          <a:gd name="T79" fmla="*/ 75 h 323"/>
                          <a:gd name="T80" fmla="*/ 916 w 938"/>
                          <a:gd name="T81" fmla="*/ 53 h 323"/>
                          <a:gd name="T82" fmla="*/ 933 w 938"/>
                          <a:gd name="T83" fmla="*/ 36 h 323"/>
                          <a:gd name="T84" fmla="*/ 937 w 938"/>
                          <a:gd name="T85" fmla="*/ 23 h 323"/>
                          <a:gd name="T86" fmla="*/ 938 w 938"/>
                          <a:gd name="T87" fmla="*/ 0 h 323"/>
                          <a:gd name="T88" fmla="*/ 926 w 938"/>
                          <a:gd name="T89" fmla="*/ 0 h 323"/>
                          <a:gd name="T90" fmla="*/ 908 w 938"/>
                          <a:gd name="T91" fmla="*/ 12 h 323"/>
                          <a:gd name="T92" fmla="*/ 865 w 938"/>
                          <a:gd name="T93" fmla="*/ 12 h 323"/>
                          <a:gd name="T94" fmla="*/ 751 w 938"/>
                          <a:gd name="T95" fmla="*/ 26 h 323"/>
                          <a:gd name="T96" fmla="*/ 701 w 938"/>
                          <a:gd name="T97" fmla="*/ 39 h 3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938" h="323">
                            <a:moveTo>
                              <a:pt x="701" y="39"/>
                            </a:moveTo>
                            <a:lnTo>
                              <a:pt x="376" y="70"/>
                            </a:lnTo>
                            <a:lnTo>
                              <a:pt x="278" y="81"/>
                            </a:lnTo>
                            <a:lnTo>
                              <a:pt x="250" y="84"/>
                            </a:lnTo>
                            <a:lnTo>
                              <a:pt x="225" y="84"/>
                            </a:lnTo>
                            <a:lnTo>
                              <a:pt x="223" y="111"/>
                            </a:lnTo>
                            <a:lnTo>
                              <a:pt x="173" y="112"/>
                            </a:lnTo>
                            <a:lnTo>
                              <a:pt x="129" y="115"/>
                            </a:lnTo>
                            <a:lnTo>
                              <a:pt x="78" y="115"/>
                            </a:lnTo>
                            <a:lnTo>
                              <a:pt x="70" y="159"/>
                            </a:lnTo>
                            <a:lnTo>
                              <a:pt x="59" y="193"/>
                            </a:lnTo>
                            <a:lnTo>
                              <a:pt x="39" y="211"/>
                            </a:lnTo>
                            <a:lnTo>
                              <a:pt x="29" y="237"/>
                            </a:lnTo>
                            <a:lnTo>
                              <a:pt x="28" y="254"/>
                            </a:lnTo>
                            <a:lnTo>
                              <a:pt x="3" y="268"/>
                            </a:lnTo>
                            <a:lnTo>
                              <a:pt x="12" y="290"/>
                            </a:lnTo>
                            <a:lnTo>
                              <a:pt x="6" y="317"/>
                            </a:lnTo>
                            <a:lnTo>
                              <a:pt x="0" y="323"/>
                            </a:lnTo>
                            <a:lnTo>
                              <a:pt x="676" y="257"/>
                            </a:lnTo>
                            <a:lnTo>
                              <a:pt x="677" y="232"/>
                            </a:lnTo>
                            <a:lnTo>
                              <a:pt x="688" y="223"/>
                            </a:lnTo>
                            <a:lnTo>
                              <a:pt x="707" y="218"/>
                            </a:lnTo>
                            <a:lnTo>
                              <a:pt x="710" y="195"/>
                            </a:lnTo>
                            <a:lnTo>
                              <a:pt x="737" y="179"/>
                            </a:lnTo>
                            <a:lnTo>
                              <a:pt x="762" y="170"/>
                            </a:lnTo>
                            <a:lnTo>
                              <a:pt x="787" y="147"/>
                            </a:lnTo>
                            <a:lnTo>
                              <a:pt x="815" y="134"/>
                            </a:lnTo>
                            <a:lnTo>
                              <a:pt x="818" y="115"/>
                            </a:lnTo>
                            <a:lnTo>
                              <a:pt x="843" y="90"/>
                            </a:lnTo>
                            <a:lnTo>
                              <a:pt x="848" y="90"/>
                            </a:lnTo>
                            <a:lnTo>
                              <a:pt x="848" y="90"/>
                            </a:lnTo>
                            <a:lnTo>
                              <a:pt x="848" y="94"/>
                            </a:lnTo>
                            <a:lnTo>
                              <a:pt x="849" y="95"/>
                            </a:lnTo>
                            <a:lnTo>
                              <a:pt x="852" y="97"/>
                            </a:lnTo>
                            <a:lnTo>
                              <a:pt x="852" y="97"/>
                            </a:lnTo>
                            <a:lnTo>
                              <a:pt x="860" y="98"/>
                            </a:lnTo>
                            <a:lnTo>
                              <a:pt x="865" y="98"/>
                            </a:lnTo>
                            <a:lnTo>
                              <a:pt x="879" y="76"/>
                            </a:lnTo>
                            <a:lnTo>
                              <a:pt x="891" y="73"/>
                            </a:lnTo>
                            <a:lnTo>
                              <a:pt x="905" y="75"/>
                            </a:lnTo>
                            <a:lnTo>
                              <a:pt x="916" y="53"/>
                            </a:lnTo>
                            <a:lnTo>
                              <a:pt x="933" y="36"/>
                            </a:lnTo>
                            <a:lnTo>
                              <a:pt x="937" y="23"/>
                            </a:lnTo>
                            <a:lnTo>
                              <a:pt x="938" y="0"/>
                            </a:lnTo>
                            <a:lnTo>
                              <a:pt x="926" y="0"/>
                            </a:lnTo>
                            <a:lnTo>
                              <a:pt x="908" y="12"/>
                            </a:lnTo>
                            <a:lnTo>
                              <a:pt x="865" y="12"/>
                            </a:lnTo>
                            <a:lnTo>
                              <a:pt x="751" y="26"/>
                            </a:lnTo>
                            <a:lnTo>
                              <a:pt x="701" y="39"/>
                            </a:lnTo>
                            <a:close/>
                          </a:path>
                        </a:pathLst>
                      </a:custGeom>
                      <a:grpFill/>
                      <a:ln w="5">
                        <a:solidFill>
                          <a:srgbClr val="0F56DC">
                            <a:lumMod val="65000"/>
                          </a:srgbClr>
                        </a:solidFill>
                        <a:prstDash val="solid"/>
                        <a:round/>
                        <a:headEnd/>
                        <a:tailEnd/>
                      </a:ln>
                    </p:spPr>
                    <p:txBody>
                      <a:bodyPr anchor="ctr"/>
                      <a:lstStyle/>
                      <a:p>
                        <a:pPr algn="ctr">
                          <a:defRPr/>
                        </a:pPr>
                        <a:r>
                          <a:rPr lang="en-US" sz="1000" kern="0" dirty="0">
                            <a:solidFill>
                              <a:srgbClr val="002060"/>
                            </a:solidFill>
                            <a:latin typeface="Myriad Web Pro"/>
                          </a:rPr>
                          <a:t>TN</a:t>
                        </a:r>
                      </a:p>
                    </p:txBody>
                  </p:sp>
                  <p:sp>
                    <p:nvSpPr>
                      <p:cNvPr id="183" name="Freeform 87"/>
                      <p:cNvSpPr>
                        <a:spLocks/>
                      </p:cNvSpPr>
                      <p:nvPr/>
                    </p:nvSpPr>
                    <p:spPr bwMode="auto">
                      <a:xfrm>
                        <a:off x="3145" y="2372"/>
                        <a:ext cx="531" cy="467"/>
                      </a:xfrm>
                      <a:custGeom>
                        <a:avLst/>
                        <a:gdLst>
                          <a:gd name="T0" fmla="*/ 531 w 531"/>
                          <a:gd name="T1" fmla="*/ 67 h 467"/>
                          <a:gd name="T2" fmla="*/ 506 w 531"/>
                          <a:gd name="T3" fmla="*/ 72 h 467"/>
                          <a:gd name="T4" fmla="*/ 474 w 531"/>
                          <a:gd name="T5" fmla="*/ 69 h 467"/>
                          <a:gd name="T6" fmla="*/ 477 w 531"/>
                          <a:gd name="T7" fmla="*/ 58 h 467"/>
                          <a:gd name="T8" fmla="*/ 496 w 531"/>
                          <a:gd name="T9" fmla="*/ 42 h 467"/>
                          <a:gd name="T10" fmla="*/ 501 w 531"/>
                          <a:gd name="T11" fmla="*/ 19 h 467"/>
                          <a:gd name="T12" fmla="*/ 490 w 531"/>
                          <a:gd name="T13" fmla="*/ 0 h 467"/>
                          <a:gd name="T14" fmla="*/ 0 w 531"/>
                          <a:gd name="T15" fmla="*/ 16 h 467"/>
                          <a:gd name="T16" fmla="*/ 11 w 531"/>
                          <a:gd name="T17" fmla="*/ 60 h 467"/>
                          <a:gd name="T18" fmla="*/ 11 w 531"/>
                          <a:gd name="T19" fmla="*/ 111 h 467"/>
                          <a:gd name="T20" fmla="*/ 18 w 531"/>
                          <a:gd name="T21" fmla="*/ 180 h 467"/>
                          <a:gd name="T22" fmla="*/ 20 w 531"/>
                          <a:gd name="T23" fmla="*/ 416 h 467"/>
                          <a:gd name="T24" fmla="*/ 34 w 531"/>
                          <a:gd name="T25" fmla="*/ 428 h 467"/>
                          <a:gd name="T26" fmla="*/ 53 w 531"/>
                          <a:gd name="T27" fmla="*/ 419 h 467"/>
                          <a:gd name="T28" fmla="*/ 70 w 531"/>
                          <a:gd name="T29" fmla="*/ 426 h 467"/>
                          <a:gd name="T30" fmla="*/ 75 w 531"/>
                          <a:gd name="T31" fmla="*/ 467 h 467"/>
                          <a:gd name="T32" fmla="*/ 421 w 531"/>
                          <a:gd name="T33" fmla="*/ 461 h 467"/>
                          <a:gd name="T34" fmla="*/ 429 w 531"/>
                          <a:gd name="T35" fmla="*/ 447 h 467"/>
                          <a:gd name="T36" fmla="*/ 427 w 531"/>
                          <a:gd name="T37" fmla="*/ 425 h 467"/>
                          <a:gd name="T38" fmla="*/ 415 w 531"/>
                          <a:gd name="T39" fmla="*/ 406 h 467"/>
                          <a:gd name="T40" fmla="*/ 426 w 531"/>
                          <a:gd name="T41" fmla="*/ 397 h 467"/>
                          <a:gd name="T42" fmla="*/ 415 w 531"/>
                          <a:gd name="T43" fmla="*/ 381 h 467"/>
                          <a:gd name="T44" fmla="*/ 420 w 531"/>
                          <a:gd name="T45" fmla="*/ 366 h 467"/>
                          <a:gd name="T46" fmla="*/ 429 w 531"/>
                          <a:gd name="T47" fmla="*/ 331 h 467"/>
                          <a:gd name="T48" fmla="*/ 445 w 531"/>
                          <a:gd name="T49" fmla="*/ 317 h 467"/>
                          <a:gd name="T50" fmla="*/ 440 w 531"/>
                          <a:gd name="T51" fmla="*/ 303 h 467"/>
                          <a:gd name="T52" fmla="*/ 463 w 531"/>
                          <a:gd name="T53" fmla="*/ 270 h 467"/>
                          <a:gd name="T54" fmla="*/ 481 w 531"/>
                          <a:gd name="T55" fmla="*/ 261 h 467"/>
                          <a:gd name="T56" fmla="*/ 479 w 531"/>
                          <a:gd name="T57" fmla="*/ 252 h 467"/>
                          <a:gd name="T58" fmla="*/ 477 w 531"/>
                          <a:gd name="T59" fmla="*/ 241 h 467"/>
                          <a:gd name="T60" fmla="*/ 495 w 531"/>
                          <a:gd name="T61" fmla="*/ 206 h 467"/>
                          <a:gd name="T62" fmla="*/ 510 w 531"/>
                          <a:gd name="T63" fmla="*/ 199 h 467"/>
                          <a:gd name="T64" fmla="*/ 512 w 531"/>
                          <a:gd name="T65" fmla="*/ 177 h 467"/>
                          <a:gd name="T66" fmla="*/ 523 w 531"/>
                          <a:gd name="T67" fmla="*/ 169 h 467"/>
                          <a:gd name="T68" fmla="*/ 504 w 531"/>
                          <a:gd name="T69" fmla="*/ 166 h 467"/>
                          <a:gd name="T70" fmla="*/ 496 w 531"/>
                          <a:gd name="T71" fmla="*/ 141 h 467"/>
                          <a:gd name="T72" fmla="*/ 513 w 531"/>
                          <a:gd name="T73" fmla="*/ 125 h 467"/>
                          <a:gd name="T74" fmla="*/ 516 w 531"/>
                          <a:gd name="T75" fmla="*/ 113 h 467"/>
                          <a:gd name="T76" fmla="*/ 524 w 531"/>
                          <a:gd name="T77" fmla="*/ 88 h 467"/>
                          <a:gd name="T78" fmla="*/ 531 w 531"/>
                          <a:gd name="T79" fmla="*/ 67 h 4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531" h="467">
                            <a:moveTo>
                              <a:pt x="531" y="67"/>
                            </a:moveTo>
                            <a:lnTo>
                              <a:pt x="506" y="72"/>
                            </a:lnTo>
                            <a:lnTo>
                              <a:pt x="474" y="69"/>
                            </a:lnTo>
                            <a:lnTo>
                              <a:pt x="477" y="58"/>
                            </a:lnTo>
                            <a:lnTo>
                              <a:pt x="496" y="42"/>
                            </a:lnTo>
                            <a:lnTo>
                              <a:pt x="501" y="19"/>
                            </a:lnTo>
                            <a:lnTo>
                              <a:pt x="490" y="0"/>
                            </a:lnTo>
                            <a:lnTo>
                              <a:pt x="0" y="16"/>
                            </a:lnTo>
                            <a:lnTo>
                              <a:pt x="11" y="60"/>
                            </a:lnTo>
                            <a:lnTo>
                              <a:pt x="11" y="111"/>
                            </a:lnTo>
                            <a:lnTo>
                              <a:pt x="18" y="180"/>
                            </a:lnTo>
                            <a:lnTo>
                              <a:pt x="20" y="416"/>
                            </a:lnTo>
                            <a:lnTo>
                              <a:pt x="34" y="428"/>
                            </a:lnTo>
                            <a:lnTo>
                              <a:pt x="53" y="419"/>
                            </a:lnTo>
                            <a:lnTo>
                              <a:pt x="70" y="426"/>
                            </a:lnTo>
                            <a:lnTo>
                              <a:pt x="75" y="467"/>
                            </a:lnTo>
                            <a:lnTo>
                              <a:pt x="421" y="461"/>
                            </a:lnTo>
                            <a:lnTo>
                              <a:pt x="429" y="447"/>
                            </a:lnTo>
                            <a:lnTo>
                              <a:pt x="427" y="425"/>
                            </a:lnTo>
                            <a:lnTo>
                              <a:pt x="415" y="406"/>
                            </a:lnTo>
                            <a:lnTo>
                              <a:pt x="426" y="397"/>
                            </a:lnTo>
                            <a:lnTo>
                              <a:pt x="415" y="381"/>
                            </a:lnTo>
                            <a:lnTo>
                              <a:pt x="420" y="366"/>
                            </a:lnTo>
                            <a:lnTo>
                              <a:pt x="429" y="331"/>
                            </a:lnTo>
                            <a:lnTo>
                              <a:pt x="445" y="317"/>
                            </a:lnTo>
                            <a:lnTo>
                              <a:pt x="440" y="303"/>
                            </a:lnTo>
                            <a:lnTo>
                              <a:pt x="463" y="270"/>
                            </a:lnTo>
                            <a:lnTo>
                              <a:pt x="481" y="261"/>
                            </a:lnTo>
                            <a:lnTo>
                              <a:pt x="479" y="252"/>
                            </a:lnTo>
                            <a:lnTo>
                              <a:pt x="477" y="241"/>
                            </a:lnTo>
                            <a:lnTo>
                              <a:pt x="495" y="206"/>
                            </a:lnTo>
                            <a:lnTo>
                              <a:pt x="510" y="199"/>
                            </a:lnTo>
                            <a:lnTo>
                              <a:pt x="512" y="177"/>
                            </a:lnTo>
                            <a:lnTo>
                              <a:pt x="523" y="169"/>
                            </a:lnTo>
                            <a:lnTo>
                              <a:pt x="504" y="166"/>
                            </a:lnTo>
                            <a:lnTo>
                              <a:pt x="496" y="141"/>
                            </a:lnTo>
                            <a:lnTo>
                              <a:pt x="513" y="125"/>
                            </a:lnTo>
                            <a:lnTo>
                              <a:pt x="516" y="113"/>
                            </a:lnTo>
                            <a:lnTo>
                              <a:pt x="524" y="88"/>
                            </a:lnTo>
                            <a:lnTo>
                              <a:pt x="531" y="67"/>
                            </a:lnTo>
                            <a:close/>
                          </a:path>
                        </a:pathLst>
                      </a:custGeom>
                      <a:grpFill/>
                      <a:ln w="5">
                        <a:solidFill>
                          <a:srgbClr val="0F56DC">
                            <a:lumMod val="65000"/>
                          </a:srgbClr>
                        </a:solidFill>
                        <a:prstDash val="solid"/>
                        <a:round/>
                        <a:headEnd/>
                        <a:tailEnd/>
                      </a:ln>
                    </p:spPr>
                    <p:txBody>
                      <a:bodyPr anchor="ctr"/>
                      <a:lstStyle/>
                      <a:p>
                        <a:pPr algn="ctr">
                          <a:defRPr/>
                        </a:pPr>
                        <a:r>
                          <a:rPr lang="en-US" sz="1000" kern="0" dirty="0">
                            <a:solidFill>
                              <a:srgbClr val="002060"/>
                            </a:solidFill>
                            <a:latin typeface="Myriad Web Pro"/>
                          </a:rPr>
                          <a:t>AK</a:t>
                        </a:r>
                      </a:p>
                    </p:txBody>
                  </p:sp>
                  <p:sp>
                    <p:nvSpPr>
                      <p:cNvPr id="184" name="Freeform 88"/>
                      <p:cNvSpPr>
                        <a:spLocks/>
                      </p:cNvSpPr>
                      <p:nvPr/>
                    </p:nvSpPr>
                    <p:spPr bwMode="auto">
                      <a:xfrm>
                        <a:off x="3017" y="1813"/>
                        <a:ext cx="710" cy="631"/>
                      </a:xfrm>
                      <a:custGeom>
                        <a:avLst/>
                        <a:gdLst>
                          <a:gd name="T0" fmla="*/ 438 w 710"/>
                          <a:gd name="T1" fmla="*/ 33 h 631"/>
                          <a:gd name="T2" fmla="*/ 423 w 710"/>
                          <a:gd name="T3" fmla="*/ 15 h 631"/>
                          <a:gd name="T4" fmla="*/ 415 w 710"/>
                          <a:gd name="T5" fmla="*/ 0 h 631"/>
                          <a:gd name="T6" fmla="*/ 14 w 710"/>
                          <a:gd name="T7" fmla="*/ 16 h 631"/>
                          <a:gd name="T8" fmla="*/ 0 w 710"/>
                          <a:gd name="T9" fmla="*/ 16 h 631"/>
                          <a:gd name="T10" fmla="*/ 7 w 710"/>
                          <a:gd name="T11" fmla="*/ 32 h 631"/>
                          <a:gd name="T12" fmla="*/ 6 w 710"/>
                          <a:gd name="T13" fmla="*/ 46 h 631"/>
                          <a:gd name="T14" fmla="*/ 21 w 710"/>
                          <a:gd name="T15" fmla="*/ 71 h 631"/>
                          <a:gd name="T16" fmla="*/ 40 w 710"/>
                          <a:gd name="T17" fmla="*/ 96 h 631"/>
                          <a:gd name="T18" fmla="*/ 59 w 710"/>
                          <a:gd name="T19" fmla="*/ 113 h 631"/>
                          <a:gd name="T20" fmla="*/ 73 w 710"/>
                          <a:gd name="T21" fmla="*/ 114 h 631"/>
                          <a:gd name="T22" fmla="*/ 82 w 710"/>
                          <a:gd name="T23" fmla="*/ 121 h 631"/>
                          <a:gd name="T24" fmla="*/ 82 w 710"/>
                          <a:gd name="T25" fmla="*/ 139 h 631"/>
                          <a:gd name="T26" fmla="*/ 71 w 710"/>
                          <a:gd name="T27" fmla="*/ 149 h 631"/>
                          <a:gd name="T28" fmla="*/ 68 w 710"/>
                          <a:gd name="T29" fmla="*/ 163 h 631"/>
                          <a:gd name="T30" fmla="*/ 81 w 710"/>
                          <a:gd name="T31" fmla="*/ 185 h 631"/>
                          <a:gd name="T32" fmla="*/ 96 w 710"/>
                          <a:gd name="T33" fmla="*/ 203 h 631"/>
                          <a:gd name="T34" fmla="*/ 112 w 710"/>
                          <a:gd name="T35" fmla="*/ 214 h 631"/>
                          <a:gd name="T36" fmla="*/ 121 w 710"/>
                          <a:gd name="T37" fmla="*/ 288 h 631"/>
                          <a:gd name="T38" fmla="*/ 123 w 710"/>
                          <a:gd name="T39" fmla="*/ 512 h 631"/>
                          <a:gd name="T40" fmla="*/ 125 w 710"/>
                          <a:gd name="T41" fmla="*/ 542 h 631"/>
                          <a:gd name="T42" fmla="*/ 128 w 710"/>
                          <a:gd name="T43" fmla="*/ 575 h 631"/>
                          <a:gd name="T44" fmla="*/ 267 w 710"/>
                          <a:gd name="T45" fmla="*/ 570 h 631"/>
                          <a:gd name="T46" fmla="*/ 412 w 710"/>
                          <a:gd name="T47" fmla="*/ 566 h 631"/>
                          <a:gd name="T48" fmla="*/ 543 w 710"/>
                          <a:gd name="T49" fmla="*/ 561 h 631"/>
                          <a:gd name="T50" fmla="*/ 615 w 710"/>
                          <a:gd name="T51" fmla="*/ 559 h 631"/>
                          <a:gd name="T52" fmla="*/ 629 w 710"/>
                          <a:gd name="T53" fmla="*/ 581 h 631"/>
                          <a:gd name="T54" fmla="*/ 624 w 710"/>
                          <a:gd name="T55" fmla="*/ 601 h 631"/>
                          <a:gd name="T56" fmla="*/ 605 w 710"/>
                          <a:gd name="T57" fmla="*/ 617 h 631"/>
                          <a:gd name="T58" fmla="*/ 601 w 710"/>
                          <a:gd name="T59" fmla="*/ 628 h 631"/>
                          <a:gd name="T60" fmla="*/ 635 w 710"/>
                          <a:gd name="T61" fmla="*/ 631 h 631"/>
                          <a:gd name="T62" fmla="*/ 660 w 710"/>
                          <a:gd name="T63" fmla="*/ 626 h 631"/>
                          <a:gd name="T64" fmla="*/ 669 w 710"/>
                          <a:gd name="T65" fmla="*/ 592 h 631"/>
                          <a:gd name="T66" fmla="*/ 674 w 710"/>
                          <a:gd name="T67" fmla="*/ 556 h 631"/>
                          <a:gd name="T68" fmla="*/ 687 w 710"/>
                          <a:gd name="T69" fmla="*/ 539 h 631"/>
                          <a:gd name="T70" fmla="*/ 704 w 710"/>
                          <a:gd name="T71" fmla="*/ 530 h 631"/>
                          <a:gd name="T72" fmla="*/ 704 w 710"/>
                          <a:gd name="T73" fmla="*/ 511 h 631"/>
                          <a:gd name="T74" fmla="*/ 710 w 710"/>
                          <a:gd name="T75" fmla="*/ 498 h 631"/>
                          <a:gd name="T76" fmla="*/ 699 w 710"/>
                          <a:gd name="T77" fmla="*/ 483 h 631"/>
                          <a:gd name="T78" fmla="*/ 691 w 710"/>
                          <a:gd name="T79" fmla="*/ 489 h 631"/>
                          <a:gd name="T80" fmla="*/ 679 w 710"/>
                          <a:gd name="T81" fmla="*/ 475 h 631"/>
                          <a:gd name="T82" fmla="*/ 671 w 710"/>
                          <a:gd name="T83" fmla="*/ 445 h 631"/>
                          <a:gd name="T84" fmla="*/ 676 w 710"/>
                          <a:gd name="T85" fmla="*/ 430 h 631"/>
                          <a:gd name="T86" fmla="*/ 663 w 710"/>
                          <a:gd name="T87" fmla="*/ 409 h 631"/>
                          <a:gd name="T88" fmla="*/ 652 w 710"/>
                          <a:gd name="T89" fmla="*/ 380 h 631"/>
                          <a:gd name="T90" fmla="*/ 623 w 710"/>
                          <a:gd name="T91" fmla="*/ 375 h 631"/>
                          <a:gd name="T92" fmla="*/ 579 w 710"/>
                          <a:gd name="T93" fmla="*/ 341 h 631"/>
                          <a:gd name="T94" fmla="*/ 568 w 710"/>
                          <a:gd name="T95" fmla="*/ 314 h 631"/>
                          <a:gd name="T96" fmla="*/ 573 w 710"/>
                          <a:gd name="T97" fmla="*/ 294 h 631"/>
                          <a:gd name="T98" fmla="*/ 585 w 710"/>
                          <a:gd name="T99" fmla="*/ 256 h 631"/>
                          <a:gd name="T100" fmla="*/ 588 w 710"/>
                          <a:gd name="T101" fmla="*/ 239 h 631"/>
                          <a:gd name="T102" fmla="*/ 576 w 710"/>
                          <a:gd name="T103" fmla="*/ 233 h 631"/>
                          <a:gd name="T104" fmla="*/ 534 w 710"/>
                          <a:gd name="T105" fmla="*/ 227 h 631"/>
                          <a:gd name="T106" fmla="*/ 527 w 710"/>
                          <a:gd name="T107" fmla="*/ 216 h 631"/>
                          <a:gd name="T108" fmla="*/ 526 w 710"/>
                          <a:gd name="T109" fmla="*/ 191 h 631"/>
                          <a:gd name="T110" fmla="*/ 493 w 710"/>
                          <a:gd name="T111" fmla="*/ 169 h 631"/>
                          <a:gd name="T112" fmla="*/ 449 w 710"/>
                          <a:gd name="T113" fmla="*/ 121 h 631"/>
                          <a:gd name="T114" fmla="*/ 434 w 710"/>
                          <a:gd name="T115" fmla="*/ 75 h 631"/>
                          <a:gd name="T116" fmla="*/ 434 w 710"/>
                          <a:gd name="T117" fmla="*/ 49 h 631"/>
                          <a:gd name="T118" fmla="*/ 438 w 710"/>
                          <a:gd name="T119" fmla="*/ 33 h 6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710" h="631">
                            <a:moveTo>
                              <a:pt x="438" y="33"/>
                            </a:moveTo>
                            <a:lnTo>
                              <a:pt x="423" y="15"/>
                            </a:lnTo>
                            <a:lnTo>
                              <a:pt x="415" y="0"/>
                            </a:lnTo>
                            <a:lnTo>
                              <a:pt x="14" y="16"/>
                            </a:lnTo>
                            <a:lnTo>
                              <a:pt x="0" y="16"/>
                            </a:lnTo>
                            <a:lnTo>
                              <a:pt x="7" y="32"/>
                            </a:lnTo>
                            <a:lnTo>
                              <a:pt x="6" y="46"/>
                            </a:lnTo>
                            <a:lnTo>
                              <a:pt x="21" y="71"/>
                            </a:lnTo>
                            <a:lnTo>
                              <a:pt x="40" y="96"/>
                            </a:lnTo>
                            <a:lnTo>
                              <a:pt x="59" y="113"/>
                            </a:lnTo>
                            <a:lnTo>
                              <a:pt x="73" y="114"/>
                            </a:lnTo>
                            <a:lnTo>
                              <a:pt x="82" y="121"/>
                            </a:lnTo>
                            <a:lnTo>
                              <a:pt x="82" y="139"/>
                            </a:lnTo>
                            <a:lnTo>
                              <a:pt x="71" y="149"/>
                            </a:lnTo>
                            <a:lnTo>
                              <a:pt x="68" y="163"/>
                            </a:lnTo>
                            <a:lnTo>
                              <a:pt x="81" y="185"/>
                            </a:lnTo>
                            <a:lnTo>
                              <a:pt x="96" y="203"/>
                            </a:lnTo>
                            <a:lnTo>
                              <a:pt x="112" y="214"/>
                            </a:lnTo>
                            <a:lnTo>
                              <a:pt x="121" y="288"/>
                            </a:lnTo>
                            <a:lnTo>
                              <a:pt x="123" y="512"/>
                            </a:lnTo>
                            <a:lnTo>
                              <a:pt x="125" y="542"/>
                            </a:lnTo>
                            <a:lnTo>
                              <a:pt x="128" y="575"/>
                            </a:lnTo>
                            <a:lnTo>
                              <a:pt x="267" y="570"/>
                            </a:lnTo>
                            <a:lnTo>
                              <a:pt x="412" y="566"/>
                            </a:lnTo>
                            <a:lnTo>
                              <a:pt x="543" y="561"/>
                            </a:lnTo>
                            <a:lnTo>
                              <a:pt x="615" y="559"/>
                            </a:lnTo>
                            <a:lnTo>
                              <a:pt x="629" y="581"/>
                            </a:lnTo>
                            <a:lnTo>
                              <a:pt x="624" y="601"/>
                            </a:lnTo>
                            <a:lnTo>
                              <a:pt x="605" y="617"/>
                            </a:lnTo>
                            <a:lnTo>
                              <a:pt x="601" y="628"/>
                            </a:lnTo>
                            <a:lnTo>
                              <a:pt x="635" y="631"/>
                            </a:lnTo>
                            <a:lnTo>
                              <a:pt x="660" y="626"/>
                            </a:lnTo>
                            <a:lnTo>
                              <a:pt x="669" y="592"/>
                            </a:lnTo>
                            <a:lnTo>
                              <a:pt x="674" y="556"/>
                            </a:lnTo>
                            <a:lnTo>
                              <a:pt x="687" y="539"/>
                            </a:lnTo>
                            <a:lnTo>
                              <a:pt x="704" y="530"/>
                            </a:lnTo>
                            <a:lnTo>
                              <a:pt x="704" y="511"/>
                            </a:lnTo>
                            <a:lnTo>
                              <a:pt x="710" y="498"/>
                            </a:lnTo>
                            <a:lnTo>
                              <a:pt x="699" y="483"/>
                            </a:lnTo>
                            <a:lnTo>
                              <a:pt x="691" y="489"/>
                            </a:lnTo>
                            <a:lnTo>
                              <a:pt x="679" y="475"/>
                            </a:lnTo>
                            <a:lnTo>
                              <a:pt x="671" y="445"/>
                            </a:lnTo>
                            <a:lnTo>
                              <a:pt x="676" y="430"/>
                            </a:lnTo>
                            <a:lnTo>
                              <a:pt x="663" y="409"/>
                            </a:lnTo>
                            <a:lnTo>
                              <a:pt x="652" y="380"/>
                            </a:lnTo>
                            <a:lnTo>
                              <a:pt x="623" y="375"/>
                            </a:lnTo>
                            <a:lnTo>
                              <a:pt x="579" y="341"/>
                            </a:lnTo>
                            <a:lnTo>
                              <a:pt x="568" y="314"/>
                            </a:lnTo>
                            <a:lnTo>
                              <a:pt x="573" y="294"/>
                            </a:lnTo>
                            <a:lnTo>
                              <a:pt x="585" y="256"/>
                            </a:lnTo>
                            <a:lnTo>
                              <a:pt x="588" y="239"/>
                            </a:lnTo>
                            <a:lnTo>
                              <a:pt x="576" y="233"/>
                            </a:lnTo>
                            <a:lnTo>
                              <a:pt x="534" y="227"/>
                            </a:lnTo>
                            <a:lnTo>
                              <a:pt x="527" y="216"/>
                            </a:lnTo>
                            <a:lnTo>
                              <a:pt x="526" y="191"/>
                            </a:lnTo>
                            <a:lnTo>
                              <a:pt x="493" y="169"/>
                            </a:lnTo>
                            <a:lnTo>
                              <a:pt x="449" y="121"/>
                            </a:lnTo>
                            <a:lnTo>
                              <a:pt x="434" y="75"/>
                            </a:lnTo>
                            <a:lnTo>
                              <a:pt x="434" y="49"/>
                            </a:lnTo>
                            <a:lnTo>
                              <a:pt x="438" y="33"/>
                            </a:lnTo>
                            <a:close/>
                          </a:path>
                        </a:pathLst>
                      </a:custGeom>
                      <a:solidFill>
                        <a:schemeClr val="bg1"/>
                      </a:solidFill>
                      <a:ln w="5">
                        <a:solidFill>
                          <a:srgbClr val="0F56DC">
                            <a:lumMod val="65000"/>
                          </a:srgbClr>
                        </a:solidFill>
                        <a:prstDash val="solid"/>
                        <a:round/>
                        <a:headEnd/>
                        <a:tailEnd/>
                      </a:ln>
                    </p:spPr>
                    <p:txBody>
                      <a:bodyPr anchor="ctr"/>
                      <a:lstStyle/>
                      <a:p>
                        <a:pPr algn="ctr">
                          <a:defRPr/>
                        </a:pPr>
                        <a:r>
                          <a:rPr lang="en-US" sz="1000" kern="0" dirty="0">
                            <a:solidFill>
                              <a:srgbClr val="002060"/>
                            </a:solidFill>
                            <a:latin typeface="Myriad Web Pro"/>
                          </a:rPr>
                          <a:t>MO</a:t>
                        </a:r>
                      </a:p>
                    </p:txBody>
                  </p:sp>
                  <p:sp>
                    <p:nvSpPr>
                      <p:cNvPr id="185" name="Freeform 89"/>
                      <p:cNvSpPr>
                        <a:spLocks/>
                      </p:cNvSpPr>
                      <p:nvPr/>
                    </p:nvSpPr>
                    <p:spPr bwMode="auto">
                      <a:xfrm>
                        <a:off x="4166" y="2486"/>
                        <a:ext cx="584" cy="614"/>
                      </a:xfrm>
                      <a:custGeom>
                        <a:avLst/>
                        <a:gdLst>
                          <a:gd name="T0" fmla="*/ 0 w 584"/>
                          <a:gd name="T1" fmla="*/ 46 h 614"/>
                          <a:gd name="T2" fmla="*/ 4 w 584"/>
                          <a:gd name="T3" fmla="*/ 80 h 614"/>
                          <a:gd name="T4" fmla="*/ 42 w 584"/>
                          <a:gd name="T5" fmla="*/ 191 h 614"/>
                          <a:gd name="T6" fmla="*/ 61 w 584"/>
                          <a:gd name="T7" fmla="*/ 259 h 614"/>
                          <a:gd name="T8" fmla="*/ 83 w 584"/>
                          <a:gd name="T9" fmla="*/ 342 h 614"/>
                          <a:gd name="T10" fmla="*/ 101 w 584"/>
                          <a:gd name="T11" fmla="*/ 384 h 614"/>
                          <a:gd name="T12" fmla="*/ 115 w 584"/>
                          <a:gd name="T13" fmla="*/ 403 h 614"/>
                          <a:gd name="T14" fmla="*/ 101 w 584"/>
                          <a:gd name="T15" fmla="*/ 453 h 614"/>
                          <a:gd name="T16" fmla="*/ 111 w 584"/>
                          <a:gd name="T17" fmla="*/ 492 h 614"/>
                          <a:gd name="T18" fmla="*/ 108 w 584"/>
                          <a:gd name="T19" fmla="*/ 540 h 614"/>
                          <a:gd name="T20" fmla="*/ 120 w 584"/>
                          <a:gd name="T21" fmla="*/ 551 h 614"/>
                          <a:gd name="T22" fmla="*/ 136 w 584"/>
                          <a:gd name="T23" fmla="*/ 592 h 614"/>
                          <a:gd name="T24" fmla="*/ 200 w 584"/>
                          <a:gd name="T25" fmla="*/ 606 h 614"/>
                          <a:gd name="T26" fmla="*/ 401 w 584"/>
                          <a:gd name="T27" fmla="*/ 595 h 614"/>
                          <a:gd name="T28" fmla="*/ 464 w 584"/>
                          <a:gd name="T29" fmla="*/ 590 h 614"/>
                          <a:gd name="T30" fmla="*/ 481 w 584"/>
                          <a:gd name="T31" fmla="*/ 614 h 614"/>
                          <a:gd name="T32" fmla="*/ 473 w 584"/>
                          <a:gd name="T33" fmla="*/ 558 h 614"/>
                          <a:gd name="T34" fmla="*/ 517 w 584"/>
                          <a:gd name="T35" fmla="*/ 553 h 614"/>
                          <a:gd name="T36" fmla="*/ 542 w 584"/>
                          <a:gd name="T37" fmla="*/ 515 h 614"/>
                          <a:gd name="T38" fmla="*/ 565 w 584"/>
                          <a:gd name="T39" fmla="*/ 426 h 614"/>
                          <a:gd name="T40" fmla="*/ 584 w 584"/>
                          <a:gd name="T41" fmla="*/ 372 h 614"/>
                          <a:gd name="T42" fmla="*/ 568 w 584"/>
                          <a:gd name="T43" fmla="*/ 367 h 614"/>
                          <a:gd name="T44" fmla="*/ 548 w 584"/>
                          <a:gd name="T45" fmla="*/ 347 h 614"/>
                          <a:gd name="T46" fmla="*/ 526 w 584"/>
                          <a:gd name="T47" fmla="*/ 311 h 614"/>
                          <a:gd name="T48" fmla="*/ 499 w 584"/>
                          <a:gd name="T49" fmla="*/ 277 h 614"/>
                          <a:gd name="T50" fmla="*/ 456 w 584"/>
                          <a:gd name="T51" fmla="*/ 225 h 614"/>
                          <a:gd name="T52" fmla="*/ 434 w 584"/>
                          <a:gd name="T53" fmla="*/ 197 h 614"/>
                          <a:gd name="T54" fmla="*/ 406 w 584"/>
                          <a:gd name="T55" fmla="*/ 177 h 614"/>
                          <a:gd name="T56" fmla="*/ 373 w 584"/>
                          <a:gd name="T57" fmla="*/ 144 h 614"/>
                          <a:gd name="T58" fmla="*/ 342 w 584"/>
                          <a:gd name="T59" fmla="*/ 124 h 614"/>
                          <a:gd name="T60" fmla="*/ 323 w 584"/>
                          <a:gd name="T61" fmla="*/ 97 h 614"/>
                          <a:gd name="T62" fmla="*/ 281 w 584"/>
                          <a:gd name="T63" fmla="*/ 67 h 614"/>
                          <a:gd name="T64" fmla="*/ 248 w 584"/>
                          <a:gd name="T65" fmla="*/ 44 h 614"/>
                          <a:gd name="T66" fmla="*/ 251 w 584"/>
                          <a:gd name="T67" fmla="*/ 21 h 614"/>
                          <a:gd name="T68" fmla="*/ 262 w 584"/>
                          <a:gd name="T69" fmla="*/ 0 h 6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584" h="614">
                            <a:moveTo>
                              <a:pt x="0" y="31"/>
                            </a:moveTo>
                            <a:lnTo>
                              <a:pt x="0" y="46"/>
                            </a:lnTo>
                            <a:lnTo>
                              <a:pt x="1" y="58"/>
                            </a:lnTo>
                            <a:lnTo>
                              <a:pt x="4" y="80"/>
                            </a:lnTo>
                            <a:lnTo>
                              <a:pt x="26" y="130"/>
                            </a:lnTo>
                            <a:lnTo>
                              <a:pt x="42" y="191"/>
                            </a:lnTo>
                            <a:lnTo>
                              <a:pt x="51" y="230"/>
                            </a:lnTo>
                            <a:lnTo>
                              <a:pt x="61" y="259"/>
                            </a:lnTo>
                            <a:lnTo>
                              <a:pt x="70" y="303"/>
                            </a:lnTo>
                            <a:lnTo>
                              <a:pt x="83" y="342"/>
                            </a:lnTo>
                            <a:lnTo>
                              <a:pt x="100" y="364"/>
                            </a:lnTo>
                            <a:lnTo>
                              <a:pt x="101" y="384"/>
                            </a:lnTo>
                            <a:lnTo>
                              <a:pt x="114" y="389"/>
                            </a:lnTo>
                            <a:lnTo>
                              <a:pt x="115" y="403"/>
                            </a:lnTo>
                            <a:lnTo>
                              <a:pt x="104" y="433"/>
                            </a:lnTo>
                            <a:lnTo>
                              <a:pt x="101" y="453"/>
                            </a:lnTo>
                            <a:lnTo>
                              <a:pt x="100" y="465"/>
                            </a:lnTo>
                            <a:lnTo>
                              <a:pt x="111" y="492"/>
                            </a:lnTo>
                            <a:lnTo>
                              <a:pt x="112" y="526"/>
                            </a:lnTo>
                            <a:lnTo>
                              <a:pt x="108" y="540"/>
                            </a:lnTo>
                            <a:lnTo>
                              <a:pt x="111" y="547"/>
                            </a:lnTo>
                            <a:lnTo>
                              <a:pt x="120" y="551"/>
                            </a:lnTo>
                            <a:lnTo>
                              <a:pt x="122" y="572"/>
                            </a:lnTo>
                            <a:lnTo>
                              <a:pt x="136" y="592"/>
                            </a:lnTo>
                            <a:lnTo>
                              <a:pt x="150" y="606"/>
                            </a:lnTo>
                            <a:lnTo>
                              <a:pt x="200" y="606"/>
                            </a:lnTo>
                            <a:lnTo>
                              <a:pt x="267" y="603"/>
                            </a:lnTo>
                            <a:lnTo>
                              <a:pt x="401" y="595"/>
                            </a:lnTo>
                            <a:lnTo>
                              <a:pt x="435" y="590"/>
                            </a:lnTo>
                            <a:lnTo>
                              <a:pt x="464" y="590"/>
                            </a:lnTo>
                            <a:lnTo>
                              <a:pt x="465" y="609"/>
                            </a:lnTo>
                            <a:lnTo>
                              <a:pt x="481" y="614"/>
                            </a:lnTo>
                            <a:lnTo>
                              <a:pt x="482" y="587"/>
                            </a:lnTo>
                            <a:lnTo>
                              <a:pt x="473" y="558"/>
                            </a:lnTo>
                            <a:lnTo>
                              <a:pt x="479" y="548"/>
                            </a:lnTo>
                            <a:lnTo>
                              <a:pt x="517" y="553"/>
                            </a:lnTo>
                            <a:lnTo>
                              <a:pt x="548" y="554"/>
                            </a:lnTo>
                            <a:lnTo>
                              <a:pt x="542" y="515"/>
                            </a:lnTo>
                            <a:lnTo>
                              <a:pt x="556" y="453"/>
                            </a:lnTo>
                            <a:lnTo>
                              <a:pt x="565" y="426"/>
                            </a:lnTo>
                            <a:lnTo>
                              <a:pt x="562" y="411"/>
                            </a:lnTo>
                            <a:lnTo>
                              <a:pt x="584" y="372"/>
                            </a:lnTo>
                            <a:lnTo>
                              <a:pt x="581" y="364"/>
                            </a:lnTo>
                            <a:lnTo>
                              <a:pt x="568" y="367"/>
                            </a:lnTo>
                            <a:lnTo>
                              <a:pt x="553" y="359"/>
                            </a:lnTo>
                            <a:lnTo>
                              <a:pt x="548" y="347"/>
                            </a:lnTo>
                            <a:lnTo>
                              <a:pt x="540" y="325"/>
                            </a:lnTo>
                            <a:lnTo>
                              <a:pt x="526" y="311"/>
                            </a:lnTo>
                            <a:lnTo>
                              <a:pt x="509" y="308"/>
                            </a:lnTo>
                            <a:lnTo>
                              <a:pt x="499" y="277"/>
                            </a:lnTo>
                            <a:lnTo>
                              <a:pt x="481" y="238"/>
                            </a:lnTo>
                            <a:lnTo>
                              <a:pt x="456" y="225"/>
                            </a:lnTo>
                            <a:lnTo>
                              <a:pt x="442" y="213"/>
                            </a:lnTo>
                            <a:lnTo>
                              <a:pt x="434" y="197"/>
                            </a:lnTo>
                            <a:lnTo>
                              <a:pt x="421" y="184"/>
                            </a:lnTo>
                            <a:lnTo>
                              <a:pt x="406" y="177"/>
                            </a:lnTo>
                            <a:lnTo>
                              <a:pt x="392" y="158"/>
                            </a:lnTo>
                            <a:lnTo>
                              <a:pt x="373" y="144"/>
                            </a:lnTo>
                            <a:lnTo>
                              <a:pt x="345" y="133"/>
                            </a:lnTo>
                            <a:lnTo>
                              <a:pt x="342" y="124"/>
                            </a:lnTo>
                            <a:lnTo>
                              <a:pt x="326" y="106"/>
                            </a:lnTo>
                            <a:lnTo>
                              <a:pt x="323" y="97"/>
                            </a:lnTo>
                            <a:lnTo>
                              <a:pt x="303" y="66"/>
                            </a:lnTo>
                            <a:lnTo>
                              <a:pt x="281" y="67"/>
                            </a:lnTo>
                            <a:lnTo>
                              <a:pt x="257" y="52"/>
                            </a:lnTo>
                            <a:lnTo>
                              <a:pt x="248" y="44"/>
                            </a:lnTo>
                            <a:lnTo>
                              <a:pt x="247" y="33"/>
                            </a:lnTo>
                            <a:lnTo>
                              <a:pt x="251" y="21"/>
                            </a:lnTo>
                            <a:lnTo>
                              <a:pt x="265" y="14"/>
                            </a:lnTo>
                            <a:lnTo>
                              <a:pt x="262" y="0"/>
                            </a:lnTo>
                            <a:lnTo>
                              <a:pt x="0" y="31"/>
                            </a:lnTo>
                            <a:close/>
                          </a:path>
                        </a:pathLst>
                      </a:custGeom>
                      <a:solidFill>
                        <a:schemeClr val="bg1"/>
                      </a:solidFill>
                      <a:ln w="5">
                        <a:solidFill>
                          <a:srgbClr val="0F56DC">
                            <a:lumMod val="65000"/>
                          </a:srgbClr>
                        </a:solidFill>
                        <a:prstDash val="solid"/>
                        <a:round/>
                        <a:headEnd/>
                        <a:tailEnd/>
                      </a:ln>
                    </p:spPr>
                    <p:txBody>
                      <a:bodyPr anchor="ctr"/>
                      <a:lstStyle/>
                      <a:p>
                        <a:pPr algn="ctr">
                          <a:defRPr/>
                        </a:pPr>
                        <a:r>
                          <a:rPr lang="en-US" sz="1000" kern="0" dirty="0">
                            <a:solidFill>
                              <a:srgbClr val="002060"/>
                            </a:solidFill>
                            <a:latin typeface="Myriad Web Pro"/>
                          </a:rPr>
                          <a:t>GA</a:t>
                        </a:r>
                      </a:p>
                    </p:txBody>
                  </p:sp>
                  <p:sp>
                    <p:nvSpPr>
                      <p:cNvPr id="186" name="Freeform 90"/>
                      <p:cNvSpPr>
                        <a:spLocks/>
                      </p:cNvSpPr>
                      <p:nvPr/>
                    </p:nvSpPr>
                    <p:spPr bwMode="auto">
                      <a:xfrm>
                        <a:off x="4413" y="2435"/>
                        <a:ext cx="551" cy="418"/>
                      </a:xfrm>
                      <a:custGeom>
                        <a:avLst/>
                        <a:gdLst>
                          <a:gd name="T0" fmla="*/ 332 w 551"/>
                          <a:gd name="T1" fmla="*/ 412 h 418"/>
                          <a:gd name="T2" fmla="*/ 321 w 551"/>
                          <a:gd name="T3" fmla="*/ 418 h 418"/>
                          <a:gd name="T4" fmla="*/ 304 w 551"/>
                          <a:gd name="T5" fmla="*/ 409 h 418"/>
                          <a:gd name="T6" fmla="*/ 301 w 551"/>
                          <a:gd name="T7" fmla="*/ 396 h 418"/>
                          <a:gd name="T8" fmla="*/ 293 w 551"/>
                          <a:gd name="T9" fmla="*/ 374 h 418"/>
                          <a:gd name="T10" fmla="*/ 279 w 551"/>
                          <a:gd name="T11" fmla="*/ 360 h 418"/>
                          <a:gd name="T12" fmla="*/ 262 w 551"/>
                          <a:gd name="T13" fmla="*/ 357 h 418"/>
                          <a:gd name="T14" fmla="*/ 252 w 551"/>
                          <a:gd name="T15" fmla="*/ 326 h 418"/>
                          <a:gd name="T16" fmla="*/ 235 w 551"/>
                          <a:gd name="T17" fmla="*/ 289 h 418"/>
                          <a:gd name="T18" fmla="*/ 209 w 551"/>
                          <a:gd name="T19" fmla="*/ 278 h 418"/>
                          <a:gd name="T20" fmla="*/ 195 w 551"/>
                          <a:gd name="T21" fmla="*/ 265 h 418"/>
                          <a:gd name="T22" fmla="*/ 187 w 551"/>
                          <a:gd name="T23" fmla="*/ 249 h 418"/>
                          <a:gd name="T24" fmla="*/ 174 w 551"/>
                          <a:gd name="T25" fmla="*/ 237 h 418"/>
                          <a:gd name="T26" fmla="*/ 160 w 551"/>
                          <a:gd name="T27" fmla="*/ 229 h 418"/>
                          <a:gd name="T28" fmla="*/ 146 w 551"/>
                          <a:gd name="T29" fmla="*/ 210 h 418"/>
                          <a:gd name="T30" fmla="*/ 128 w 551"/>
                          <a:gd name="T31" fmla="*/ 196 h 418"/>
                          <a:gd name="T32" fmla="*/ 98 w 551"/>
                          <a:gd name="T33" fmla="*/ 185 h 418"/>
                          <a:gd name="T34" fmla="*/ 95 w 551"/>
                          <a:gd name="T35" fmla="*/ 176 h 418"/>
                          <a:gd name="T36" fmla="*/ 81 w 551"/>
                          <a:gd name="T37" fmla="*/ 157 h 418"/>
                          <a:gd name="T38" fmla="*/ 78 w 551"/>
                          <a:gd name="T39" fmla="*/ 150 h 418"/>
                          <a:gd name="T40" fmla="*/ 56 w 551"/>
                          <a:gd name="T41" fmla="*/ 117 h 418"/>
                          <a:gd name="T42" fmla="*/ 35 w 551"/>
                          <a:gd name="T43" fmla="*/ 117 h 418"/>
                          <a:gd name="T44" fmla="*/ 10 w 551"/>
                          <a:gd name="T45" fmla="*/ 103 h 418"/>
                          <a:gd name="T46" fmla="*/ 1 w 551"/>
                          <a:gd name="T47" fmla="*/ 95 h 418"/>
                          <a:gd name="T48" fmla="*/ 0 w 551"/>
                          <a:gd name="T49" fmla="*/ 82 h 418"/>
                          <a:gd name="T50" fmla="*/ 4 w 551"/>
                          <a:gd name="T51" fmla="*/ 72 h 418"/>
                          <a:gd name="T52" fmla="*/ 18 w 551"/>
                          <a:gd name="T53" fmla="*/ 65 h 418"/>
                          <a:gd name="T54" fmla="*/ 15 w 551"/>
                          <a:gd name="T55" fmla="*/ 51 h 418"/>
                          <a:gd name="T56" fmla="*/ 51 w 551"/>
                          <a:gd name="T57" fmla="*/ 36 h 418"/>
                          <a:gd name="T58" fmla="*/ 109 w 551"/>
                          <a:gd name="T59" fmla="*/ 8 h 418"/>
                          <a:gd name="T60" fmla="*/ 157 w 551"/>
                          <a:gd name="T61" fmla="*/ 3 h 418"/>
                          <a:gd name="T62" fmla="*/ 257 w 551"/>
                          <a:gd name="T63" fmla="*/ 0 h 418"/>
                          <a:gd name="T64" fmla="*/ 274 w 551"/>
                          <a:gd name="T65" fmla="*/ 12 h 418"/>
                          <a:gd name="T66" fmla="*/ 285 w 551"/>
                          <a:gd name="T67" fmla="*/ 33 h 418"/>
                          <a:gd name="T68" fmla="*/ 312 w 551"/>
                          <a:gd name="T69" fmla="*/ 29 h 418"/>
                          <a:gd name="T70" fmla="*/ 390 w 551"/>
                          <a:gd name="T71" fmla="*/ 20 h 418"/>
                          <a:gd name="T72" fmla="*/ 409 w 551"/>
                          <a:gd name="T73" fmla="*/ 25 h 418"/>
                          <a:gd name="T74" fmla="*/ 487 w 551"/>
                          <a:gd name="T75" fmla="*/ 72 h 418"/>
                          <a:gd name="T76" fmla="*/ 551 w 551"/>
                          <a:gd name="T77" fmla="*/ 123 h 418"/>
                          <a:gd name="T78" fmla="*/ 516 w 551"/>
                          <a:gd name="T79" fmla="*/ 157 h 418"/>
                          <a:gd name="T80" fmla="*/ 501 w 551"/>
                          <a:gd name="T81" fmla="*/ 195 h 418"/>
                          <a:gd name="T82" fmla="*/ 498 w 551"/>
                          <a:gd name="T83" fmla="*/ 234 h 418"/>
                          <a:gd name="T84" fmla="*/ 487 w 551"/>
                          <a:gd name="T85" fmla="*/ 240 h 418"/>
                          <a:gd name="T86" fmla="*/ 480 w 551"/>
                          <a:gd name="T87" fmla="*/ 257 h 418"/>
                          <a:gd name="T88" fmla="*/ 465 w 551"/>
                          <a:gd name="T89" fmla="*/ 260 h 418"/>
                          <a:gd name="T90" fmla="*/ 452 w 551"/>
                          <a:gd name="T91" fmla="*/ 284 h 418"/>
                          <a:gd name="T92" fmla="*/ 435 w 551"/>
                          <a:gd name="T93" fmla="*/ 301 h 418"/>
                          <a:gd name="T94" fmla="*/ 421 w 551"/>
                          <a:gd name="T95" fmla="*/ 321 h 418"/>
                          <a:gd name="T96" fmla="*/ 410 w 551"/>
                          <a:gd name="T97" fmla="*/ 326 h 418"/>
                          <a:gd name="T98" fmla="*/ 388 w 551"/>
                          <a:gd name="T99" fmla="*/ 348 h 418"/>
                          <a:gd name="T100" fmla="*/ 370 w 551"/>
                          <a:gd name="T101" fmla="*/ 349 h 418"/>
                          <a:gd name="T102" fmla="*/ 376 w 551"/>
                          <a:gd name="T103" fmla="*/ 368 h 418"/>
                          <a:gd name="T104" fmla="*/ 345 w 551"/>
                          <a:gd name="T105" fmla="*/ 402 h 418"/>
                          <a:gd name="T106" fmla="*/ 332 w 551"/>
                          <a:gd name="T107" fmla="*/ 412 h 4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551" h="418">
                            <a:moveTo>
                              <a:pt x="332" y="412"/>
                            </a:moveTo>
                            <a:lnTo>
                              <a:pt x="321" y="418"/>
                            </a:lnTo>
                            <a:lnTo>
                              <a:pt x="304" y="409"/>
                            </a:lnTo>
                            <a:lnTo>
                              <a:pt x="301" y="396"/>
                            </a:lnTo>
                            <a:lnTo>
                              <a:pt x="293" y="374"/>
                            </a:lnTo>
                            <a:lnTo>
                              <a:pt x="279" y="360"/>
                            </a:lnTo>
                            <a:lnTo>
                              <a:pt x="262" y="357"/>
                            </a:lnTo>
                            <a:lnTo>
                              <a:pt x="252" y="326"/>
                            </a:lnTo>
                            <a:lnTo>
                              <a:pt x="235" y="289"/>
                            </a:lnTo>
                            <a:lnTo>
                              <a:pt x="209" y="278"/>
                            </a:lnTo>
                            <a:lnTo>
                              <a:pt x="195" y="265"/>
                            </a:lnTo>
                            <a:lnTo>
                              <a:pt x="187" y="249"/>
                            </a:lnTo>
                            <a:lnTo>
                              <a:pt x="174" y="237"/>
                            </a:lnTo>
                            <a:lnTo>
                              <a:pt x="160" y="229"/>
                            </a:lnTo>
                            <a:lnTo>
                              <a:pt x="146" y="210"/>
                            </a:lnTo>
                            <a:lnTo>
                              <a:pt x="128" y="196"/>
                            </a:lnTo>
                            <a:lnTo>
                              <a:pt x="98" y="185"/>
                            </a:lnTo>
                            <a:lnTo>
                              <a:pt x="95" y="176"/>
                            </a:lnTo>
                            <a:lnTo>
                              <a:pt x="81" y="157"/>
                            </a:lnTo>
                            <a:lnTo>
                              <a:pt x="78" y="150"/>
                            </a:lnTo>
                            <a:lnTo>
                              <a:pt x="56" y="117"/>
                            </a:lnTo>
                            <a:lnTo>
                              <a:pt x="35" y="117"/>
                            </a:lnTo>
                            <a:lnTo>
                              <a:pt x="10" y="103"/>
                            </a:lnTo>
                            <a:lnTo>
                              <a:pt x="1" y="95"/>
                            </a:lnTo>
                            <a:lnTo>
                              <a:pt x="0" y="82"/>
                            </a:lnTo>
                            <a:lnTo>
                              <a:pt x="4" y="72"/>
                            </a:lnTo>
                            <a:lnTo>
                              <a:pt x="18" y="65"/>
                            </a:lnTo>
                            <a:lnTo>
                              <a:pt x="15" y="51"/>
                            </a:lnTo>
                            <a:lnTo>
                              <a:pt x="51" y="36"/>
                            </a:lnTo>
                            <a:lnTo>
                              <a:pt x="109" y="8"/>
                            </a:lnTo>
                            <a:lnTo>
                              <a:pt x="157" y="3"/>
                            </a:lnTo>
                            <a:lnTo>
                              <a:pt x="257" y="0"/>
                            </a:lnTo>
                            <a:lnTo>
                              <a:pt x="274" y="12"/>
                            </a:lnTo>
                            <a:lnTo>
                              <a:pt x="285" y="33"/>
                            </a:lnTo>
                            <a:lnTo>
                              <a:pt x="312" y="29"/>
                            </a:lnTo>
                            <a:lnTo>
                              <a:pt x="390" y="20"/>
                            </a:lnTo>
                            <a:lnTo>
                              <a:pt x="409" y="25"/>
                            </a:lnTo>
                            <a:lnTo>
                              <a:pt x="487" y="72"/>
                            </a:lnTo>
                            <a:lnTo>
                              <a:pt x="551" y="123"/>
                            </a:lnTo>
                            <a:lnTo>
                              <a:pt x="516" y="157"/>
                            </a:lnTo>
                            <a:lnTo>
                              <a:pt x="501" y="195"/>
                            </a:lnTo>
                            <a:lnTo>
                              <a:pt x="498" y="234"/>
                            </a:lnTo>
                            <a:lnTo>
                              <a:pt x="487" y="240"/>
                            </a:lnTo>
                            <a:lnTo>
                              <a:pt x="480" y="257"/>
                            </a:lnTo>
                            <a:lnTo>
                              <a:pt x="465" y="260"/>
                            </a:lnTo>
                            <a:lnTo>
                              <a:pt x="452" y="284"/>
                            </a:lnTo>
                            <a:lnTo>
                              <a:pt x="435" y="301"/>
                            </a:lnTo>
                            <a:lnTo>
                              <a:pt x="421" y="321"/>
                            </a:lnTo>
                            <a:lnTo>
                              <a:pt x="410" y="326"/>
                            </a:lnTo>
                            <a:lnTo>
                              <a:pt x="388" y="348"/>
                            </a:lnTo>
                            <a:lnTo>
                              <a:pt x="370" y="349"/>
                            </a:lnTo>
                            <a:lnTo>
                              <a:pt x="376" y="368"/>
                            </a:lnTo>
                            <a:lnTo>
                              <a:pt x="345" y="402"/>
                            </a:lnTo>
                            <a:lnTo>
                              <a:pt x="332" y="412"/>
                            </a:lnTo>
                            <a:close/>
                          </a:path>
                        </a:pathLst>
                      </a:custGeom>
                      <a:grpFill/>
                      <a:ln w="5">
                        <a:solidFill>
                          <a:srgbClr val="0F56DC">
                            <a:lumMod val="65000"/>
                          </a:srgbClr>
                        </a:solidFill>
                        <a:prstDash val="solid"/>
                        <a:round/>
                        <a:headEnd/>
                        <a:tailEnd/>
                      </a:ln>
                    </p:spPr>
                    <p:txBody>
                      <a:bodyPr lIns="274320" anchor="ctr"/>
                      <a:lstStyle/>
                      <a:p>
                        <a:pPr algn="ctr">
                          <a:defRPr/>
                        </a:pPr>
                        <a:r>
                          <a:rPr lang="en-US" sz="1000" kern="0" dirty="0">
                            <a:solidFill>
                              <a:srgbClr val="002060"/>
                            </a:solidFill>
                            <a:latin typeface="Myriad Web Pro"/>
                          </a:rPr>
                          <a:t>SC</a:t>
                        </a:r>
                      </a:p>
                    </p:txBody>
                  </p:sp>
                  <p:sp>
                    <p:nvSpPr>
                      <p:cNvPr id="187" name="Freeform 91"/>
                      <p:cNvSpPr>
                        <a:spLocks/>
                      </p:cNvSpPr>
                      <p:nvPr/>
                    </p:nvSpPr>
                    <p:spPr bwMode="auto">
                      <a:xfrm>
                        <a:off x="3697" y="1960"/>
                        <a:ext cx="805" cy="401"/>
                      </a:xfrm>
                      <a:custGeom>
                        <a:avLst/>
                        <a:gdLst>
                          <a:gd name="T0" fmla="*/ 790 w 805"/>
                          <a:gd name="T1" fmla="*/ 197 h 401"/>
                          <a:gd name="T2" fmla="*/ 737 w 805"/>
                          <a:gd name="T3" fmla="*/ 256 h 401"/>
                          <a:gd name="T4" fmla="*/ 730 w 805"/>
                          <a:gd name="T5" fmla="*/ 280 h 401"/>
                          <a:gd name="T6" fmla="*/ 667 w 805"/>
                          <a:gd name="T7" fmla="*/ 314 h 401"/>
                          <a:gd name="T8" fmla="*/ 297 w 805"/>
                          <a:gd name="T9" fmla="*/ 356 h 401"/>
                          <a:gd name="T10" fmla="*/ 171 w 805"/>
                          <a:gd name="T11" fmla="*/ 370 h 401"/>
                          <a:gd name="T12" fmla="*/ 144 w 805"/>
                          <a:gd name="T13" fmla="*/ 397 h 401"/>
                          <a:gd name="T14" fmla="*/ 50 w 805"/>
                          <a:gd name="T15" fmla="*/ 401 h 401"/>
                          <a:gd name="T16" fmla="*/ 8 w 805"/>
                          <a:gd name="T17" fmla="*/ 392 h 401"/>
                          <a:gd name="T18" fmla="*/ 24 w 805"/>
                          <a:gd name="T19" fmla="*/ 362 h 401"/>
                          <a:gd name="T20" fmla="*/ 21 w 805"/>
                          <a:gd name="T21" fmla="*/ 336 h 401"/>
                          <a:gd name="T22" fmla="*/ 39 w 805"/>
                          <a:gd name="T23" fmla="*/ 312 h 401"/>
                          <a:gd name="T24" fmla="*/ 69 w 805"/>
                          <a:gd name="T25" fmla="*/ 317 h 401"/>
                          <a:gd name="T26" fmla="*/ 99 w 805"/>
                          <a:gd name="T27" fmla="*/ 323 h 401"/>
                          <a:gd name="T28" fmla="*/ 93 w 805"/>
                          <a:gd name="T29" fmla="*/ 294 h 401"/>
                          <a:gd name="T30" fmla="*/ 107 w 805"/>
                          <a:gd name="T31" fmla="*/ 270 h 401"/>
                          <a:gd name="T32" fmla="*/ 132 w 805"/>
                          <a:gd name="T33" fmla="*/ 262 h 401"/>
                          <a:gd name="T34" fmla="*/ 124 w 805"/>
                          <a:gd name="T35" fmla="*/ 239 h 401"/>
                          <a:gd name="T36" fmla="*/ 133 w 805"/>
                          <a:gd name="T37" fmla="*/ 233 h 401"/>
                          <a:gd name="T38" fmla="*/ 160 w 805"/>
                          <a:gd name="T39" fmla="*/ 200 h 401"/>
                          <a:gd name="T40" fmla="*/ 221 w 805"/>
                          <a:gd name="T41" fmla="*/ 192 h 401"/>
                          <a:gd name="T42" fmla="*/ 239 w 805"/>
                          <a:gd name="T43" fmla="*/ 208 h 401"/>
                          <a:gd name="T44" fmla="*/ 269 w 805"/>
                          <a:gd name="T45" fmla="*/ 180 h 401"/>
                          <a:gd name="T46" fmla="*/ 285 w 805"/>
                          <a:gd name="T47" fmla="*/ 195 h 401"/>
                          <a:gd name="T48" fmla="*/ 291 w 805"/>
                          <a:gd name="T49" fmla="*/ 175 h 401"/>
                          <a:gd name="T50" fmla="*/ 325 w 805"/>
                          <a:gd name="T51" fmla="*/ 158 h 401"/>
                          <a:gd name="T52" fmla="*/ 355 w 805"/>
                          <a:gd name="T53" fmla="*/ 167 h 401"/>
                          <a:gd name="T54" fmla="*/ 356 w 805"/>
                          <a:gd name="T55" fmla="*/ 144 h 401"/>
                          <a:gd name="T56" fmla="*/ 402 w 805"/>
                          <a:gd name="T57" fmla="*/ 97 h 401"/>
                          <a:gd name="T58" fmla="*/ 425 w 805"/>
                          <a:gd name="T59" fmla="*/ 64 h 401"/>
                          <a:gd name="T60" fmla="*/ 464 w 805"/>
                          <a:gd name="T61" fmla="*/ 44 h 401"/>
                          <a:gd name="T62" fmla="*/ 455 w 805"/>
                          <a:gd name="T63" fmla="*/ 25 h 401"/>
                          <a:gd name="T64" fmla="*/ 484 w 805"/>
                          <a:gd name="T65" fmla="*/ 5 h 401"/>
                          <a:gd name="T66" fmla="*/ 520 w 805"/>
                          <a:gd name="T67" fmla="*/ 10 h 401"/>
                          <a:gd name="T68" fmla="*/ 566 w 805"/>
                          <a:gd name="T69" fmla="*/ 36 h 401"/>
                          <a:gd name="T70" fmla="*/ 587 w 805"/>
                          <a:gd name="T71" fmla="*/ 50 h 401"/>
                          <a:gd name="T72" fmla="*/ 637 w 805"/>
                          <a:gd name="T73" fmla="*/ 45 h 401"/>
                          <a:gd name="T74" fmla="*/ 664 w 805"/>
                          <a:gd name="T75" fmla="*/ 33 h 401"/>
                          <a:gd name="T76" fmla="*/ 692 w 805"/>
                          <a:gd name="T77" fmla="*/ 20 h 401"/>
                          <a:gd name="T78" fmla="*/ 709 w 805"/>
                          <a:gd name="T79" fmla="*/ 44 h 401"/>
                          <a:gd name="T80" fmla="*/ 726 w 805"/>
                          <a:gd name="T81" fmla="*/ 94 h 401"/>
                          <a:gd name="T82" fmla="*/ 747 w 805"/>
                          <a:gd name="T83" fmla="*/ 113 h 401"/>
                          <a:gd name="T84" fmla="*/ 778 w 805"/>
                          <a:gd name="T85" fmla="*/ 148 h 401"/>
                          <a:gd name="T86" fmla="*/ 805 w 805"/>
                          <a:gd name="T87" fmla="*/ 181 h 4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805" h="401">
                            <a:moveTo>
                              <a:pt x="805" y="181"/>
                            </a:moveTo>
                            <a:lnTo>
                              <a:pt x="790" y="197"/>
                            </a:lnTo>
                            <a:lnTo>
                              <a:pt x="767" y="222"/>
                            </a:lnTo>
                            <a:lnTo>
                              <a:pt x="737" y="256"/>
                            </a:lnTo>
                            <a:lnTo>
                              <a:pt x="730" y="266"/>
                            </a:lnTo>
                            <a:lnTo>
                              <a:pt x="730" y="280"/>
                            </a:lnTo>
                            <a:lnTo>
                              <a:pt x="701" y="292"/>
                            </a:lnTo>
                            <a:lnTo>
                              <a:pt x="667" y="314"/>
                            </a:lnTo>
                            <a:lnTo>
                              <a:pt x="622" y="325"/>
                            </a:lnTo>
                            <a:lnTo>
                              <a:pt x="297" y="356"/>
                            </a:lnTo>
                            <a:lnTo>
                              <a:pt x="199" y="367"/>
                            </a:lnTo>
                            <a:lnTo>
                              <a:pt x="171" y="370"/>
                            </a:lnTo>
                            <a:lnTo>
                              <a:pt x="146" y="370"/>
                            </a:lnTo>
                            <a:lnTo>
                              <a:pt x="144" y="397"/>
                            </a:lnTo>
                            <a:lnTo>
                              <a:pt x="94" y="397"/>
                            </a:lnTo>
                            <a:lnTo>
                              <a:pt x="50" y="401"/>
                            </a:lnTo>
                            <a:lnTo>
                              <a:pt x="0" y="401"/>
                            </a:lnTo>
                            <a:lnTo>
                              <a:pt x="8" y="392"/>
                            </a:lnTo>
                            <a:lnTo>
                              <a:pt x="24" y="383"/>
                            </a:lnTo>
                            <a:lnTo>
                              <a:pt x="24" y="362"/>
                            </a:lnTo>
                            <a:lnTo>
                              <a:pt x="30" y="351"/>
                            </a:lnTo>
                            <a:lnTo>
                              <a:pt x="21" y="336"/>
                            </a:lnTo>
                            <a:lnTo>
                              <a:pt x="25" y="323"/>
                            </a:lnTo>
                            <a:lnTo>
                              <a:pt x="39" y="312"/>
                            </a:lnTo>
                            <a:lnTo>
                              <a:pt x="52" y="309"/>
                            </a:lnTo>
                            <a:lnTo>
                              <a:pt x="69" y="317"/>
                            </a:lnTo>
                            <a:lnTo>
                              <a:pt x="93" y="325"/>
                            </a:lnTo>
                            <a:lnTo>
                              <a:pt x="99" y="323"/>
                            </a:lnTo>
                            <a:lnTo>
                              <a:pt x="100" y="309"/>
                            </a:lnTo>
                            <a:lnTo>
                              <a:pt x="93" y="294"/>
                            </a:lnTo>
                            <a:lnTo>
                              <a:pt x="94" y="280"/>
                            </a:lnTo>
                            <a:lnTo>
                              <a:pt x="107" y="270"/>
                            </a:lnTo>
                            <a:lnTo>
                              <a:pt x="122" y="266"/>
                            </a:lnTo>
                            <a:lnTo>
                              <a:pt x="132" y="262"/>
                            </a:lnTo>
                            <a:lnTo>
                              <a:pt x="127" y="252"/>
                            </a:lnTo>
                            <a:lnTo>
                              <a:pt x="124" y="239"/>
                            </a:lnTo>
                            <a:lnTo>
                              <a:pt x="133" y="233"/>
                            </a:lnTo>
                            <a:lnTo>
                              <a:pt x="133" y="233"/>
                            </a:lnTo>
                            <a:lnTo>
                              <a:pt x="141" y="209"/>
                            </a:lnTo>
                            <a:lnTo>
                              <a:pt x="160" y="200"/>
                            </a:lnTo>
                            <a:lnTo>
                              <a:pt x="192" y="195"/>
                            </a:lnTo>
                            <a:lnTo>
                              <a:pt x="221" y="192"/>
                            </a:lnTo>
                            <a:lnTo>
                              <a:pt x="230" y="202"/>
                            </a:lnTo>
                            <a:lnTo>
                              <a:pt x="239" y="208"/>
                            </a:lnTo>
                            <a:lnTo>
                              <a:pt x="249" y="188"/>
                            </a:lnTo>
                            <a:lnTo>
                              <a:pt x="269" y="180"/>
                            </a:lnTo>
                            <a:lnTo>
                              <a:pt x="283" y="189"/>
                            </a:lnTo>
                            <a:lnTo>
                              <a:pt x="285" y="195"/>
                            </a:lnTo>
                            <a:lnTo>
                              <a:pt x="292" y="194"/>
                            </a:lnTo>
                            <a:lnTo>
                              <a:pt x="291" y="175"/>
                            </a:lnTo>
                            <a:lnTo>
                              <a:pt x="311" y="164"/>
                            </a:lnTo>
                            <a:lnTo>
                              <a:pt x="325" y="158"/>
                            </a:lnTo>
                            <a:lnTo>
                              <a:pt x="335" y="169"/>
                            </a:lnTo>
                            <a:lnTo>
                              <a:pt x="355" y="167"/>
                            </a:lnTo>
                            <a:lnTo>
                              <a:pt x="358" y="158"/>
                            </a:lnTo>
                            <a:lnTo>
                              <a:pt x="356" y="144"/>
                            </a:lnTo>
                            <a:lnTo>
                              <a:pt x="372" y="119"/>
                            </a:lnTo>
                            <a:lnTo>
                              <a:pt x="402" y="97"/>
                            </a:lnTo>
                            <a:lnTo>
                              <a:pt x="406" y="67"/>
                            </a:lnTo>
                            <a:lnTo>
                              <a:pt x="425" y="64"/>
                            </a:lnTo>
                            <a:lnTo>
                              <a:pt x="449" y="55"/>
                            </a:lnTo>
                            <a:lnTo>
                              <a:pt x="464" y="44"/>
                            </a:lnTo>
                            <a:lnTo>
                              <a:pt x="463" y="33"/>
                            </a:lnTo>
                            <a:lnTo>
                              <a:pt x="455" y="25"/>
                            </a:lnTo>
                            <a:lnTo>
                              <a:pt x="459" y="6"/>
                            </a:lnTo>
                            <a:lnTo>
                              <a:pt x="484" y="5"/>
                            </a:lnTo>
                            <a:lnTo>
                              <a:pt x="500" y="0"/>
                            </a:lnTo>
                            <a:lnTo>
                              <a:pt x="520" y="10"/>
                            </a:lnTo>
                            <a:lnTo>
                              <a:pt x="533" y="36"/>
                            </a:lnTo>
                            <a:lnTo>
                              <a:pt x="566" y="36"/>
                            </a:lnTo>
                            <a:lnTo>
                              <a:pt x="578" y="50"/>
                            </a:lnTo>
                            <a:lnTo>
                              <a:pt x="587" y="50"/>
                            </a:lnTo>
                            <a:lnTo>
                              <a:pt x="605" y="42"/>
                            </a:lnTo>
                            <a:lnTo>
                              <a:pt x="637" y="45"/>
                            </a:lnTo>
                            <a:lnTo>
                              <a:pt x="653" y="47"/>
                            </a:lnTo>
                            <a:lnTo>
                              <a:pt x="664" y="33"/>
                            </a:lnTo>
                            <a:lnTo>
                              <a:pt x="680" y="25"/>
                            </a:lnTo>
                            <a:lnTo>
                              <a:pt x="692" y="20"/>
                            </a:lnTo>
                            <a:lnTo>
                              <a:pt x="695" y="38"/>
                            </a:lnTo>
                            <a:lnTo>
                              <a:pt x="709" y="44"/>
                            </a:lnTo>
                            <a:lnTo>
                              <a:pt x="725" y="58"/>
                            </a:lnTo>
                            <a:lnTo>
                              <a:pt x="726" y="94"/>
                            </a:lnTo>
                            <a:lnTo>
                              <a:pt x="731" y="103"/>
                            </a:lnTo>
                            <a:lnTo>
                              <a:pt x="747" y="113"/>
                            </a:lnTo>
                            <a:lnTo>
                              <a:pt x="751" y="127"/>
                            </a:lnTo>
                            <a:lnTo>
                              <a:pt x="778" y="148"/>
                            </a:lnTo>
                            <a:lnTo>
                              <a:pt x="789" y="170"/>
                            </a:lnTo>
                            <a:lnTo>
                              <a:pt x="805" y="181"/>
                            </a:lnTo>
                            <a:close/>
                          </a:path>
                        </a:pathLst>
                      </a:custGeom>
                      <a:solidFill>
                        <a:schemeClr val="bg1"/>
                      </a:solidFill>
                      <a:ln w="5">
                        <a:solidFill>
                          <a:srgbClr val="0F56DC">
                            <a:lumMod val="65000"/>
                          </a:srgbClr>
                        </a:solidFill>
                        <a:prstDash val="solid"/>
                        <a:round/>
                        <a:headEnd/>
                        <a:tailEnd/>
                      </a:ln>
                    </p:spPr>
                    <p:txBody>
                      <a:bodyPr lIns="274320" tIns="91440" anchor="ctr"/>
                      <a:lstStyle/>
                      <a:p>
                        <a:pPr algn="ctr">
                          <a:defRPr/>
                        </a:pPr>
                        <a:r>
                          <a:rPr lang="en-US" sz="1000" kern="0" dirty="0">
                            <a:solidFill>
                              <a:srgbClr val="002060"/>
                            </a:solidFill>
                            <a:latin typeface="Myriad Web Pro"/>
                          </a:rPr>
                          <a:t>KY</a:t>
                        </a:r>
                      </a:p>
                    </p:txBody>
                  </p:sp>
                  <p:sp>
                    <p:nvSpPr>
                      <p:cNvPr id="188" name="Freeform 92"/>
                      <p:cNvSpPr>
                        <a:spLocks/>
                      </p:cNvSpPr>
                      <p:nvPr/>
                    </p:nvSpPr>
                    <p:spPr bwMode="auto">
                      <a:xfrm>
                        <a:off x="3883" y="2517"/>
                        <a:ext cx="406" cy="673"/>
                      </a:xfrm>
                      <a:custGeom>
                        <a:avLst/>
                        <a:gdLst>
                          <a:gd name="T0" fmla="*/ 27 w 406"/>
                          <a:gd name="T1" fmla="*/ 656 h 673"/>
                          <a:gd name="T2" fmla="*/ 17 w 406"/>
                          <a:gd name="T3" fmla="*/ 566 h 673"/>
                          <a:gd name="T4" fmla="*/ 0 w 406"/>
                          <a:gd name="T5" fmla="*/ 448 h 673"/>
                          <a:gd name="T6" fmla="*/ 2 w 406"/>
                          <a:gd name="T7" fmla="*/ 361 h 673"/>
                          <a:gd name="T8" fmla="*/ 6 w 406"/>
                          <a:gd name="T9" fmla="*/ 167 h 673"/>
                          <a:gd name="T10" fmla="*/ 6 w 406"/>
                          <a:gd name="T11" fmla="*/ 63 h 673"/>
                          <a:gd name="T12" fmla="*/ 6 w 406"/>
                          <a:gd name="T13" fmla="*/ 24 h 673"/>
                          <a:gd name="T14" fmla="*/ 284 w 406"/>
                          <a:gd name="T15" fmla="*/ 0 h 673"/>
                          <a:gd name="T16" fmla="*/ 284 w 406"/>
                          <a:gd name="T17" fmla="*/ 15 h 673"/>
                          <a:gd name="T18" fmla="*/ 284 w 406"/>
                          <a:gd name="T19" fmla="*/ 27 h 673"/>
                          <a:gd name="T20" fmla="*/ 289 w 406"/>
                          <a:gd name="T21" fmla="*/ 49 h 673"/>
                          <a:gd name="T22" fmla="*/ 309 w 406"/>
                          <a:gd name="T23" fmla="*/ 99 h 673"/>
                          <a:gd name="T24" fmla="*/ 325 w 406"/>
                          <a:gd name="T25" fmla="*/ 160 h 673"/>
                          <a:gd name="T26" fmla="*/ 334 w 406"/>
                          <a:gd name="T27" fmla="*/ 199 h 673"/>
                          <a:gd name="T28" fmla="*/ 344 w 406"/>
                          <a:gd name="T29" fmla="*/ 228 h 673"/>
                          <a:gd name="T30" fmla="*/ 353 w 406"/>
                          <a:gd name="T31" fmla="*/ 272 h 673"/>
                          <a:gd name="T32" fmla="*/ 367 w 406"/>
                          <a:gd name="T33" fmla="*/ 311 h 673"/>
                          <a:gd name="T34" fmla="*/ 383 w 406"/>
                          <a:gd name="T35" fmla="*/ 333 h 673"/>
                          <a:gd name="T36" fmla="*/ 386 w 406"/>
                          <a:gd name="T37" fmla="*/ 353 h 673"/>
                          <a:gd name="T38" fmla="*/ 398 w 406"/>
                          <a:gd name="T39" fmla="*/ 358 h 673"/>
                          <a:gd name="T40" fmla="*/ 398 w 406"/>
                          <a:gd name="T41" fmla="*/ 372 h 673"/>
                          <a:gd name="T42" fmla="*/ 387 w 406"/>
                          <a:gd name="T43" fmla="*/ 402 h 673"/>
                          <a:gd name="T44" fmla="*/ 384 w 406"/>
                          <a:gd name="T45" fmla="*/ 422 h 673"/>
                          <a:gd name="T46" fmla="*/ 384 w 406"/>
                          <a:gd name="T47" fmla="*/ 434 h 673"/>
                          <a:gd name="T48" fmla="*/ 394 w 406"/>
                          <a:gd name="T49" fmla="*/ 461 h 673"/>
                          <a:gd name="T50" fmla="*/ 395 w 406"/>
                          <a:gd name="T51" fmla="*/ 495 h 673"/>
                          <a:gd name="T52" fmla="*/ 391 w 406"/>
                          <a:gd name="T53" fmla="*/ 509 h 673"/>
                          <a:gd name="T54" fmla="*/ 395 w 406"/>
                          <a:gd name="T55" fmla="*/ 516 h 673"/>
                          <a:gd name="T56" fmla="*/ 403 w 406"/>
                          <a:gd name="T57" fmla="*/ 520 h 673"/>
                          <a:gd name="T58" fmla="*/ 406 w 406"/>
                          <a:gd name="T59" fmla="*/ 537 h 673"/>
                          <a:gd name="T60" fmla="*/ 370 w 406"/>
                          <a:gd name="T61" fmla="*/ 536 h 673"/>
                          <a:gd name="T62" fmla="*/ 328 w 406"/>
                          <a:gd name="T63" fmla="*/ 541 h 673"/>
                          <a:gd name="T64" fmla="*/ 169 w 406"/>
                          <a:gd name="T65" fmla="*/ 558 h 673"/>
                          <a:gd name="T66" fmla="*/ 103 w 406"/>
                          <a:gd name="T67" fmla="*/ 567 h 673"/>
                          <a:gd name="T68" fmla="*/ 103 w 406"/>
                          <a:gd name="T69" fmla="*/ 584 h 673"/>
                          <a:gd name="T70" fmla="*/ 114 w 406"/>
                          <a:gd name="T71" fmla="*/ 597 h 673"/>
                          <a:gd name="T72" fmla="*/ 130 w 406"/>
                          <a:gd name="T73" fmla="*/ 608 h 673"/>
                          <a:gd name="T74" fmla="*/ 133 w 406"/>
                          <a:gd name="T75" fmla="*/ 658 h 673"/>
                          <a:gd name="T76" fmla="*/ 99 w 406"/>
                          <a:gd name="T77" fmla="*/ 673 h 673"/>
                          <a:gd name="T78" fmla="*/ 81 w 406"/>
                          <a:gd name="T79" fmla="*/ 672 h 673"/>
                          <a:gd name="T80" fmla="*/ 99 w 406"/>
                          <a:gd name="T81" fmla="*/ 659 h 673"/>
                          <a:gd name="T82" fmla="*/ 99 w 406"/>
                          <a:gd name="T83" fmla="*/ 653 h 673"/>
                          <a:gd name="T84" fmla="*/ 80 w 406"/>
                          <a:gd name="T85" fmla="*/ 616 h 673"/>
                          <a:gd name="T86" fmla="*/ 66 w 406"/>
                          <a:gd name="T87" fmla="*/ 612 h 673"/>
                          <a:gd name="T88" fmla="*/ 56 w 406"/>
                          <a:gd name="T89" fmla="*/ 639 h 673"/>
                          <a:gd name="T90" fmla="*/ 49 w 406"/>
                          <a:gd name="T91" fmla="*/ 656 h 673"/>
                          <a:gd name="T92" fmla="*/ 44 w 406"/>
                          <a:gd name="T93" fmla="*/ 656 h 673"/>
                          <a:gd name="T94" fmla="*/ 27 w 406"/>
                          <a:gd name="T95" fmla="*/ 656 h 6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406" h="673">
                            <a:moveTo>
                              <a:pt x="27" y="656"/>
                            </a:moveTo>
                            <a:lnTo>
                              <a:pt x="17" y="566"/>
                            </a:lnTo>
                            <a:lnTo>
                              <a:pt x="0" y="448"/>
                            </a:lnTo>
                            <a:lnTo>
                              <a:pt x="2" y="361"/>
                            </a:lnTo>
                            <a:lnTo>
                              <a:pt x="6" y="167"/>
                            </a:lnTo>
                            <a:lnTo>
                              <a:pt x="6" y="63"/>
                            </a:lnTo>
                            <a:lnTo>
                              <a:pt x="6" y="24"/>
                            </a:lnTo>
                            <a:lnTo>
                              <a:pt x="284" y="0"/>
                            </a:lnTo>
                            <a:lnTo>
                              <a:pt x="284" y="15"/>
                            </a:lnTo>
                            <a:lnTo>
                              <a:pt x="284" y="27"/>
                            </a:lnTo>
                            <a:lnTo>
                              <a:pt x="289" y="49"/>
                            </a:lnTo>
                            <a:lnTo>
                              <a:pt x="309" y="99"/>
                            </a:lnTo>
                            <a:lnTo>
                              <a:pt x="325" y="160"/>
                            </a:lnTo>
                            <a:lnTo>
                              <a:pt x="334" y="199"/>
                            </a:lnTo>
                            <a:lnTo>
                              <a:pt x="344" y="228"/>
                            </a:lnTo>
                            <a:lnTo>
                              <a:pt x="353" y="272"/>
                            </a:lnTo>
                            <a:lnTo>
                              <a:pt x="367" y="311"/>
                            </a:lnTo>
                            <a:lnTo>
                              <a:pt x="383" y="333"/>
                            </a:lnTo>
                            <a:lnTo>
                              <a:pt x="386" y="353"/>
                            </a:lnTo>
                            <a:lnTo>
                              <a:pt x="398" y="358"/>
                            </a:lnTo>
                            <a:lnTo>
                              <a:pt x="398" y="372"/>
                            </a:lnTo>
                            <a:lnTo>
                              <a:pt x="387" y="402"/>
                            </a:lnTo>
                            <a:lnTo>
                              <a:pt x="384" y="422"/>
                            </a:lnTo>
                            <a:lnTo>
                              <a:pt x="384" y="434"/>
                            </a:lnTo>
                            <a:lnTo>
                              <a:pt x="394" y="461"/>
                            </a:lnTo>
                            <a:lnTo>
                              <a:pt x="395" y="495"/>
                            </a:lnTo>
                            <a:lnTo>
                              <a:pt x="391" y="509"/>
                            </a:lnTo>
                            <a:lnTo>
                              <a:pt x="395" y="516"/>
                            </a:lnTo>
                            <a:lnTo>
                              <a:pt x="403" y="520"/>
                            </a:lnTo>
                            <a:lnTo>
                              <a:pt x="406" y="537"/>
                            </a:lnTo>
                            <a:lnTo>
                              <a:pt x="370" y="536"/>
                            </a:lnTo>
                            <a:lnTo>
                              <a:pt x="328" y="541"/>
                            </a:lnTo>
                            <a:lnTo>
                              <a:pt x="169" y="558"/>
                            </a:lnTo>
                            <a:lnTo>
                              <a:pt x="103" y="567"/>
                            </a:lnTo>
                            <a:lnTo>
                              <a:pt x="103" y="584"/>
                            </a:lnTo>
                            <a:lnTo>
                              <a:pt x="114" y="597"/>
                            </a:lnTo>
                            <a:lnTo>
                              <a:pt x="130" y="608"/>
                            </a:lnTo>
                            <a:lnTo>
                              <a:pt x="133" y="658"/>
                            </a:lnTo>
                            <a:lnTo>
                              <a:pt x="99" y="673"/>
                            </a:lnTo>
                            <a:lnTo>
                              <a:pt x="81" y="672"/>
                            </a:lnTo>
                            <a:lnTo>
                              <a:pt x="99" y="659"/>
                            </a:lnTo>
                            <a:lnTo>
                              <a:pt x="99" y="653"/>
                            </a:lnTo>
                            <a:lnTo>
                              <a:pt x="80" y="616"/>
                            </a:lnTo>
                            <a:lnTo>
                              <a:pt x="66" y="612"/>
                            </a:lnTo>
                            <a:lnTo>
                              <a:pt x="56" y="639"/>
                            </a:lnTo>
                            <a:lnTo>
                              <a:pt x="49" y="656"/>
                            </a:lnTo>
                            <a:lnTo>
                              <a:pt x="44" y="656"/>
                            </a:lnTo>
                            <a:lnTo>
                              <a:pt x="27" y="656"/>
                            </a:lnTo>
                            <a:close/>
                          </a:path>
                        </a:pathLst>
                      </a:custGeom>
                      <a:solidFill>
                        <a:schemeClr val="bg1"/>
                      </a:solidFill>
                      <a:ln w="5">
                        <a:solidFill>
                          <a:srgbClr val="0F56DC">
                            <a:lumMod val="65000"/>
                          </a:srgbClr>
                        </a:solidFill>
                        <a:prstDash val="solid"/>
                        <a:round/>
                        <a:headEnd/>
                        <a:tailEnd/>
                      </a:ln>
                    </p:spPr>
                    <p:txBody>
                      <a:bodyPr anchor="ctr"/>
                      <a:lstStyle/>
                      <a:p>
                        <a:pPr algn="ctr">
                          <a:defRPr/>
                        </a:pPr>
                        <a:r>
                          <a:rPr lang="en-US" sz="1000" kern="0" dirty="0">
                            <a:solidFill>
                              <a:srgbClr val="002060"/>
                            </a:solidFill>
                            <a:latin typeface="Myriad Web Pro"/>
                          </a:rPr>
                          <a:t>AL</a:t>
                        </a:r>
                      </a:p>
                    </p:txBody>
                  </p:sp>
                  <p:sp>
                    <p:nvSpPr>
                      <p:cNvPr id="189" name="Freeform 93"/>
                      <p:cNvSpPr>
                        <a:spLocks/>
                      </p:cNvSpPr>
                      <p:nvPr/>
                    </p:nvSpPr>
                    <p:spPr bwMode="auto">
                      <a:xfrm>
                        <a:off x="3218" y="2831"/>
                        <a:ext cx="642" cy="545"/>
                      </a:xfrm>
                      <a:custGeom>
                        <a:avLst/>
                        <a:gdLst>
                          <a:gd name="T0" fmla="*/ 526 w 642"/>
                          <a:gd name="T1" fmla="*/ 314 h 545"/>
                          <a:gd name="T2" fmla="*/ 528 w 642"/>
                          <a:gd name="T3" fmla="*/ 273 h 545"/>
                          <a:gd name="T4" fmla="*/ 314 w 642"/>
                          <a:gd name="T5" fmla="*/ 283 h 545"/>
                          <a:gd name="T6" fmla="*/ 315 w 642"/>
                          <a:gd name="T7" fmla="*/ 216 h 545"/>
                          <a:gd name="T8" fmla="*/ 367 w 642"/>
                          <a:gd name="T9" fmla="*/ 124 h 545"/>
                          <a:gd name="T10" fmla="*/ 372 w 642"/>
                          <a:gd name="T11" fmla="*/ 105 h 545"/>
                          <a:gd name="T12" fmla="*/ 361 w 642"/>
                          <a:gd name="T13" fmla="*/ 80 h 545"/>
                          <a:gd name="T14" fmla="*/ 348 w 642"/>
                          <a:gd name="T15" fmla="*/ 41 h 545"/>
                          <a:gd name="T16" fmla="*/ 0 w 642"/>
                          <a:gd name="T17" fmla="*/ 6 h 545"/>
                          <a:gd name="T18" fmla="*/ 5 w 642"/>
                          <a:gd name="T19" fmla="*/ 125 h 545"/>
                          <a:gd name="T20" fmla="*/ 25 w 642"/>
                          <a:gd name="T21" fmla="*/ 175 h 545"/>
                          <a:gd name="T22" fmla="*/ 58 w 642"/>
                          <a:gd name="T23" fmla="*/ 241 h 545"/>
                          <a:gd name="T24" fmla="*/ 64 w 642"/>
                          <a:gd name="T25" fmla="*/ 266 h 545"/>
                          <a:gd name="T26" fmla="*/ 41 w 642"/>
                          <a:gd name="T27" fmla="*/ 350 h 545"/>
                          <a:gd name="T28" fmla="*/ 47 w 642"/>
                          <a:gd name="T29" fmla="*/ 378 h 545"/>
                          <a:gd name="T30" fmla="*/ 34 w 642"/>
                          <a:gd name="T31" fmla="*/ 444 h 545"/>
                          <a:gd name="T32" fmla="*/ 64 w 642"/>
                          <a:gd name="T33" fmla="*/ 456 h 545"/>
                          <a:gd name="T34" fmla="*/ 205 w 642"/>
                          <a:gd name="T35" fmla="*/ 479 h 545"/>
                          <a:gd name="T36" fmla="*/ 267 w 642"/>
                          <a:gd name="T37" fmla="*/ 478 h 545"/>
                          <a:gd name="T38" fmla="*/ 308 w 642"/>
                          <a:gd name="T39" fmla="*/ 490 h 545"/>
                          <a:gd name="T40" fmla="*/ 294 w 642"/>
                          <a:gd name="T41" fmla="*/ 470 h 545"/>
                          <a:gd name="T42" fmla="*/ 259 w 642"/>
                          <a:gd name="T43" fmla="*/ 464 h 545"/>
                          <a:gd name="T44" fmla="*/ 261 w 642"/>
                          <a:gd name="T45" fmla="*/ 459 h 545"/>
                          <a:gd name="T46" fmla="*/ 264 w 642"/>
                          <a:gd name="T47" fmla="*/ 454 h 545"/>
                          <a:gd name="T48" fmla="*/ 284 w 642"/>
                          <a:gd name="T49" fmla="*/ 448 h 545"/>
                          <a:gd name="T50" fmla="*/ 306 w 642"/>
                          <a:gd name="T51" fmla="*/ 451 h 545"/>
                          <a:gd name="T52" fmla="*/ 336 w 642"/>
                          <a:gd name="T53" fmla="*/ 470 h 545"/>
                          <a:gd name="T54" fmla="*/ 365 w 642"/>
                          <a:gd name="T55" fmla="*/ 487 h 545"/>
                          <a:gd name="T56" fmla="*/ 372 w 642"/>
                          <a:gd name="T57" fmla="*/ 508 h 545"/>
                          <a:gd name="T58" fmla="*/ 373 w 642"/>
                          <a:gd name="T59" fmla="*/ 523 h 545"/>
                          <a:gd name="T60" fmla="*/ 448 w 642"/>
                          <a:gd name="T61" fmla="*/ 537 h 545"/>
                          <a:gd name="T62" fmla="*/ 470 w 642"/>
                          <a:gd name="T63" fmla="*/ 518 h 545"/>
                          <a:gd name="T64" fmla="*/ 490 w 642"/>
                          <a:gd name="T65" fmla="*/ 515 h 545"/>
                          <a:gd name="T66" fmla="*/ 481 w 642"/>
                          <a:gd name="T67" fmla="*/ 539 h 545"/>
                          <a:gd name="T68" fmla="*/ 506 w 642"/>
                          <a:gd name="T69" fmla="*/ 534 h 545"/>
                          <a:gd name="T70" fmla="*/ 525 w 642"/>
                          <a:gd name="T71" fmla="*/ 511 h 545"/>
                          <a:gd name="T72" fmla="*/ 517 w 642"/>
                          <a:gd name="T73" fmla="*/ 498 h 545"/>
                          <a:gd name="T74" fmla="*/ 529 w 642"/>
                          <a:gd name="T75" fmla="*/ 486 h 545"/>
                          <a:gd name="T76" fmla="*/ 540 w 642"/>
                          <a:gd name="T77" fmla="*/ 483 h 545"/>
                          <a:gd name="T78" fmla="*/ 540 w 642"/>
                          <a:gd name="T79" fmla="*/ 492 h 545"/>
                          <a:gd name="T80" fmla="*/ 543 w 642"/>
                          <a:gd name="T81" fmla="*/ 501 h 545"/>
                          <a:gd name="T82" fmla="*/ 545 w 642"/>
                          <a:gd name="T83" fmla="*/ 503 h 545"/>
                          <a:gd name="T84" fmla="*/ 570 w 642"/>
                          <a:gd name="T85" fmla="*/ 506 h 545"/>
                          <a:gd name="T86" fmla="*/ 601 w 642"/>
                          <a:gd name="T87" fmla="*/ 528 h 545"/>
                          <a:gd name="T88" fmla="*/ 628 w 642"/>
                          <a:gd name="T89" fmla="*/ 534 h 545"/>
                          <a:gd name="T90" fmla="*/ 642 w 642"/>
                          <a:gd name="T91" fmla="*/ 504 h 545"/>
                          <a:gd name="T92" fmla="*/ 612 w 642"/>
                          <a:gd name="T93" fmla="*/ 487 h 545"/>
                          <a:gd name="T94" fmla="*/ 556 w 642"/>
                          <a:gd name="T95" fmla="*/ 469 h 545"/>
                          <a:gd name="T96" fmla="*/ 576 w 642"/>
                          <a:gd name="T97" fmla="*/ 454 h 545"/>
                          <a:gd name="T98" fmla="*/ 567 w 642"/>
                          <a:gd name="T99" fmla="*/ 444 h 545"/>
                          <a:gd name="T100" fmla="*/ 587 w 642"/>
                          <a:gd name="T101" fmla="*/ 440 h 545"/>
                          <a:gd name="T102" fmla="*/ 590 w 642"/>
                          <a:gd name="T103" fmla="*/ 409 h 545"/>
                          <a:gd name="T104" fmla="*/ 579 w 642"/>
                          <a:gd name="T105" fmla="*/ 394 h 545"/>
                          <a:gd name="T106" fmla="*/ 562 w 642"/>
                          <a:gd name="T107" fmla="*/ 422 h 545"/>
                          <a:gd name="T108" fmla="*/ 537 w 642"/>
                          <a:gd name="T109" fmla="*/ 408 h 545"/>
                          <a:gd name="T110" fmla="*/ 561 w 642"/>
                          <a:gd name="T111" fmla="*/ 373 h 545"/>
                          <a:gd name="T112" fmla="*/ 547 w 642"/>
                          <a:gd name="T113" fmla="*/ 334 h 5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642" h="545">
                            <a:moveTo>
                              <a:pt x="547" y="334"/>
                            </a:moveTo>
                            <a:lnTo>
                              <a:pt x="526" y="314"/>
                            </a:lnTo>
                            <a:lnTo>
                              <a:pt x="532" y="280"/>
                            </a:lnTo>
                            <a:lnTo>
                              <a:pt x="528" y="273"/>
                            </a:lnTo>
                            <a:lnTo>
                              <a:pt x="470" y="280"/>
                            </a:lnTo>
                            <a:lnTo>
                              <a:pt x="314" y="283"/>
                            </a:lnTo>
                            <a:lnTo>
                              <a:pt x="309" y="269"/>
                            </a:lnTo>
                            <a:lnTo>
                              <a:pt x="315" y="216"/>
                            </a:lnTo>
                            <a:lnTo>
                              <a:pt x="336" y="178"/>
                            </a:lnTo>
                            <a:lnTo>
                              <a:pt x="367" y="124"/>
                            </a:lnTo>
                            <a:lnTo>
                              <a:pt x="364" y="109"/>
                            </a:lnTo>
                            <a:lnTo>
                              <a:pt x="372" y="105"/>
                            </a:lnTo>
                            <a:lnTo>
                              <a:pt x="375" y="92"/>
                            </a:lnTo>
                            <a:lnTo>
                              <a:pt x="361" y="80"/>
                            </a:lnTo>
                            <a:lnTo>
                              <a:pt x="359" y="67"/>
                            </a:lnTo>
                            <a:lnTo>
                              <a:pt x="348" y="41"/>
                            </a:lnTo>
                            <a:lnTo>
                              <a:pt x="347" y="0"/>
                            </a:lnTo>
                            <a:lnTo>
                              <a:pt x="0" y="6"/>
                            </a:lnTo>
                            <a:lnTo>
                              <a:pt x="2" y="66"/>
                            </a:lnTo>
                            <a:lnTo>
                              <a:pt x="5" y="125"/>
                            </a:lnTo>
                            <a:lnTo>
                              <a:pt x="9" y="149"/>
                            </a:lnTo>
                            <a:lnTo>
                              <a:pt x="25" y="175"/>
                            </a:lnTo>
                            <a:lnTo>
                              <a:pt x="31" y="206"/>
                            </a:lnTo>
                            <a:lnTo>
                              <a:pt x="58" y="241"/>
                            </a:lnTo>
                            <a:lnTo>
                              <a:pt x="59" y="261"/>
                            </a:lnTo>
                            <a:lnTo>
                              <a:pt x="64" y="266"/>
                            </a:lnTo>
                            <a:lnTo>
                              <a:pt x="59" y="317"/>
                            </a:lnTo>
                            <a:lnTo>
                              <a:pt x="41" y="350"/>
                            </a:lnTo>
                            <a:lnTo>
                              <a:pt x="52" y="362"/>
                            </a:lnTo>
                            <a:lnTo>
                              <a:pt x="47" y="378"/>
                            </a:lnTo>
                            <a:lnTo>
                              <a:pt x="42" y="423"/>
                            </a:lnTo>
                            <a:lnTo>
                              <a:pt x="34" y="444"/>
                            </a:lnTo>
                            <a:lnTo>
                              <a:pt x="34" y="465"/>
                            </a:lnTo>
                            <a:lnTo>
                              <a:pt x="64" y="456"/>
                            </a:lnTo>
                            <a:lnTo>
                              <a:pt x="139" y="458"/>
                            </a:lnTo>
                            <a:lnTo>
                              <a:pt x="205" y="479"/>
                            </a:lnTo>
                            <a:lnTo>
                              <a:pt x="245" y="487"/>
                            </a:lnTo>
                            <a:lnTo>
                              <a:pt x="267" y="478"/>
                            </a:lnTo>
                            <a:lnTo>
                              <a:pt x="287" y="486"/>
                            </a:lnTo>
                            <a:lnTo>
                              <a:pt x="308" y="490"/>
                            </a:lnTo>
                            <a:lnTo>
                              <a:pt x="312" y="478"/>
                            </a:lnTo>
                            <a:lnTo>
                              <a:pt x="294" y="470"/>
                            </a:lnTo>
                            <a:lnTo>
                              <a:pt x="276" y="473"/>
                            </a:lnTo>
                            <a:lnTo>
                              <a:pt x="259" y="464"/>
                            </a:lnTo>
                            <a:lnTo>
                              <a:pt x="259" y="464"/>
                            </a:lnTo>
                            <a:lnTo>
                              <a:pt x="261" y="459"/>
                            </a:lnTo>
                            <a:lnTo>
                              <a:pt x="262" y="456"/>
                            </a:lnTo>
                            <a:lnTo>
                              <a:pt x="264" y="454"/>
                            </a:lnTo>
                            <a:lnTo>
                              <a:pt x="264" y="454"/>
                            </a:lnTo>
                            <a:lnTo>
                              <a:pt x="284" y="448"/>
                            </a:lnTo>
                            <a:lnTo>
                              <a:pt x="295" y="458"/>
                            </a:lnTo>
                            <a:lnTo>
                              <a:pt x="306" y="451"/>
                            </a:lnTo>
                            <a:lnTo>
                              <a:pt x="326" y="456"/>
                            </a:lnTo>
                            <a:lnTo>
                              <a:pt x="336" y="470"/>
                            </a:lnTo>
                            <a:lnTo>
                              <a:pt x="337" y="486"/>
                            </a:lnTo>
                            <a:lnTo>
                              <a:pt x="365" y="487"/>
                            </a:lnTo>
                            <a:lnTo>
                              <a:pt x="376" y="498"/>
                            </a:lnTo>
                            <a:lnTo>
                              <a:pt x="372" y="508"/>
                            </a:lnTo>
                            <a:lnTo>
                              <a:pt x="364" y="514"/>
                            </a:lnTo>
                            <a:lnTo>
                              <a:pt x="373" y="523"/>
                            </a:lnTo>
                            <a:lnTo>
                              <a:pt x="426" y="545"/>
                            </a:lnTo>
                            <a:lnTo>
                              <a:pt x="448" y="537"/>
                            </a:lnTo>
                            <a:lnTo>
                              <a:pt x="454" y="522"/>
                            </a:lnTo>
                            <a:lnTo>
                              <a:pt x="470" y="518"/>
                            </a:lnTo>
                            <a:lnTo>
                              <a:pt x="481" y="509"/>
                            </a:lnTo>
                            <a:lnTo>
                              <a:pt x="490" y="515"/>
                            </a:lnTo>
                            <a:lnTo>
                              <a:pt x="495" y="534"/>
                            </a:lnTo>
                            <a:lnTo>
                              <a:pt x="481" y="539"/>
                            </a:lnTo>
                            <a:lnTo>
                              <a:pt x="484" y="542"/>
                            </a:lnTo>
                            <a:lnTo>
                              <a:pt x="506" y="534"/>
                            </a:lnTo>
                            <a:lnTo>
                              <a:pt x="520" y="514"/>
                            </a:lnTo>
                            <a:lnTo>
                              <a:pt x="525" y="511"/>
                            </a:lnTo>
                            <a:lnTo>
                              <a:pt x="512" y="508"/>
                            </a:lnTo>
                            <a:lnTo>
                              <a:pt x="517" y="498"/>
                            </a:lnTo>
                            <a:lnTo>
                              <a:pt x="515" y="489"/>
                            </a:lnTo>
                            <a:lnTo>
                              <a:pt x="529" y="486"/>
                            </a:lnTo>
                            <a:lnTo>
                              <a:pt x="536" y="478"/>
                            </a:lnTo>
                            <a:lnTo>
                              <a:pt x="540" y="483"/>
                            </a:lnTo>
                            <a:lnTo>
                              <a:pt x="540" y="483"/>
                            </a:lnTo>
                            <a:lnTo>
                              <a:pt x="540" y="492"/>
                            </a:lnTo>
                            <a:lnTo>
                              <a:pt x="542" y="500"/>
                            </a:lnTo>
                            <a:lnTo>
                              <a:pt x="543" y="501"/>
                            </a:lnTo>
                            <a:lnTo>
                              <a:pt x="545" y="503"/>
                            </a:lnTo>
                            <a:lnTo>
                              <a:pt x="545" y="503"/>
                            </a:lnTo>
                            <a:lnTo>
                              <a:pt x="559" y="504"/>
                            </a:lnTo>
                            <a:lnTo>
                              <a:pt x="570" y="506"/>
                            </a:lnTo>
                            <a:lnTo>
                              <a:pt x="596" y="518"/>
                            </a:lnTo>
                            <a:lnTo>
                              <a:pt x="601" y="528"/>
                            </a:lnTo>
                            <a:lnTo>
                              <a:pt x="620" y="528"/>
                            </a:lnTo>
                            <a:lnTo>
                              <a:pt x="628" y="534"/>
                            </a:lnTo>
                            <a:lnTo>
                              <a:pt x="642" y="514"/>
                            </a:lnTo>
                            <a:lnTo>
                              <a:pt x="642" y="504"/>
                            </a:lnTo>
                            <a:lnTo>
                              <a:pt x="632" y="504"/>
                            </a:lnTo>
                            <a:lnTo>
                              <a:pt x="612" y="487"/>
                            </a:lnTo>
                            <a:lnTo>
                              <a:pt x="576" y="483"/>
                            </a:lnTo>
                            <a:lnTo>
                              <a:pt x="556" y="469"/>
                            </a:lnTo>
                            <a:lnTo>
                              <a:pt x="562" y="451"/>
                            </a:lnTo>
                            <a:lnTo>
                              <a:pt x="576" y="454"/>
                            </a:lnTo>
                            <a:lnTo>
                              <a:pt x="578" y="450"/>
                            </a:lnTo>
                            <a:lnTo>
                              <a:pt x="567" y="444"/>
                            </a:lnTo>
                            <a:lnTo>
                              <a:pt x="567" y="440"/>
                            </a:lnTo>
                            <a:lnTo>
                              <a:pt x="587" y="440"/>
                            </a:lnTo>
                            <a:lnTo>
                              <a:pt x="598" y="422"/>
                            </a:lnTo>
                            <a:lnTo>
                              <a:pt x="590" y="409"/>
                            </a:lnTo>
                            <a:lnTo>
                              <a:pt x="587" y="392"/>
                            </a:lnTo>
                            <a:lnTo>
                              <a:pt x="579" y="394"/>
                            </a:lnTo>
                            <a:lnTo>
                              <a:pt x="567" y="406"/>
                            </a:lnTo>
                            <a:lnTo>
                              <a:pt x="562" y="422"/>
                            </a:lnTo>
                            <a:lnTo>
                              <a:pt x="543" y="419"/>
                            </a:lnTo>
                            <a:lnTo>
                              <a:pt x="537" y="408"/>
                            </a:lnTo>
                            <a:lnTo>
                              <a:pt x="548" y="395"/>
                            </a:lnTo>
                            <a:lnTo>
                              <a:pt x="561" y="373"/>
                            </a:lnTo>
                            <a:lnTo>
                              <a:pt x="554" y="359"/>
                            </a:lnTo>
                            <a:lnTo>
                              <a:pt x="547" y="334"/>
                            </a:lnTo>
                            <a:close/>
                          </a:path>
                        </a:pathLst>
                      </a:custGeom>
                      <a:solidFill>
                        <a:srgbClr val="FFCC00"/>
                      </a:solidFill>
                      <a:ln w="5">
                        <a:solidFill>
                          <a:srgbClr val="0F56DC">
                            <a:lumMod val="65000"/>
                          </a:srgbClr>
                        </a:solidFill>
                        <a:prstDash val="solid"/>
                        <a:round/>
                        <a:headEnd/>
                        <a:tailEnd/>
                      </a:ln>
                    </p:spPr>
                    <p:txBody>
                      <a:bodyPr rIns="457200" bIns="182880" anchor="ctr"/>
                      <a:lstStyle/>
                      <a:p>
                        <a:pPr algn="ctr">
                          <a:defRPr/>
                        </a:pPr>
                        <a:endParaRPr lang="en-US" sz="900" kern="0" dirty="0">
                          <a:solidFill>
                            <a:srgbClr val="002060"/>
                          </a:solidFill>
                          <a:latin typeface="Myriad Web Pro"/>
                        </a:endParaRPr>
                      </a:p>
                    </p:txBody>
                  </p:sp>
                  <p:sp>
                    <p:nvSpPr>
                      <p:cNvPr id="190" name="Freeform 94"/>
                      <p:cNvSpPr>
                        <a:spLocks/>
                      </p:cNvSpPr>
                      <p:nvPr/>
                    </p:nvSpPr>
                    <p:spPr bwMode="auto">
                      <a:xfrm>
                        <a:off x="3527" y="2541"/>
                        <a:ext cx="384" cy="663"/>
                      </a:xfrm>
                      <a:custGeom>
                        <a:avLst/>
                        <a:gdLst>
                          <a:gd name="T0" fmla="*/ 384 w 384"/>
                          <a:gd name="T1" fmla="*/ 624 h 663"/>
                          <a:gd name="T2" fmla="*/ 383 w 384"/>
                          <a:gd name="T3" fmla="*/ 632 h 663"/>
                          <a:gd name="T4" fmla="*/ 352 w 384"/>
                          <a:gd name="T5" fmla="*/ 632 h 663"/>
                          <a:gd name="T6" fmla="*/ 342 w 384"/>
                          <a:gd name="T7" fmla="*/ 627 h 663"/>
                          <a:gd name="T8" fmla="*/ 328 w 384"/>
                          <a:gd name="T9" fmla="*/ 626 h 663"/>
                          <a:gd name="T10" fmla="*/ 286 w 384"/>
                          <a:gd name="T11" fmla="*/ 638 h 663"/>
                          <a:gd name="T12" fmla="*/ 275 w 384"/>
                          <a:gd name="T13" fmla="*/ 632 h 663"/>
                          <a:gd name="T14" fmla="*/ 259 w 384"/>
                          <a:gd name="T15" fmla="*/ 659 h 663"/>
                          <a:gd name="T16" fmla="*/ 252 w 384"/>
                          <a:gd name="T17" fmla="*/ 663 h 663"/>
                          <a:gd name="T18" fmla="*/ 245 w 384"/>
                          <a:gd name="T19" fmla="*/ 648 h 663"/>
                          <a:gd name="T20" fmla="*/ 238 w 384"/>
                          <a:gd name="T21" fmla="*/ 624 h 663"/>
                          <a:gd name="T22" fmla="*/ 216 w 384"/>
                          <a:gd name="T23" fmla="*/ 604 h 663"/>
                          <a:gd name="T24" fmla="*/ 223 w 384"/>
                          <a:gd name="T25" fmla="*/ 570 h 663"/>
                          <a:gd name="T26" fmla="*/ 219 w 384"/>
                          <a:gd name="T27" fmla="*/ 563 h 663"/>
                          <a:gd name="T28" fmla="*/ 208 w 384"/>
                          <a:gd name="T29" fmla="*/ 565 h 663"/>
                          <a:gd name="T30" fmla="*/ 158 w 384"/>
                          <a:gd name="T31" fmla="*/ 571 h 663"/>
                          <a:gd name="T32" fmla="*/ 5 w 384"/>
                          <a:gd name="T33" fmla="*/ 573 h 663"/>
                          <a:gd name="T34" fmla="*/ 0 w 384"/>
                          <a:gd name="T35" fmla="*/ 559 h 663"/>
                          <a:gd name="T36" fmla="*/ 6 w 384"/>
                          <a:gd name="T37" fmla="*/ 507 h 663"/>
                          <a:gd name="T38" fmla="*/ 25 w 384"/>
                          <a:gd name="T39" fmla="*/ 471 h 663"/>
                          <a:gd name="T40" fmla="*/ 58 w 384"/>
                          <a:gd name="T41" fmla="*/ 414 h 663"/>
                          <a:gd name="T42" fmla="*/ 55 w 384"/>
                          <a:gd name="T43" fmla="*/ 399 h 663"/>
                          <a:gd name="T44" fmla="*/ 63 w 384"/>
                          <a:gd name="T45" fmla="*/ 395 h 663"/>
                          <a:gd name="T46" fmla="*/ 66 w 384"/>
                          <a:gd name="T47" fmla="*/ 382 h 663"/>
                          <a:gd name="T48" fmla="*/ 52 w 384"/>
                          <a:gd name="T49" fmla="*/ 370 h 663"/>
                          <a:gd name="T50" fmla="*/ 50 w 384"/>
                          <a:gd name="T51" fmla="*/ 356 h 663"/>
                          <a:gd name="T52" fmla="*/ 39 w 384"/>
                          <a:gd name="T53" fmla="*/ 331 h 663"/>
                          <a:gd name="T54" fmla="*/ 38 w 384"/>
                          <a:gd name="T55" fmla="*/ 293 h 663"/>
                          <a:gd name="T56" fmla="*/ 47 w 384"/>
                          <a:gd name="T57" fmla="*/ 278 h 663"/>
                          <a:gd name="T58" fmla="*/ 45 w 384"/>
                          <a:gd name="T59" fmla="*/ 257 h 663"/>
                          <a:gd name="T60" fmla="*/ 35 w 384"/>
                          <a:gd name="T61" fmla="*/ 237 h 663"/>
                          <a:gd name="T62" fmla="*/ 44 w 384"/>
                          <a:gd name="T63" fmla="*/ 228 h 663"/>
                          <a:gd name="T64" fmla="*/ 33 w 384"/>
                          <a:gd name="T65" fmla="*/ 212 h 663"/>
                          <a:gd name="T66" fmla="*/ 36 w 384"/>
                          <a:gd name="T67" fmla="*/ 203 h 663"/>
                          <a:gd name="T68" fmla="*/ 47 w 384"/>
                          <a:gd name="T69" fmla="*/ 162 h 663"/>
                          <a:gd name="T70" fmla="*/ 63 w 384"/>
                          <a:gd name="T71" fmla="*/ 148 h 663"/>
                          <a:gd name="T72" fmla="*/ 58 w 384"/>
                          <a:gd name="T73" fmla="*/ 134 h 663"/>
                          <a:gd name="T74" fmla="*/ 81 w 384"/>
                          <a:gd name="T75" fmla="*/ 101 h 663"/>
                          <a:gd name="T76" fmla="*/ 99 w 384"/>
                          <a:gd name="T77" fmla="*/ 92 h 663"/>
                          <a:gd name="T78" fmla="*/ 97 w 384"/>
                          <a:gd name="T79" fmla="*/ 83 h 663"/>
                          <a:gd name="T80" fmla="*/ 95 w 384"/>
                          <a:gd name="T81" fmla="*/ 72 h 663"/>
                          <a:gd name="T82" fmla="*/ 113 w 384"/>
                          <a:gd name="T83" fmla="*/ 37 h 663"/>
                          <a:gd name="T84" fmla="*/ 128 w 384"/>
                          <a:gd name="T85" fmla="*/ 30 h 663"/>
                          <a:gd name="T86" fmla="*/ 128 w 384"/>
                          <a:gd name="T87" fmla="*/ 23 h 663"/>
                          <a:gd name="T88" fmla="*/ 362 w 384"/>
                          <a:gd name="T89" fmla="*/ 0 h 663"/>
                          <a:gd name="T90" fmla="*/ 364 w 384"/>
                          <a:gd name="T91" fmla="*/ 39 h 663"/>
                          <a:gd name="T92" fmla="*/ 364 w 384"/>
                          <a:gd name="T93" fmla="*/ 142 h 663"/>
                          <a:gd name="T94" fmla="*/ 359 w 384"/>
                          <a:gd name="T95" fmla="*/ 337 h 663"/>
                          <a:gd name="T96" fmla="*/ 358 w 384"/>
                          <a:gd name="T97" fmla="*/ 424 h 663"/>
                          <a:gd name="T98" fmla="*/ 375 w 384"/>
                          <a:gd name="T99" fmla="*/ 542 h 663"/>
                          <a:gd name="T100" fmla="*/ 384 w 384"/>
                          <a:gd name="T101" fmla="*/ 624 h 6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384" h="663">
                            <a:moveTo>
                              <a:pt x="384" y="624"/>
                            </a:moveTo>
                            <a:lnTo>
                              <a:pt x="383" y="632"/>
                            </a:lnTo>
                            <a:lnTo>
                              <a:pt x="352" y="632"/>
                            </a:lnTo>
                            <a:lnTo>
                              <a:pt x="342" y="627"/>
                            </a:lnTo>
                            <a:lnTo>
                              <a:pt x="328" y="626"/>
                            </a:lnTo>
                            <a:lnTo>
                              <a:pt x="286" y="638"/>
                            </a:lnTo>
                            <a:lnTo>
                              <a:pt x="275" y="632"/>
                            </a:lnTo>
                            <a:lnTo>
                              <a:pt x="259" y="659"/>
                            </a:lnTo>
                            <a:lnTo>
                              <a:pt x="252" y="663"/>
                            </a:lnTo>
                            <a:lnTo>
                              <a:pt x="245" y="648"/>
                            </a:lnTo>
                            <a:lnTo>
                              <a:pt x="238" y="624"/>
                            </a:lnTo>
                            <a:lnTo>
                              <a:pt x="216" y="604"/>
                            </a:lnTo>
                            <a:lnTo>
                              <a:pt x="223" y="570"/>
                            </a:lnTo>
                            <a:lnTo>
                              <a:pt x="219" y="563"/>
                            </a:lnTo>
                            <a:lnTo>
                              <a:pt x="208" y="565"/>
                            </a:lnTo>
                            <a:lnTo>
                              <a:pt x="158" y="571"/>
                            </a:lnTo>
                            <a:lnTo>
                              <a:pt x="5" y="573"/>
                            </a:lnTo>
                            <a:lnTo>
                              <a:pt x="0" y="559"/>
                            </a:lnTo>
                            <a:lnTo>
                              <a:pt x="6" y="507"/>
                            </a:lnTo>
                            <a:lnTo>
                              <a:pt x="25" y="471"/>
                            </a:lnTo>
                            <a:lnTo>
                              <a:pt x="58" y="414"/>
                            </a:lnTo>
                            <a:lnTo>
                              <a:pt x="55" y="399"/>
                            </a:lnTo>
                            <a:lnTo>
                              <a:pt x="63" y="395"/>
                            </a:lnTo>
                            <a:lnTo>
                              <a:pt x="66" y="382"/>
                            </a:lnTo>
                            <a:lnTo>
                              <a:pt x="52" y="370"/>
                            </a:lnTo>
                            <a:lnTo>
                              <a:pt x="50" y="356"/>
                            </a:lnTo>
                            <a:lnTo>
                              <a:pt x="39" y="331"/>
                            </a:lnTo>
                            <a:lnTo>
                              <a:pt x="38" y="293"/>
                            </a:lnTo>
                            <a:lnTo>
                              <a:pt x="47" y="278"/>
                            </a:lnTo>
                            <a:lnTo>
                              <a:pt x="45" y="257"/>
                            </a:lnTo>
                            <a:lnTo>
                              <a:pt x="35" y="237"/>
                            </a:lnTo>
                            <a:lnTo>
                              <a:pt x="44" y="228"/>
                            </a:lnTo>
                            <a:lnTo>
                              <a:pt x="33" y="212"/>
                            </a:lnTo>
                            <a:lnTo>
                              <a:pt x="36" y="203"/>
                            </a:lnTo>
                            <a:lnTo>
                              <a:pt x="47" y="162"/>
                            </a:lnTo>
                            <a:lnTo>
                              <a:pt x="63" y="148"/>
                            </a:lnTo>
                            <a:lnTo>
                              <a:pt x="58" y="134"/>
                            </a:lnTo>
                            <a:lnTo>
                              <a:pt x="81" y="101"/>
                            </a:lnTo>
                            <a:lnTo>
                              <a:pt x="99" y="92"/>
                            </a:lnTo>
                            <a:lnTo>
                              <a:pt x="97" y="83"/>
                            </a:lnTo>
                            <a:lnTo>
                              <a:pt x="95" y="72"/>
                            </a:lnTo>
                            <a:lnTo>
                              <a:pt x="113" y="37"/>
                            </a:lnTo>
                            <a:lnTo>
                              <a:pt x="128" y="30"/>
                            </a:lnTo>
                            <a:lnTo>
                              <a:pt x="128" y="23"/>
                            </a:lnTo>
                            <a:lnTo>
                              <a:pt x="362" y="0"/>
                            </a:lnTo>
                            <a:lnTo>
                              <a:pt x="364" y="39"/>
                            </a:lnTo>
                            <a:lnTo>
                              <a:pt x="364" y="142"/>
                            </a:lnTo>
                            <a:lnTo>
                              <a:pt x="359" y="337"/>
                            </a:lnTo>
                            <a:lnTo>
                              <a:pt x="358" y="424"/>
                            </a:lnTo>
                            <a:lnTo>
                              <a:pt x="375" y="542"/>
                            </a:lnTo>
                            <a:lnTo>
                              <a:pt x="384" y="624"/>
                            </a:lnTo>
                            <a:close/>
                          </a:path>
                        </a:pathLst>
                      </a:custGeom>
                      <a:solidFill>
                        <a:srgbClr val="FFCC00"/>
                      </a:solidFill>
                      <a:ln w="5">
                        <a:solidFill>
                          <a:srgbClr val="0F56DC">
                            <a:lumMod val="65000"/>
                          </a:srgbClr>
                        </a:solidFill>
                        <a:prstDash val="solid"/>
                        <a:round/>
                        <a:headEnd/>
                        <a:tailEnd/>
                      </a:ln>
                    </p:spPr>
                    <p:txBody>
                      <a:bodyPr anchor="ctr"/>
                      <a:lstStyle/>
                      <a:p>
                        <a:pPr algn="ctr">
                          <a:defRPr/>
                        </a:pPr>
                        <a:r>
                          <a:rPr lang="en-US" sz="1000" kern="0" dirty="0">
                            <a:solidFill>
                              <a:srgbClr val="002060"/>
                            </a:solidFill>
                            <a:latin typeface="Myriad Web Pro"/>
                          </a:rPr>
                          <a:t>MS</a:t>
                        </a:r>
                      </a:p>
                    </p:txBody>
                  </p:sp>
                  <p:sp>
                    <p:nvSpPr>
                      <p:cNvPr id="191" name="Freeform 95"/>
                      <p:cNvSpPr>
                        <a:spLocks/>
                      </p:cNvSpPr>
                      <p:nvPr/>
                    </p:nvSpPr>
                    <p:spPr bwMode="auto">
                      <a:xfrm>
                        <a:off x="2924" y="1419"/>
                        <a:ext cx="650" cy="429"/>
                      </a:xfrm>
                      <a:custGeom>
                        <a:avLst/>
                        <a:gdLst>
                          <a:gd name="T0" fmla="*/ 599 w 650"/>
                          <a:gd name="T1" fmla="*/ 124 h 429"/>
                          <a:gd name="T2" fmla="*/ 600 w 650"/>
                          <a:gd name="T3" fmla="*/ 142 h 429"/>
                          <a:gd name="T4" fmla="*/ 614 w 650"/>
                          <a:gd name="T5" fmla="*/ 146 h 429"/>
                          <a:gd name="T6" fmla="*/ 620 w 650"/>
                          <a:gd name="T7" fmla="*/ 154 h 429"/>
                          <a:gd name="T8" fmla="*/ 623 w 650"/>
                          <a:gd name="T9" fmla="*/ 165 h 429"/>
                          <a:gd name="T10" fmla="*/ 647 w 650"/>
                          <a:gd name="T11" fmla="*/ 187 h 429"/>
                          <a:gd name="T12" fmla="*/ 650 w 650"/>
                          <a:gd name="T13" fmla="*/ 201 h 429"/>
                          <a:gd name="T14" fmla="*/ 647 w 650"/>
                          <a:gd name="T15" fmla="*/ 223 h 429"/>
                          <a:gd name="T16" fmla="*/ 636 w 650"/>
                          <a:gd name="T17" fmla="*/ 243 h 429"/>
                          <a:gd name="T18" fmla="*/ 631 w 650"/>
                          <a:gd name="T19" fmla="*/ 260 h 429"/>
                          <a:gd name="T20" fmla="*/ 619 w 650"/>
                          <a:gd name="T21" fmla="*/ 270 h 429"/>
                          <a:gd name="T22" fmla="*/ 608 w 650"/>
                          <a:gd name="T23" fmla="*/ 273 h 429"/>
                          <a:gd name="T24" fmla="*/ 572 w 650"/>
                          <a:gd name="T25" fmla="*/ 285 h 429"/>
                          <a:gd name="T26" fmla="*/ 564 w 650"/>
                          <a:gd name="T27" fmla="*/ 309 h 429"/>
                          <a:gd name="T28" fmla="*/ 569 w 650"/>
                          <a:gd name="T29" fmla="*/ 318 h 429"/>
                          <a:gd name="T30" fmla="*/ 580 w 650"/>
                          <a:gd name="T31" fmla="*/ 327 h 429"/>
                          <a:gd name="T32" fmla="*/ 578 w 650"/>
                          <a:gd name="T33" fmla="*/ 354 h 429"/>
                          <a:gd name="T34" fmla="*/ 567 w 650"/>
                          <a:gd name="T35" fmla="*/ 363 h 429"/>
                          <a:gd name="T36" fmla="*/ 563 w 650"/>
                          <a:gd name="T37" fmla="*/ 373 h 429"/>
                          <a:gd name="T38" fmla="*/ 563 w 650"/>
                          <a:gd name="T39" fmla="*/ 390 h 429"/>
                          <a:gd name="T40" fmla="*/ 552 w 650"/>
                          <a:gd name="T41" fmla="*/ 393 h 429"/>
                          <a:gd name="T42" fmla="*/ 541 w 650"/>
                          <a:gd name="T43" fmla="*/ 401 h 429"/>
                          <a:gd name="T44" fmla="*/ 539 w 650"/>
                          <a:gd name="T45" fmla="*/ 409 h 429"/>
                          <a:gd name="T46" fmla="*/ 541 w 650"/>
                          <a:gd name="T47" fmla="*/ 423 h 429"/>
                          <a:gd name="T48" fmla="*/ 531 w 650"/>
                          <a:gd name="T49" fmla="*/ 429 h 429"/>
                          <a:gd name="T50" fmla="*/ 516 w 650"/>
                          <a:gd name="T51" fmla="*/ 409 h 429"/>
                          <a:gd name="T52" fmla="*/ 508 w 650"/>
                          <a:gd name="T53" fmla="*/ 394 h 429"/>
                          <a:gd name="T54" fmla="*/ 97 w 650"/>
                          <a:gd name="T55" fmla="*/ 410 h 429"/>
                          <a:gd name="T56" fmla="*/ 93 w 650"/>
                          <a:gd name="T57" fmla="*/ 410 h 429"/>
                          <a:gd name="T58" fmla="*/ 79 w 650"/>
                          <a:gd name="T59" fmla="*/ 382 h 429"/>
                          <a:gd name="T60" fmla="*/ 77 w 650"/>
                          <a:gd name="T61" fmla="*/ 341 h 429"/>
                          <a:gd name="T62" fmla="*/ 68 w 650"/>
                          <a:gd name="T63" fmla="*/ 315 h 429"/>
                          <a:gd name="T64" fmla="*/ 63 w 650"/>
                          <a:gd name="T65" fmla="*/ 282 h 429"/>
                          <a:gd name="T66" fmla="*/ 49 w 650"/>
                          <a:gd name="T67" fmla="*/ 260 h 429"/>
                          <a:gd name="T68" fmla="*/ 43 w 650"/>
                          <a:gd name="T69" fmla="*/ 229 h 429"/>
                          <a:gd name="T70" fmla="*/ 25 w 650"/>
                          <a:gd name="T71" fmla="*/ 182 h 429"/>
                          <a:gd name="T72" fmla="*/ 19 w 650"/>
                          <a:gd name="T73" fmla="*/ 149 h 429"/>
                          <a:gd name="T74" fmla="*/ 10 w 650"/>
                          <a:gd name="T75" fmla="*/ 135 h 429"/>
                          <a:gd name="T76" fmla="*/ 0 w 650"/>
                          <a:gd name="T77" fmla="*/ 118 h 429"/>
                          <a:gd name="T78" fmla="*/ 13 w 650"/>
                          <a:gd name="T79" fmla="*/ 89 h 429"/>
                          <a:gd name="T80" fmla="*/ 21 w 650"/>
                          <a:gd name="T81" fmla="*/ 53 h 429"/>
                          <a:gd name="T82" fmla="*/ 4 w 650"/>
                          <a:gd name="T83" fmla="*/ 40 h 429"/>
                          <a:gd name="T84" fmla="*/ 2 w 650"/>
                          <a:gd name="T85" fmla="*/ 23 h 429"/>
                          <a:gd name="T86" fmla="*/ 7 w 650"/>
                          <a:gd name="T87" fmla="*/ 7 h 429"/>
                          <a:gd name="T88" fmla="*/ 18 w 650"/>
                          <a:gd name="T89" fmla="*/ 7 h 429"/>
                          <a:gd name="T90" fmla="*/ 534 w 650"/>
                          <a:gd name="T91" fmla="*/ 0 h 429"/>
                          <a:gd name="T92" fmla="*/ 539 w 650"/>
                          <a:gd name="T93" fmla="*/ 25 h 429"/>
                          <a:gd name="T94" fmla="*/ 553 w 650"/>
                          <a:gd name="T95" fmla="*/ 35 h 429"/>
                          <a:gd name="T96" fmla="*/ 555 w 650"/>
                          <a:gd name="T97" fmla="*/ 43 h 429"/>
                          <a:gd name="T98" fmla="*/ 542 w 650"/>
                          <a:gd name="T99" fmla="*/ 65 h 429"/>
                          <a:gd name="T100" fmla="*/ 544 w 650"/>
                          <a:gd name="T101" fmla="*/ 85 h 429"/>
                          <a:gd name="T102" fmla="*/ 559 w 650"/>
                          <a:gd name="T103" fmla="*/ 109 h 429"/>
                          <a:gd name="T104" fmla="*/ 575 w 650"/>
                          <a:gd name="T105" fmla="*/ 117 h 429"/>
                          <a:gd name="T106" fmla="*/ 594 w 650"/>
                          <a:gd name="T107" fmla="*/ 120 h 429"/>
                          <a:gd name="T108" fmla="*/ 599 w 650"/>
                          <a:gd name="T109" fmla="*/ 124 h 4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650" h="429">
                            <a:moveTo>
                              <a:pt x="599" y="124"/>
                            </a:moveTo>
                            <a:lnTo>
                              <a:pt x="600" y="142"/>
                            </a:lnTo>
                            <a:lnTo>
                              <a:pt x="614" y="146"/>
                            </a:lnTo>
                            <a:lnTo>
                              <a:pt x="620" y="154"/>
                            </a:lnTo>
                            <a:lnTo>
                              <a:pt x="623" y="165"/>
                            </a:lnTo>
                            <a:lnTo>
                              <a:pt x="647" y="187"/>
                            </a:lnTo>
                            <a:lnTo>
                              <a:pt x="650" y="201"/>
                            </a:lnTo>
                            <a:lnTo>
                              <a:pt x="647" y="223"/>
                            </a:lnTo>
                            <a:lnTo>
                              <a:pt x="636" y="243"/>
                            </a:lnTo>
                            <a:lnTo>
                              <a:pt x="631" y="260"/>
                            </a:lnTo>
                            <a:lnTo>
                              <a:pt x="619" y="270"/>
                            </a:lnTo>
                            <a:lnTo>
                              <a:pt x="608" y="273"/>
                            </a:lnTo>
                            <a:lnTo>
                              <a:pt x="572" y="285"/>
                            </a:lnTo>
                            <a:lnTo>
                              <a:pt x="564" y="309"/>
                            </a:lnTo>
                            <a:lnTo>
                              <a:pt x="569" y="318"/>
                            </a:lnTo>
                            <a:lnTo>
                              <a:pt x="580" y="327"/>
                            </a:lnTo>
                            <a:lnTo>
                              <a:pt x="578" y="354"/>
                            </a:lnTo>
                            <a:lnTo>
                              <a:pt x="567" y="363"/>
                            </a:lnTo>
                            <a:lnTo>
                              <a:pt x="563" y="373"/>
                            </a:lnTo>
                            <a:lnTo>
                              <a:pt x="563" y="390"/>
                            </a:lnTo>
                            <a:lnTo>
                              <a:pt x="552" y="393"/>
                            </a:lnTo>
                            <a:lnTo>
                              <a:pt x="541" y="401"/>
                            </a:lnTo>
                            <a:lnTo>
                              <a:pt x="539" y="409"/>
                            </a:lnTo>
                            <a:lnTo>
                              <a:pt x="541" y="423"/>
                            </a:lnTo>
                            <a:lnTo>
                              <a:pt x="531" y="429"/>
                            </a:lnTo>
                            <a:lnTo>
                              <a:pt x="516" y="409"/>
                            </a:lnTo>
                            <a:lnTo>
                              <a:pt x="508" y="394"/>
                            </a:lnTo>
                            <a:lnTo>
                              <a:pt x="97" y="410"/>
                            </a:lnTo>
                            <a:lnTo>
                              <a:pt x="93" y="410"/>
                            </a:lnTo>
                            <a:lnTo>
                              <a:pt x="79" y="382"/>
                            </a:lnTo>
                            <a:lnTo>
                              <a:pt x="77" y="341"/>
                            </a:lnTo>
                            <a:lnTo>
                              <a:pt x="68" y="315"/>
                            </a:lnTo>
                            <a:lnTo>
                              <a:pt x="63" y="282"/>
                            </a:lnTo>
                            <a:lnTo>
                              <a:pt x="49" y="260"/>
                            </a:lnTo>
                            <a:lnTo>
                              <a:pt x="43" y="229"/>
                            </a:lnTo>
                            <a:lnTo>
                              <a:pt x="25" y="182"/>
                            </a:lnTo>
                            <a:lnTo>
                              <a:pt x="19" y="149"/>
                            </a:lnTo>
                            <a:lnTo>
                              <a:pt x="10" y="135"/>
                            </a:lnTo>
                            <a:lnTo>
                              <a:pt x="0" y="118"/>
                            </a:lnTo>
                            <a:lnTo>
                              <a:pt x="13" y="89"/>
                            </a:lnTo>
                            <a:lnTo>
                              <a:pt x="21" y="53"/>
                            </a:lnTo>
                            <a:lnTo>
                              <a:pt x="4" y="40"/>
                            </a:lnTo>
                            <a:lnTo>
                              <a:pt x="2" y="23"/>
                            </a:lnTo>
                            <a:lnTo>
                              <a:pt x="7" y="7"/>
                            </a:lnTo>
                            <a:lnTo>
                              <a:pt x="18" y="7"/>
                            </a:lnTo>
                            <a:lnTo>
                              <a:pt x="534" y="0"/>
                            </a:lnTo>
                            <a:lnTo>
                              <a:pt x="539" y="25"/>
                            </a:lnTo>
                            <a:lnTo>
                              <a:pt x="553" y="35"/>
                            </a:lnTo>
                            <a:lnTo>
                              <a:pt x="555" y="43"/>
                            </a:lnTo>
                            <a:lnTo>
                              <a:pt x="542" y="65"/>
                            </a:lnTo>
                            <a:lnTo>
                              <a:pt x="544" y="85"/>
                            </a:lnTo>
                            <a:lnTo>
                              <a:pt x="559" y="109"/>
                            </a:lnTo>
                            <a:lnTo>
                              <a:pt x="575" y="117"/>
                            </a:lnTo>
                            <a:lnTo>
                              <a:pt x="594" y="120"/>
                            </a:lnTo>
                            <a:lnTo>
                              <a:pt x="599" y="124"/>
                            </a:lnTo>
                            <a:close/>
                          </a:path>
                        </a:pathLst>
                      </a:custGeom>
                      <a:solidFill>
                        <a:schemeClr val="bg1"/>
                      </a:solidFill>
                      <a:ln w="5">
                        <a:solidFill>
                          <a:srgbClr val="0F56DC">
                            <a:lumMod val="65000"/>
                          </a:srgbClr>
                        </a:solidFill>
                        <a:prstDash val="solid"/>
                        <a:round/>
                        <a:headEnd/>
                        <a:tailEnd/>
                      </a:ln>
                    </p:spPr>
                    <p:txBody>
                      <a:bodyPr anchor="ctr"/>
                      <a:lstStyle/>
                      <a:p>
                        <a:pPr algn="ctr">
                          <a:defRPr/>
                        </a:pPr>
                        <a:r>
                          <a:rPr lang="en-US" sz="1000" kern="0" dirty="0">
                            <a:solidFill>
                              <a:srgbClr val="002060"/>
                            </a:solidFill>
                            <a:latin typeface="Myriad Web Pro"/>
                          </a:rPr>
                          <a:t>IA</a:t>
                        </a:r>
                      </a:p>
                    </p:txBody>
                  </p:sp>
                  <p:sp>
                    <p:nvSpPr>
                      <p:cNvPr id="192" name="Freeform 96"/>
                      <p:cNvSpPr>
                        <a:spLocks/>
                      </p:cNvSpPr>
                      <p:nvPr/>
                    </p:nvSpPr>
                    <p:spPr bwMode="auto">
                      <a:xfrm>
                        <a:off x="2878" y="630"/>
                        <a:ext cx="716" cy="795"/>
                      </a:xfrm>
                      <a:custGeom>
                        <a:avLst/>
                        <a:gdLst>
                          <a:gd name="T0" fmla="*/ 54 w 716"/>
                          <a:gd name="T1" fmla="*/ 419 h 795"/>
                          <a:gd name="T2" fmla="*/ 31 w 716"/>
                          <a:gd name="T3" fmla="*/ 289 h 795"/>
                          <a:gd name="T4" fmla="*/ 17 w 716"/>
                          <a:gd name="T5" fmla="*/ 206 h 795"/>
                          <a:gd name="T6" fmla="*/ 7 w 716"/>
                          <a:gd name="T7" fmla="*/ 111 h 795"/>
                          <a:gd name="T8" fmla="*/ 0 w 716"/>
                          <a:gd name="T9" fmla="*/ 53 h 795"/>
                          <a:gd name="T10" fmla="*/ 190 w 716"/>
                          <a:gd name="T11" fmla="*/ 2 h 795"/>
                          <a:gd name="T12" fmla="*/ 209 w 716"/>
                          <a:gd name="T13" fmla="*/ 3 h 795"/>
                          <a:gd name="T14" fmla="*/ 226 w 716"/>
                          <a:gd name="T15" fmla="*/ 42 h 795"/>
                          <a:gd name="T16" fmla="*/ 245 w 716"/>
                          <a:gd name="T17" fmla="*/ 91 h 795"/>
                          <a:gd name="T18" fmla="*/ 278 w 716"/>
                          <a:gd name="T19" fmla="*/ 100 h 795"/>
                          <a:gd name="T20" fmla="*/ 317 w 716"/>
                          <a:gd name="T21" fmla="*/ 116 h 795"/>
                          <a:gd name="T22" fmla="*/ 349 w 716"/>
                          <a:gd name="T23" fmla="*/ 108 h 795"/>
                          <a:gd name="T24" fmla="*/ 370 w 716"/>
                          <a:gd name="T25" fmla="*/ 97 h 795"/>
                          <a:gd name="T26" fmla="*/ 396 w 716"/>
                          <a:gd name="T27" fmla="*/ 102 h 795"/>
                          <a:gd name="T28" fmla="*/ 454 w 716"/>
                          <a:gd name="T29" fmla="*/ 133 h 795"/>
                          <a:gd name="T30" fmla="*/ 473 w 716"/>
                          <a:gd name="T31" fmla="*/ 131 h 795"/>
                          <a:gd name="T32" fmla="*/ 484 w 716"/>
                          <a:gd name="T33" fmla="*/ 145 h 795"/>
                          <a:gd name="T34" fmla="*/ 504 w 716"/>
                          <a:gd name="T35" fmla="*/ 150 h 795"/>
                          <a:gd name="T36" fmla="*/ 512 w 716"/>
                          <a:gd name="T37" fmla="*/ 164 h 795"/>
                          <a:gd name="T38" fmla="*/ 546 w 716"/>
                          <a:gd name="T39" fmla="*/ 170 h 795"/>
                          <a:gd name="T40" fmla="*/ 577 w 716"/>
                          <a:gd name="T41" fmla="*/ 145 h 795"/>
                          <a:gd name="T42" fmla="*/ 598 w 716"/>
                          <a:gd name="T43" fmla="*/ 153 h 795"/>
                          <a:gd name="T44" fmla="*/ 607 w 716"/>
                          <a:gd name="T45" fmla="*/ 163 h 795"/>
                          <a:gd name="T46" fmla="*/ 669 w 716"/>
                          <a:gd name="T47" fmla="*/ 155 h 795"/>
                          <a:gd name="T48" fmla="*/ 684 w 716"/>
                          <a:gd name="T49" fmla="*/ 173 h 795"/>
                          <a:gd name="T50" fmla="*/ 716 w 716"/>
                          <a:gd name="T51" fmla="*/ 164 h 795"/>
                          <a:gd name="T52" fmla="*/ 688 w 716"/>
                          <a:gd name="T53" fmla="*/ 191 h 795"/>
                          <a:gd name="T54" fmla="*/ 601 w 716"/>
                          <a:gd name="T55" fmla="*/ 228 h 795"/>
                          <a:gd name="T56" fmla="*/ 566 w 716"/>
                          <a:gd name="T57" fmla="*/ 267 h 795"/>
                          <a:gd name="T58" fmla="*/ 541 w 716"/>
                          <a:gd name="T59" fmla="*/ 297 h 795"/>
                          <a:gd name="T60" fmla="*/ 504 w 716"/>
                          <a:gd name="T61" fmla="*/ 328 h 795"/>
                          <a:gd name="T62" fmla="*/ 462 w 716"/>
                          <a:gd name="T63" fmla="*/ 365 h 795"/>
                          <a:gd name="T64" fmla="*/ 462 w 716"/>
                          <a:gd name="T65" fmla="*/ 436 h 795"/>
                          <a:gd name="T66" fmla="*/ 421 w 716"/>
                          <a:gd name="T67" fmla="*/ 470 h 795"/>
                          <a:gd name="T68" fmla="*/ 424 w 716"/>
                          <a:gd name="T69" fmla="*/ 522 h 795"/>
                          <a:gd name="T70" fmla="*/ 418 w 716"/>
                          <a:gd name="T71" fmla="*/ 562 h 795"/>
                          <a:gd name="T72" fmla="*/ 421 w 716"/>
                          <a:gd name="T73" fmla="*/ 626 h 795"/>
                          <a:gd name="T74" fmla="*/ 460 w 716"/>
                          <a:gd name="T75" fmla="*/ 645 h 795"/>
                          <a:gd name="T76" fmla="*/ 493 w 716"/>
                          <a:gd name="T77" fmla="*/ 668 h 795"/>
                          <a:gd name="T78" fmla="*/ 562 w 716"/>
                          <a:gd name="T79" fmla="*/ 729 h 795"/>
                          <a:gd name="T80" fmla="*/ 579 w 716"/>
                          <a:gd name="T81" fmla="*/ 787 h 795"/>
                          <a:gd name="T82" fmla="*/ 70 w 716"/>
                          <a:gd name="T83" fmla="*/ 572 h 795"/>
                          <a:gd name="T84" fmla="*/ 42 w 716"/>
                          <a:gd name="T85" fmla="*/ 533 h 795"/>
                          <a:gd name="T86" fmla="*/ 34 w 716"/>
                          <a:gd name="T87" fmla="*/ 511 h 795"/>
                          <a:gd name="T88" fmla="*/ 56 w 716"/>
                          <a:gd name="T89" fmla="*/ 492 h 7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716" h="795">
                            <a:moveTo>
                              <a:pt x="57" y="472"/>
                            </a:moveTo>
                            <a:lnTo>
                              <a:pt x="54" y="419"/>
                            </a:lnTo>
                            <a:lnTo>
                              <a:pt x="43" y="373"/>
                            </a:lnTo>
                            <a:lnTo>
                              <a:pt x="31" y="289"/>
                            </a:lnTo>
                            <a:lnTo>
                              <a:pt x="29" y="228"/>
                            </a:lnTo>
                            <a:lnTo>
                              <a:pt x="17" y="206"/>
                            </a:lnTo>
                            <a:lnTo>
                              <a:pt x="7" y="175"/>
                            </a:lnTo>
                            <a:lnTo>
                              <a:pt x="7" y="111"/>
                            </a:lnTo>
                            <a:lnTo>
                              <a:pt x="12" y="86"/>
                            </a:lnTo>
                            <a:lnTo>
                              <a:pt x="0" y="53"/>
                            </a:lnTo>
                            <a:lnTo>
                              <a:pt x="189" y="53"/>
                            </a:lnTo>
                            <a:lnTo>
                              <a:pt x="190" y="2"/>
                            </a:lnTo>
                            <a:lnTo>
                              <a:pt x="195" y="0"/>
                            </a:lnTo>
                            <a:lnTo>
                              <a:pt x="209" y="3"/>
                            </a:lnTo>
                            <a:lnTo>
                              <a:pt x="221" y="8"/>
                            </a:lnTo>
                            <a:lnTo>
                              <a:pt x="226" y="42"/>
                            </a:lnTo>
                            <a:lnTo>
                              <a:pt x="235" y="81"/>
                            </a:lnTo>
                            <a:lnTo>
                              <a:pt x="245" y="91"/>
                            </a:lnTo>
                            <a:lnTo>
                              <a:pt x="276" y="91"/>
                            </a:lnTo>
                            <a:lnTo>
                              <a:pt x="278" y="100"/>
                            </a:lnTo>
                            <a:lnTo>
                              <a:pt x="317" y="102"/>
                            </a:lnTo>
                            <a:lnTo>
                              <a:pt x="317" y="116"/>
                            </a:lnTo>
                            <a:lnTo>
                              <a:pt x="346" y="116"/>
                            </a:lnTo>
                            <a:lnTo>
                              <a:pt x="349" y="108"/>
                            </a:lnTo>
                            <a:lnTo>
                              <a:pt x="356" y="100"/>
                            </a:lnTo>
                            <a:lnTo>
                              <a:pt x="370" y="97"/>
                            </a:lnTo>
                            <a:lnTo>
                              <a:pt x="379" y="102"/>
                            </a:lnTo>
                            <a:lnTo>
                              <a:pt x="396" y="102"/>
                            </a:lnTo>
                            <a:lnTo>
                              <a:pt x="421" y="119"/>
                            </a:lnTo>
                            <a:lnTo>
                              <a:pt x="454" y="133"/>
                            </a:lnTo>
                            <a:lnTo>
                              <a:pt x="470" y="136"/>
                            </a:lnTo>
                            <a:lnTo>
                              <a:pt x="473" y="131"/>
                            </a:lnTo>
                            <a:lnTo>
                              <a:pt x="481" y="128"/>
                            </a:lnTo>
                            <a:lnTo>
                              <a:pt x="484" y="145"/>
                            </a:lnTo>
                            <a:lnTo>
                              <a:pt x="501" y="153"/>
                            </a:lnTo>
                            <a:lnTo>
                              <a:pt x="504" y="150"/>
                            </a:lnTo>
                            <a:lnTo>
                              <a:pt x="512" y="152"/>
                            </a:lnTo>
                            <a:lnTo>
                              <a:pt x="512" y="164"/>
                            </a:lnTo>
                            <a:lnTo>
                              <a:pt x="527" y="170"/>
                            </a:lnTo>
                            <a:lnTo>
                              <a:pt x="546" y="170"/>
                            </a:lnTo>
                            <a:lnTo>
                              <a:pt x="557" y="166"/>
                            </a:lnTo>
                            <a:lnTo>
                              <a:pt x="577" y="145"/>
                            </a:lnTo>
                            <a:lnTo>
                              <a:pt x="593" y="142"/>
                            </a:lnTo>
                            <a:lnTo>
                              <a:pt x="598" y="153"/>
                            </a:lnTo>
                            <a:lnTo>
                              <a:pt x="601" y="163"/>
                            </a:lnTo>
                            <a:lnTo>
                              <a:pt x="607" y="163"/>
                            </a:lnTo>
                            <a:lnTo>
                              <a:pt x="613" y="156"/>
                            </a:lnTo>
                            <a:lnTo>
                              <a:pt x="669" y="155"/>
                            </a:lnTo>
                            <a:lnTo>
                              <a:pt x="680" y="173"/>
                            </a:lnTo>
                            <a:lnTo>
                              <a:pt x="684" y="173"/>
                            </a:lnTo>
                            <a:lnTo>
                              <a:pt x="688" y="167"/>
                            </a:lnTo>
                            <a:lnTo>
                              <a:pt x="716" y="164"/>
                            </a:lnTo>
                            <a:lnTo>
                              <a:pt x="713" y="180"/>
                            </a:lnTo>
                            <a:lnTo>
                              <a:pt x="688" y="191"/>
                            </a:lnTo>
                            <a:lnTo>
                              <a:pt x="630" y="216"/>
                            </a:lnTo>
                            <a:lnTo>
                              <a:pt x="601" y="228"/>
                            </a:lnTo>
                            <a:lnTo>
                              <a:pt x="580" y="245"/>
                            </a:lnTo>
                            <a:lnTo>
                              <a:pt x="566" y="267"/>
                            </a:lnTo>
                            <a:lnTo>
                              <a:pt x="552" y="291"/>
                            </a:lnTo>
                            <a:lnTo>
                              <a:pt x="541" y="297"/>
                            </a:lnTo>
                            <a:lnTo>
                              <a:pt x="513" y="328"/>
                            </a:lnTo>
                            <a:lnTo>
                              <a:pt x="504" y="328"/>
                            </a:lnTo>
                            <a:lnTo>
                              <a:pt x="477" y="345"/>
                            </a:lnTo>
                            <a:lnTo>
                              <a:pt x="462" y="365"/>
                            </a:lnTo>
                            <a:lnTo>
                              <a:pt x="460" y="386"/>
                            </a:lnTo>
                            <a:lnTo>
                              <a:pt x="462" y="436"/>
                            </a:lnTo>
                            <a:lnTo>
                              <a:pt x="452" y="447"/>
                            </a:lnTo>
                            <a:lnTo>
                              <a:pt x="421" y="470"/>
                            </a:lnTo>
                            <a:lnTo>
                              <a:pt x="407" y="508"/>
                            </a:lnTo>
                            <a:lnTo>
                              <a:pt x="424" y="522"/>
                            </a:lnTo>
                            <a:lnTo>
                              <a:pt x="429" y="542"/>
                            </a:lnTo>
                            <a:lnTo>
                              <a:pt x="418" y="562"/>
                            </a:lnTo>
                            <a:lnTo>
                              <a:pt x="418" y="586"/>
                            </a:lnTo>
                            <a:lnTo>
                              <a:pt x="421" y="626"/>
                            </a:lnTo>
                            <a:lnTo>
                              <a:pt x="440" y="645"/>
                            </a:lnTo>
                            <a:lnTo>
                              <a:pt x="460" y="645"/>
                            </a:lnTo>
                            <a:lnTo>
                              <a:pt x="473" y="665"/>
                            </a:lnTo>
                            <a:lnTo>
                              <a:pt x="493" y="668"/>
                            </a:lnTo>
                            <a:lnTo>
                              <a:pt x="518" y="704"/>
                            </a:lnTo>
                            <a:lnTo>
                              <a:pt x="562" y="729"/>
                            </a:lnTo>
                            <a:lnTo>
                              <a:pt x="576" y="748"/>
                            </a:lnTo>
                            <a:lnTo>
                              <a:pt x="579" y="787"/>
                            </a:lnTo>
                            <a:lnTo>
                              <a:pt x="73" y="795"/>
                            </a:lnTo>
                            <a:lnTo>
                              <a:pt x="70" y="572"/>
                            </a:lnTo>
                            <a:lnTo>
                              <a:pt x="67" y="553"/>
                            </a:lnTo>
                            <a:lnTo>
                              <a:pt x="42" y="533"/>
                            </a:lnTo>
                            <a:lnTo>
                              <a:pt x="34" y="520"/>
                            </a:lnTo>
                            <a:lnTo>
                              <a:pt x="34" y="511"/>
                            </a:lnTo>
                            <a:lnTo>
                              <a:pt x="48" y="501"/>
                            </a:lnTo>
                            <a:lnTo>
                              <a:pt x="56" y="492"/>
                            </a:lnTo>
                            <a:lnTo>
                              <a:pt x="57" y="472"/>
                            </a:lnTo>
                            <a:close/>
                          </a:path>
                        </a:pathLst>
                      </a:custGeom>
                      <a:solidFill>
                        <a:srgbClr val="FFCC00"/>
                      </a:solidFill>
                      <a:ln w="5">
                        <a:solidFill>
                          <a:srgbClr val="0F56DC">
                            <a:lumMod val="65000"/>
                          </a:srgbClr>
                        </a:solidFill>
                        <a:prstDash val="solid"/>
                        <a:round/>
                        <a:headEnd/>
                        <a:tailEnd/>
                      </a:ln>
                    </p:spPr>
                    <p:txBody>
                      <a:bodyPr rIns="365760" anchor="ctr"/>
                      <a:lstStyle/>
                      <a:p>
                        <a:pPr algn="ctr">
                          <a:defRPr/>
                        </a:pPr>
                        <a:r>
                          <a:rPr lang="en-US" sz="1000" kern="0" dirty="0">
                            <a:solidFill>
                              <a:srgbClr val="002060"/>
                            </a:solidFill>
                            <a:latin typeface="Myriad Web Pro"/>
                          </a:rPr>
                          <a:t>MN</a:t>
                        </a:r>
                      </a:p>
                    </p:txBody>
                  </p:sp>
                  <p:sp>
                    <p:nvSpPr>
                      <p:cNvPr id="193" name="Freeform 97"/>
                      <p:cNvSpPr>
                        <a:spLocks/>
                      </p:cNvSpPr>
                      <p:nvPr/>
                    </p:nvSpPr>
                    <p:spPr bwMode="auto">
                      <a:xfrm>
                        <a:off x="2233" y="2293"/>
                        <a:ext cx="935" cy="496"/>
                      </a:xfrm>
                      <a:custGeom>
                        <a:avLst/>
                        <a:gdLst>
                          <a:gd name="T0" fmla="*/ 109 w 935"/>
                          <a:gd name="T1" fmla="*/ 7 h 496"/>
                          <a:gd name="T2" fmla="*/ 6 w 935"/>
                          <a:gd name="T3" fmla="*/ 0 h 496"/>
                          <a:gd name="T4" fmla="*/ 0 w 935"/>
                          <a:gd name="T5" fmla="*/ 68 h 496"/>
                          <a:gd name="T6" fmla="*/ 128 w 935"/>
                          <a:gd name="T7" fmla="*/ 76 h 496"/>
                          <a:gd name="T8" fmla="*/ 328 w 935"/>
                          <a:gd name="T9" fmla="*/ 84 h 496"/>
                          <a:gd name="T10" fmla="*/ 314 w 935"/>
                          <a:gd name="T11" fmla="*/ 237 h 496"/>
                          <a:gd name="T12" fmla="*/ 311 w 935"/>
                          <a:gd name="T13" fmla="*/ 348 h 496"/>
                          <a:gd name="T14" fmla="*/ 312 w 935"/>
                          <a:gd name="T15" fmla="*/ 357 h 496"/>
                          <a:gd name="T16" fmla="*/ 339 w 935"/>
                          <a:gd name="T17" fmla="*/ 381 h 496"/>
                          <a:gd name="T18" fmla="*/ 353 w 935"/>
                          <a:gd name="T19" fmla="*/ 387 h 496"/>
                          <a:gd name="T20" fmla="*/ 356 w 935"/>
                          <a:gd name="T21" fmla="*/ 387 h 496"/>
                          <a:gd name="T22" fmla="*/ 360 w 935"/>
                          <a:gd name="T23" fmla="*/ 373 h 496"/>
                          <a:gd name="T24" fmla="*/ 370 w 935"/>
                          <a:gd name="T25" fmla="*/ 385 h 496"/>
                          <a:gd name="T26" fmla="*/ 382 w 935"/>
                          <a:gd name="T27" fmla="*/ 385 h 496"/>
                          <a:gd name="T28" fmla="*/ 382 w 935"/>
                          <a:gd name="T29" fmla="*/ 376 h 496"/>
                          <a:gd name="T30" fmla="*/ 400 w 935"/>
                          <a:gd name="T31" fmla="*/ 385 h 496"/>
                          <a:gd name="T32" fmla="*/ 396 w 935"/>
                          <a:gd name="T33" fmla="*/ 409 h 496"/>
                          <a:gd name="T34" fmla="*/ 421 w 935"/>
                          <a:gd name="T35" fmla="*/ 410 h 496"/>
                          <a:gd name="T36" fmla="*/ 437 w 935"/>
                          <a:gd name="T37" fmla="*/ 418 h 496"/>
                          <a:gd name="T38" fmla="*/ 464 w 935"/>
                          <a:gd name="T39" fmla="*/ 421 h 496"/>
                          <a:gd name="T40" fmla="*/ 479 w 935"/>
                          <a:gd name="T41" fmla="*/ 434 h 496"/>
                          <a:gd name="T42" fmla="*/ 493 w 935"/>
                          <a:gd name="T43" fmla="*/ 420 h 496"/>
                          <a:gd name="T44" fmla="*/ 515 w 935"/>
                          <a:gd name="T45" fmla="*/ 424 h 496"/>
                          <a:gd name="T46" fmla="*/ 531 w 935"/>
                          <a:gd name="T47" fmla="*/ 446 h 496"/>
                          <a:gd name="T48" fmla="*/ 537 w 935"/>
                          <a:gd name="T49" fmla="*/ 446 h 496"/>
                          <a:gd name="T50" fmla="*/ 537 w 935"/>
                          <a:gd name="T51" fmla="*/ 460 h 496"/>
                          <a:gd name="T52" fmla="*/ 551 w 935"/>
                          <a:gd name="T53" fmla="*/ 465 h 496"/>
                          <a:gd name="T54" fmla="*/ 565 w 935"/>
                          <a:gd name="T55" fmla="*/ 451 h 496"/>
                          <a:gd name="T56" fmla="*/ 576 w 935"/>
                          <a:gd name="T57" fmla="*/ 454 h 496"/>
                          <a:gd name="T58" fmla="*/ 592 w 935"/>
                          <a:gd name="T59" fmla="*/ 454 h 496"/>
                          <a:gd name="T60" fmla="*/ 598 w 935"/>
                          <a:gd name="T61" fmla="*/ 470 h 496"/>
                          <a:gd name="T62" fmla="*/ 637 w 935"/>
                          <a:gd name="T63" fmla="*/ 484 h 496"/>
                          <a:gd name="T64" fmla="*/ 646 w 935"/>
                          <a:gd name="T65" fmla="*/ 479 h 496"/>
                          <a:gd name="T66" fmla="*/ 657 w 935"/>
                          <a:gd name="T67" fmla="*/ 454 h 496"/>
                          <a:gd name="T68" fmla="*/ 663 w 935"/>
                          <a:gd name="T69" fmla="*/ 454 h 496"/>
                          <a:gd name="T70" fmla="*/ 671 w 935"/>
                          <a:gd name="T71" fmla="*/ 466 h 496"/>
                          <a:gd name="T72" fmla="*/ 696 w 935"/>
                          <a:gd name="T73" fmla="*/ 471 h 496"/>
                          <a:gd name="T74" fmla="*/ 720 w 935"/>
                          <a:gd name="T75" fmla="*/ 479 h 496"/>
                          <a:gd name="T76" fmla="*/ 738 w 935"/>
                          <a:gd name="T77" fmla="*/ 485 h 496"/>
                          <a:gd name="T78" fmla="*/ 749 w 935"/>
                          <a:gd name="T79" fmla="*/ 479 h 496"/>
                          <a:gd name="T80" fmla="*/ 754 w 935"/>
                          <a:gd name="T81" fmla="*/ 463 h 496"/>
                          <a:gd name="T82" fmla="*/ 780 w 935"/>
                          <a:gd name="T83" fmla="*/ 463 h 496"/>
                          <a:gd name="T84" fmla="*/ 795 w 935"/>
                          <a:gd name="T85" fmla="*/ 470 h 496"/>
                          <a:gd name="T86" fmla="*/ 812 w 935"/>
                          <a:gd name="T87" fmla="*/ 455 h 496"/>
                          <a:gd name="T88" fmla="*/ 818 w 935"/>
                          <a:gd name="T89" fmla="*/ 455 h 496"/>
                          <a:gd name="T90" fmla="*/ 823 w 935"/>
                          <a:gd name="T91" fmla="*/ 466 h 496"/>
                          <a:gd name="T92" fmla="*/ 848 w 935"/>
                          <a:gd name="T93" fmla="*/ 466 h 496"/>
                          <a:gd name="T94" fmla="*/ 859 w 935"/>
                          <a:gd name="T95" fmla="*/ 454 h 496"/>
                          <a:gd name="T96" fmla="*/ 869 w 935"/>
                          <a:gd name="T97" fmla="*/ 455 h 496"/>
                          <a:gd name="T98" fmla="*/ 882 w 935"/>
                          <a:gd name="T99" fmla="*/ 471 h 496"/>
                          <a:gd name="T100" fmla="*/ 902 w 935"/>
                          <a:gd name="T101" fmla="*/ 484 h 496"/>
                          <a:gd name="T102" fmla="*/ 923 w 935"/>
                          <a:gd name="T103" fmla="*/ 488 h 496"/>
                          <a:gd name="T104" fmla="*/ 935 w 935"/>
                          <a:gd name="T105" fmla="*/ 496 h 496"/>
                          <a:gd name="T106" fmla="*/ 932 w 935"/>
                          <a:gd name="T107" fmla="*/ 263 h 496"/>
                          <a:gd name="T108" fmla="*/ 924 w 935"/>
                          <a:gd name="T109" fmla="*/ 195 h 496"/>
                          <a:gd name="T110" fmla="*/ 923 w 935"/>
                          <a:gd name="T111" fmla="*/ 140 h 496"/>
                          <a:gd name="T112" fmla="*/ 913 w 935"/>
                          <a:gd name="T113" fmla="*/ 100 h 496"/>
                          <a:gd name="T114" fmla="*/ 909 w 935"/>
                          <a:gd name="T115" fmla="*/ 54 h 496"/>
                          <a:gd name="T116" fmla="*/ 909 w 935"/>
                          <a:gd name="T117" fmla="*/ 31 h 496"/>
                          <a:gd name="T118" fmla="*/ 832 w 935"/>
                          <a:gd name="T119" fmla="*/ 32 h 496"/>
                          <a:gd name="T120" fmla="*/ 543 w 935"/>
                          <a:gd name="T121" fmla="*/ 29 h 496"/>
                          <a:gd name="T122" fmla="*/ 262 w 935"/>
                          <a:gd name="T123" fmla="*/ 17 h 496"/>
                          <a:gd name="T124" fmla="*/ 109 w 935"/>
                          <a:gd name="T125" fmla="*/ 7 h 4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935" h="496">
                            <a:moveTo>
                              <a:pt x="109" y="7"/>
                            </a:moveTo>
                            <a:lnTo>
                              <a:pt x="6" y="0"/>
                            </a:lnTo>
                            <a:lnTo>
                              <a:pt x="0" y="68"/>
                            </a:lnTo>
                            <a:lnTo>
                              <a:pt x="128" y="76"/>
                            </a:lnTo>
                            <a:lnTo>
                              <a:pt x="328" y="84"/>
                            </a:lnTo>
                            <a:lnTo>
                              <a:pt x="314" y="237"/>
                            </a:lnTo>
                            <a:lnTo>
                              <a:pt x="311" y="348"/>
                            </a:lnTo>
                            <a:lnTo>
                              <a:pt x="312" y="357"/>
                            </a:lnTo>
                            <a:lnTo>
                              <a:pt x="339" y="381"/>
                            </a:lnTo>
                            <a:lnTo>
                              <a:pt x="353" y="387"/>
                            </a:lnTo>
                            <a:lnTo>
                              <a:pt x="356" y="387"/>
                            </a:lnTo>
                            <a:lnTo>
                              <a:pt x="360" y="373"/>
                            </a:lnTo>
                            <a:lnTo>
                              <a:pt x="370" y="385"/>
                            </a:lnTo>
                            <a:lnTo>
                              <a:pt x="382" y="385"/>
                            </a:lnTo>
                            <a:lnTo>
                              <a:pt x="382" y="376"/>
                            </a:lnTo>
                            <a:lnTo>
                              <a:pt x="400" y="385"/>
                            </a:lnTo>
                            <a:lnTo>
                              <a:pt x="396" y="409"/>
                            </a:lnTo>
                            <a:lnTo>
                              <a:pt x="421" y="410"/>
                            </a:lnTo>
                            <a:lnTo>
                              <a:pt x="437" y="418"/>
                            </a:lnTo>
                            <a:lnTo>
                              <a:pt x="464" y="421"/>
                            </a:lnTo>
                            <a:lnTo>
                              <a:pt x="479" y="434"/>
                            </a:lnTo>
                            <a:lnTo>
                              <a:pt x="493" y="420"/>
                            </a:lnTo>
                            <a:lnTo>
                              <a:pt x="515" y="424"/>
                            </a:lnTo>
                            <a:lnTo>
                              <a:pt x="531" y="446"/>
                            </a:lnTo>
                            <a:lnTo>
                              <a:pt x="537" y="446"/>
                            </a:lnTo>
                            <a:lnTo>
                              <a:pt x="537" y="460"/>
                            </a:lnTo>
                            <a:lnTo>
                              <a:pt x="551" y="465"/>
                            </a:lnTo>
                            <a:lnTo>
                              <a:pt x="565" y="451"/>
                            </a:lnTo>
                            <a:lnTo>
                              <a:pt x="576" y="454"/>
                            </a:lnTo>
                            <a:lnTo>
                              <a:pt x="592" y="454"/>
                            </a:lnTo>
                            <a:lnTo>
                              <a:pt x="598" y="470"/>
                            </a:lnTo>
                            <a:lnTo>
                              <a:pt x="637" y="484"/>
                            </a:lnTo>
                            <a:lnTo>
                              <a:pt x="646" y="479"/>
                            </a:lnTo>
                            <a:lnTo>
                              <a:pt x="657" y="454"/>
                            </a:lnTo>
                            <a:lnTo>
                              <a:pt x="663" y="454"/>
                            </a:lnTo>
                            <a:lnTo>
                              <a:pt x="671" y="466"/>
                            </a:lnTo>
                            <a:lnTo>
                              <a:pt x="696" y="471"/>
                            </a:lnTo>
                            <a:lnTo>
                              <a:pt x="720" y="479"/>
                            </a:lnTo>
                            <a:lnTo>
                              <a:pt x="738" y="485"/>
                            </a:lnTo>
                            <a:lnTo>
                              <a:pt x="749" y="479"/>
                            </a:lnTo>
                            <a:lnTo>
                              <a:pt x="754" y="463"/>
                            </a:lnTo>
                            <a:lnTo>
                              <a:pt x="780" y="463"/>
                            </a:lnTo>
                            <a:lnTo>
                              <a:pt x="795" y="470"/>
                            </a:lnTo>
                            <a:lnTo>
                              <a:pt x="812" y="455"/>
                            </a:lnTo>
                            <a:lnTo>
                              <a:pt x="818" y="455"/>
                            </a:lnTo>
                            <a:lnTo>
                              <a:pt x="823" y="466"/>
                            </a:lnTo>
                            <a:lnTo>
                              <a:pt x="848" y="466"/>
                            </a:lnTo>
                            <a:lnTo>
                              <a:pt x="859" y="454"/>
                            </a:lnTo>
                            <a:lnTo>
                              <a:pt x="869" y="455"/>
                            </a:lnTo>
                            <a:lnTo>
                              <a:pt x="882" y="471"/>
                            </a:lnTo>
                            <a:lnTo>
                              <a:pt x="902" y="484"/>
                            </a:lnTo>
                            <a:lnTo>
                              <a:pt x="923" y="488"/>
                            </a:lnTo>
                            <a:lnTo>
                              <a:pt x="935" y="496"/>
                            </a:lnTo>
                            <a:lnTo>
                              <a:pt x="932" y="263"/>
                            </a:lnTo>
                            <a:lnTo>
                              <a:pt x="924" y="195"/>
                            </a:lnTo>
                            <a:lnTo>
                              <a:pt x="923" y="140"/>
                            </a:lnTo>
                            <a:lnTo>
                              <a:pt x="913" y="100"/>
                            </a:lnTo>
                            <a:lnTo>
                              <a:pt x="909" y="54"/>
                            </a:lnTo>
                            <a:lnTo>
                              <a:pt x="909" y="31"/>
                            </a:lnTo>
                            <a:lnTo>
                              <a:pt x="832" y="32"/>
                            </a:lnTo>
                            <a:lnTo>
                              <a:pt x="543" y="29"/>
                            </a:lnTo>
                            <a:lnTo>
                              <a:pt x="262" y="17"/>
                            </a:lnTo>
                            <a:lnTo>
                              <a:pt x="109" y="7"/>
                            </a:lnTo>
                            <a:close/>
                          </a:path>
                        </a:pathLst>
                      </a:custGeom>
                      <a:solidFill>
                        <a:schemeClr val="bg1"/>
                      </a:solidFill>
                      <a:ln w="5">
                        <a:solidFill>
                          <a:srgbClr val="0F56DC">
                            <a:lumMod val="65000"/>
                          </a:srgbClr>
                        </a:solidFill>
                        <a:prstDash val="solid"/>
                        <a:round/>
                        <a:headEnd/>
                        <a:tailEnd/>
                      </a:ln>
                    </p:spPr>
                    <p:txBody>
                      <a:bodyPr lIns="457200" anchor="ctr"/>
                      <a:lstStyle/>
                      <a:p>
                        <a:pPr algn="ctr">
                          <a:defRPr/>
                        </a:pPr>
                        <a:r>
                          <a:rPr lang="en-US" sz="1000" kern="0" dirty="0">
                            <a:solidFill>
                              <a:srgbClr val="002060"/>
                            </a:solidFill>
                            <a:latin typeface="Myriad Web Pro"/>
                          </a:rPr>
                          <a:t>OK</a:t>
                        </a:r>
                      </a:p>
                    </p:txBody>
                  </p:sp>
                  <p:sp>
                    <p:nvSpPr>
                      <p:cNvPr id="194" name="Freeform 98"/>
                      <p:cNvSpPr>
                        <a:spLocks noEditPoints="1"/>
                      </p:cNvSpPr>
                      <p:nvPr/>
                    </p:nvSpPr>
                    <p:spPr bwMode="auto">
                      <a:xfrm>
                        <a:off x="1764" y="2361"/>
                        <a:ext cx="1519" cy="1461"/>
                      </a:xfrm>
                      <a:custGeom>
                        <a:avLst/>
                        <a:gdLst>
                          <a:gd name="T0" fmla="*/ 798 w 1519"/>
                          <a:gd name="T1" fmla="*/ 14 h 1461"/>
                          <a:gd name="T2" fmla="*/ 782 w 1519"/>
                          <a:gd name="T3" fmla="*/ 288 h 1461"/>
                          <a:gd name="T4" fmla="*/ 829 w 1519"/>
                          <a:gd name="T5" fmla="*/ 317 h 1461"/>
                          <a:gd name="T6" fmla="*/ 851 w 1519"/>
                          <a:gd name="T7" fmla="*/ 317 h 1461"/>
                          <a:gd name="T8" fmla="*/ 870 w 1519"/>
                          <a:gd name="T9" fmla="*/ 317 h 1461"/>
                          <a:gd name="T10" fmla="*/ 910 w 1519"/>
                          <a:gd name="T11" fmla="*/ 350 h 1461"/>
                          <a:gd name="T12" fmla="*/ 963 w 1519"/>
                          <a:gd name="T13" fmla="*/ 353 h 1461"/>
                          <a:gd name="T14" fmla="*/ 1007 w 1519"/>
                          <a:gd name="T15" fmla="*/ 378 h 1461"/>
                          <a:gd name="T16" fmla="*/ 1035 w 1519"/>
                          <a:gd name="T17" fmla="*/ 383 h 1461"/>
                          <a:gd name="T18" fmla="*/ 1068 w 1519"/>
                          <a:gd name="T19" fmla="*/ 403 h 1461"/>
                          <a:gd name="T20" fmla="*/ 1126 w 1519"/>
                          <a:gd name="T21" fmla="*/ 384 h 1461"/>
                          <a:gd name="T22" fmla="*/ 1141 w 1519"/>
                          <a:gd name="T23" fmla="*/ 398 h 1461"/>
                          <a:gd name="T24" fmla="*/ 1208 w 1519"/>
                          <a:gd name="T25" fmla="*/ 417 h 1461"/>
                          <a:gd name="T26" fmla="*/ 1252 w 1519"/>
                          <a:gd name="T27" fmla="*/ 395 h 1461"/>
                          <a:gd name="T28" fmla="*/ 1288 w 1519"/>
                          <a:gd name="T29" fmla="*/ 387 h 1461"/>
                          <a:gd name="T30" fmla="*/ 1329 w 1519"/>
                          <a:gd name="T31" fmla="*/ 386 h 1461"/>
                          <a:gd name="T32" fmla="*/ 1374 w 1519"/>
                          <a:gd name="T33" fmla="*/ 416 h 1461"/>
                          <a:gd name="T34" fmla="*/ 1416 w 1519"/>
                          <a:gd name="T35" fmla="*/ 439 h 1461"/>
                          <a:gd name="T36" fmla="*/ 1455 w 1519"/>
                          <a:gd name="T37" fmla="*/ 475 h 1461"/>
                          <a:gd name="T38" fmla="*/ 1464 w 1519"/>
                          <a:gd name="T39" fmla="*/ 619 h 1461"/>
                          <a:gd name="T40" fmla="*/ 1513 w 1519"/>
                          <a:gd name="T41" fmla="*/ 711 h 1461"/>
                          <a:gd name="T42" fmla="*/ 1514 w 1519"/>
                          <a:gd name="T43" fmla="*/ 789 h 1461"/>
                          <a:gd name="T44" fmla="*/ 1502 w 1519"/>
                          <a:gd name="T45" fmla="*/ 848 h 1461"/>
                          <a:gd name="T46" fmla="*/ 1489 w 1519"/>
                          <a:gd name="T47" fmla="*/ 937 h 1461"/>
                          <a:gd name="T48" fmla="*/ 1386 w 1519"/>
                          <a:gd name="T49" fmla="*/ 987 h 1461"/>
                          <a:gd name="T50" fmla="*/ 1350 w 1519"/>
                          <a:gd name="T51" fmla="*/ 1013 h 1461"/>
                          <a:gd name="T52" fmla="*/ 1265 w 1519"/>
                          <a:gd name="T53" fmla="*/ 1079 h 1461"/>
                          <a:gd name="T54" fmla="*/ 1179 w 1519"/>
                          <a:gd name="T55" fmla="*/ 1124 h 1461"/>
                          <a:gd name="T56" fmla="*/ 1096 w 1519"/>
                          <a:gd name="T57" fmla="*/ 1185 h 1461"/>
                          <a:gd name="T58" fmla="*/ 1079 w 1519"/>
                          <a:gd name="T59" fmla="*/ 1212 h 1461"/>
                          <a:gd name="T60" fmla="*/ 1055 w 1519"/>
                          <a:gd name="T61" fmla="*/ 1299 h 1461"/>
                          <a:gd name="T62" fmla="*/ 1066 w 1519"/>
                          <a:gd name="T63" fmla="*/ 1385 h 1461"/>
                          <a:gd name="T64" fmla="*/ 1077 w 1519"/>
                          <a:gd name="T65" fmla="*/ 1451 h 1461"/>
                          <a:gd name="T66" fmla="*/ 988 w 1519"/>
                          <a:gd name="T67" fmla="*/ 1430 h 1461"/>
                          <a:gd name="T68" fmla="*/ 934 w 1519"/>
                          <a:gd name="T69" fmla="*/ 1410 h 1461"/>
                          <a:gd name="T70" fmla="*/ 841 w 1519"/>
                          <a:gd name="T71" fmla="*/ 1358 h 1461"/>
                          <a:gd name="T72" fmla="*/ 809 w 1519"/>
                          <a:gd name="T73" fmla="*/ 1291 h 1461"/>
                          <a:gd name="T74" fmla="*/ 807 w 1519"/>
                          <a:gd name="T75" fmla="*/ 1262 h 1461"/>
                          <a:gd name="T76" fmla="*/ 801 w 1519"/>
                          <a:gd name="T77" fmla="*/ 1215 h 1461"/>
                          <a:gd name="T78" fmla="*/ 737 w 1519"/>
                          <a:gd name="T79" fmla="*/ 1138 h 1461"/>
                          <a:gd name="T80" fmla="*/ 679 w 1519"/>
                          <a:gd name="T81" fmla="*/ 1032 h 1461"/>
                          <a:gd name="T82" fmla="*/ 662 w 1519"/>
                          <a:gd name="T83" fmla="*/ 985 h 1461"/>
                          <a:gd name="T84" fmla="*/ 607 w 1519"/>
                          <a:gd name="T85" fmla="*/ 926 h 1461"/>
                          <a:gd name="T86" fmla="*/ 503 w 1519"/>
                          <a:gd name="T87" fmla="*/ 901 h 1461"/>
                          <a:gd name="T88" fmla="*/ 432 w 1519"/>
                          <a:gd name="T89" fmla="*/ 907 h 1461"/>
                          <a:gd name="T90" fmla="*/ 385 w 1519"/>
                          <a:gd name="T91" fmla="*/ 990 h 1461"/>
                          <a:gd name="T92" fmla="*/ 343 w 1519"/>
                          <a:gd name="T93" fmla="*/ 992 h 1461"/>
                          <a:gd name="T94" fmla="*/ 307 w 1519"/>
                          <a:gd name="T95" fmla="*/ 970 h 1461"/>
                          <a:gd name="T96" fmla="*/ 217 w 1519"/>
                          <a:gd name="T97" fmla="*/ 896 h 1461"/>
                          <a:gd name="T98" fmla="*/ 183 w 1519"/>
                          <a:gd name="T99" fmla="*/ 776 h 1461"/>
                          <a:gd name="T100" fmla="*/ 162 w 1519"/>
                          <a:gd name="T101" fmla="*/ 739 h 1461"/>
                          <a:gd name="T102" fmla="*/ 78 w 1519"/>
                          <a:gd name="T103" fmla="*/ 667 h 1461"/>
                          <a:gd name="T104" fmla="*/ 33 w 1519"/>
                          <a:gd name="T105" fmla="*/ 604 h 1461"/>
                          <a:gd name="T106" fmla="*/ 0 w 1519"/>
                          <a:gd name="T107" fmla="*/ 555 h 1461"/>
                          <a:gd name="T108" fmla="*/ 412 w 1519"/>
                          <a:gd name="T109" fmla="*/ 586 h 1461"/>
                          <a:gd name="T110" fmla="*/ 460 w 1519"/>
                          <a:gd name="T111" fmla="*/ 0 h 1461"/>
                          <a:gd name="T112" fmla="*/ 1088 w 1519"/>
                          <a:gd name="T113" fmla="*/ 1435 h 1461"/>
                          <a:gd name="T114" fmla="*/ 1063 w 1519"/>
                          <a:gd name="T115" fmla="*/ 1301 h 1461"/>
                          <a:gd name="T116" fmla="*/ 1116 w 1519"/>
                          <a:gd name="T117" fmla="*/ 1173 h 1461"/>
                          <a:gd name="T118" fmla="*/ 1110 w 1519"/>
                          <a:gd name="T119" fmla="*/ 1195 h 1461"/>
                          <a:gd name="T120" fmla="*/ 1068 w 1519"/>
                          <a:gd name="T121" fmla="*/ 1308 h 1461"/>
                          <a:gd name="T122" fmla="*/ 1093 w 1519"/>
                          <a:gd name="T123" fmla="*/ 1424 h 14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519" h="1461">
                            <a:moveTo>
                              <a:pt x="462" y="0"/>
                            </a:moveTo>
                            <a:lnTo>
                              <a:pt x="604" y="8"/>
                            </a:lnTo>
                            <a:lnTo>
                              <a:pt x="798" y="14"/>
                            </a:lnTo>
                            <a:lnTo>
                              <a:pt x="784" y="161"/>
                            </a:lnTo>
                            <a:lnTo>
                              <a:pt x="781" y="275"/>
                            </a:lnTo>
                            <a:lnTo>
                              <a:pt x="782" y="288"/>
                            </a:lnTo>
                            <a:lnTo>
                              <a:pt x="809" y="311"/>
                            </a:lnTo>
                            <a:lnTo>
                              <a:pt x="821" y="320"/>
                            </a:lnTo>
                            <a:lnTo>
                              <a:pt x="829" y="317"/>
                            </a:lnTo>
                            <a:lnTo>
                              <a:pt x="830" y="306"/>
                            </a:lnTo>
                            <a:lnTo>
                              <a:pt x="838" y="317"/>
                            </a:lnTo>
                            <a:lnTo>
                              <a:pt x="851" y="317"/>
                            </a:lnTo>
                            <a:lnTo>
                              <a:pt x="851" y="308"/>
                            </a:lnTo>
                            <a:lnTo>
                              <a:pt x="862" y="314"/>
                            </a:lnTo>
                            <a:lnTo>
                              <a:pt x="870" y="317"/>
                            </a:lnTo>
                            <a:lnTo>
                              <a:pt x="866" y="342"/>
                            </a:lnTo>
                            <a:lnTo>
                              <a:pt x="891" y="342"/>
                            </a:lnTo>
                            <a:lnTo>
                              <a:pt x="910" y="350"/>
                            </a:lnTo>
                            <a:lnTo>
                              <a:pt x="935" y="353"/>
                            </a:lnTo>
                            <a:lnTo>
                              <a:pt x="949" y="366"/>
                            </a:lnTo>
                            <a:lnTo>
                              <a:pt x="963" y="353"/>
                            </a:lnTo>
                            <a:lnTo>
                              <a:pt x="987" y="356"/>
                            </a:lnTo>
                            <a:lnTo>
                              <a:pt x="1001" y="377"/>
                            </a:lnTo>
                            <a:lnTo>
                              <a:pt x="1007" y="378"/>
                            </a:lnTo>
                            <a:lnTo>
                              <a:pt x="1005" y="391"/>
                            </a:lnTo>
                            <a:lnTo>
                              <a:pt x="1019" y="395"/>
                            </a:lnTo>
                            <a:lnTo>
                              <a:pt x="1035" y="383"/>
                            </a:lnTo>
                            <a:lnTo>
                              <a:pt x="1048" y="387"/>
                            </a:lnTo>
                            <a:lnTo>
                              <a:pt x="1062" y="387"/>
                            </a:lnTo>
                            <a:lnTo>
                              <a:pt x="1068" y="403"/>
                            </a:lnTo>
                            <a:lnTo>
                              <a:pt x="1107" y="416"/>
                            </a:lnTo>
                            <a:lnTo>
                              <a:pt x="1116" y="411"/>
                            </a:lnTo>
                            <a:lnTo>
                              <a:pt x="1126" y="384"/>
                            </a:lnTo>
                            <a:lnTo>
                              <a:pt x="1129" y="384"/>
                            </a:lnTo>
                            <a:lnTo>
                              <a:pt x="1133" y="386"/>
                            </a:lnTo>
                            <a:lnTo>
                              <a:pt x="1141" y="398"/>
                            </a:lnTo>
                            <a:lnTo>
                              <a:pt x="1166" y="403"/>
                            </a:lnTo>
                            <a:lnTo>
                              <a:pt x="1186" y="409"/>
                            </a:lnTo>
                            <a:lnTo>
                              <a:pt x="1208" y="417"/>
                            </a:lnTo>
                            <a:lnTo>
                              <a:pt x="1219" y="411"/>
                            </a:lnTo>
                            <a:lnTo>
                              <a:pt x="1224" y="395"/>
                            </a:lnTo>
                            <a:lnTo>
                              <a:pt x="1252" y="395"/>
                            </a:lnTo>
                            <a:lnTo>
                              <a:pt x="1263" y="402"/>
                            </a:lnTo>
                            <a:lnTo>
                              <a:pt x="1282" y="387"/>
                            </a:lnTo>
                            <a:lnTo>
                              <a:pt x="1288" y="387"/>
                            </a:lnTo>
                            <a:lnTo>
                              <a:pt x="1293" y="398"/>
                            </a:lnTo>
                            <a:lnTo>
                              <a:pt x="1319" y="398"/>
                            </a:lnTo>
                            <a:lnTo>
                              <a:pt x="1329" y="386"/>
                            </a:lnTo>
                            <a:lnTo>
                              <a:pt x="1339" y="387"/>
                            </a:lnTo>
                            <a:lnTo>
                              <a:pt x="1352" y="403"/>
                            </a:lnTo>
                            <a:lnTo>
                              <a:pt x="1374" y="416"/>
                            </a:lnTo>
                            <a:lnTo>
                              <a:pt x="1391" y="420"/>
                            </a:lnTo>
                            <a:lnTo>
                              <a:pt x="1400" y="427"/>
                            </a:lnTo>
                            <a:lnTo>
                              <a:pt x="1416" y="439"/>
                            </a:lnTo>
                            <a:lnTo>
                              <a:pt x="1435" y="430"/>
                            </a:lnTo>
                            <a:lnTo>
                              <a:pt x="1452" y="437"/>
                            </a:lnTo>
                            <a:lnTo>
                              <a:pt x="1455" y="475"/>
                            </a:lnTo>
                            <a:lnTo>
                              <a:pt x="1455" y="536"/>
                            </a:lnTo>
                            <a:lnTo>
                              <a:pt x="1460" y="595"/>
                            </a:lnTo>
                            <a:lnTo>
                              <a:pt x="1464" y="619"/>
                            </a:lnTo>
                            <a:lnTo>
                              <a:pt x="1482" y="645"/>
                            </a:lnTo>
                            <a:lnTo>
                              <a:pt x="1486" y="676"/>
                            </a:lnTo>
                            <a:lnTo>
                              <a:pt x="1513" y="711"/>
                            </a:lnTo>
                            <a:lnTo>
                              <a:pt x="1514" y="731"/>
                            </a:lnTo>
                            <a:lnTo>
                              <a:pt x="1519" y="736"/>
                            </a:lnTo>
                            <a:lnTo>
                              <a:pt x="1514" y="789"/>
                            </a:lnTo>
                            <a:lnTo>
                              <a:pt x="1496" y="820"/>
                            </a:lnTo>
                            <a:lnTo>
                              <a:pt x="1507" y="832"/>
                            </a:lnTo>
                            <a:lnTo>
                              <a:pt x="1502" y="848"/>
                            </a:lnTo>
                            <a:lnTo>
                              <a:pt x="1497" y="893"/>
                            </a:lnTo>
                            <a:lnTo>
                              <a:pt x="1488" y="915"/>
                            </a:lnTo>
                            <a:lnTo>
                              <a:pt x="1489" y="937"/>
                            </a:lnTo>
                            <a:lnTo>
                              <a:pt x="1455" y="946"/>
                            </a:lnTo>
                            <a:lnTo>
                              <a:pt x="1393" y="974"/>
                            </a:lnTo>
                            <a:lnTo>
                              <a:pt x="1386" y="987"/>
                            </a:lnTo>
                            <a:lnTo>
                              <a:pt x="1371" y="998"/>
                            </a:lnTo>
                            <a:lnTo>
                              <a:pt x="1358" y="1007"/>
                            </a:lnTo>
                            <a:lnTo>
                              <a:pt x="1350" y="1013"/>
                            </a:lnTo>
                            <a:lnTo>
                              <a:pt x="1315" y="1046"/>
                            </a:lnTo>
                            <a:lnTo>
                              <a:pt x="1297" y="1059"/>
                            </a:lnTo>
                            <a:lnTo>
                              <a:pt x="1265" y="1079"/>
                            </a:lnTo>
                            <a:lnTo>
                              <a:pt x="1229" y="1095"/>
                            </a:lnTo>
                            <a:lnTo>
                              <a:pt x="1190" y="1115"/>
                            </a:lnTo>
                            <a:lnTo>
                              <a:pt x="1179" y="1124"/>
                            </a:lnTo>
                            <a:lnTo>
                              <a:pt x="1141" y="1148"/>
                            </a:lnTo>
                            <a:lnTo>
                              <a:pt x="1121" y="1151"/>
                            </a:lnTo>
                            <a:lnTo>
                              <a:pt x="1096" y="1185"/>
                            </a:lnTo>
                            <a:lnTo>
                              <a:pt x="1071" y="1187"/>
                            </a:lnTo>
                            <a:lnTo>
                              <a:pt x="1065" y="1199"/>
                            </a:lnTo>
                            <a:lnTo>
                              <a:pt x="1079" y="1212"/>
                            </a:lnTo>
                            <a:lnTo>
                              <a:pt x="1069" y="1246"/>
                            </a:lnTo>
                            <a:lnTo>
                              <a:pt x="1062" y="1274"/>
                            </a:lnTo>
                            <a:lnTo>
                              <a:pt x="1055" y="1299"/>
                            </a:lnTo>
                            <a:lnTo>
                              <a:pt x="1051" y="1327"/>
                            </a:lnTo>
                            <a:lnTo>
                              <a:pt x="1055" y="1341"/>
                            </a:lnTo>
                            <a:lnTo>
                              <a:pt x="1066" y="1385"/>
                            </a:lnTo>
                            <a:lnTo>
                              <a:pt x="1073" y="1424"/>
                            </a:lnTo>
                            <a:lnTo>
                              <a:pt x="1083" y="1441"/>
                            </a:lnTo>
                            <a:lnTo>
                              <a:pt x="1077" y="1451"/>
                            </a:lnTo>
                            <a:lnTo>
                              <a:pt x="1058" y="1461"/>
                            </a:lnTo>
                            <a:lnTo>
                              <a:pt x="1023" y="1438"/>
                            </a:lnTo>
                            <a:lnTo>
                              <a:pt x="988" y="1430"/>
                            </a:lnTo>
                            <a:lnTo>
                              <a:pt x="980" y="1433"/>
                            </a:lnTo>
                            <a:lnTo>
                              <a:pt x="960" y="1430"/>
                            </a:lnTo>
                            <a:lnTo>
                              <a:pt x="934" y="1410"/>
                            </a:lnTo>
                            <a:lnTo>
                              <a:pt x="901" y="1404"/>
                            </a:lnTo>
                            <a:lnTo>
                              <a:pt x="854" y="1382"/>
                            </a:lnTo>
                            <a:lnTo>
                              <a:pt x="841" y="1358"/>
                            </a:lnTo>
                            <a:lnTo>
                              <a:pt x="832" y="1318"/>
                            </a:lnTo>
                            <a:lnTo>
                              <a:pt x="813" y="1305"/>
                            </a:lnTo>
                            <a:lnTo>
                              <a:pt x="809" y="1291"/>
                            </a:lnTo>
                            <a:lnTo>
                              <a:pt x="813" y="1287"/>
                            </a:lnTo>
                            <a:lnTo>
                              <a:pt x="815" y="1266"/>
                            </a:lnTo>
                            <a:lnTo>
                              <a:pt x="807" y="1262"/>
                            </a:lnTo>
                            <a:lnTo>
                              <a:pt x="802" y="1255"/>
                            </a:lnTo>
                            <a:lnTo>
                              <a:pt x="810" y="1229"/>
                            </a:lnTo>
                            <a:lnTo>
                              <a:pt x="801" y="1215"/>
                            </a:lnTo>
                            <a:lnTo>
                              <a:pt x="781" y="1207"/>
                            </a:lnTo>
                            <a:lnTo>
                              <a:pt x="759" y="1179"/>
                            </a:lnTo>
                            <a:lnTo>
                              <a:pt x="737" y="1138"/>
                            </a:lnTo>
                            <a:lnTo>
                              <a:pt x="710" y="1121"/>
                            </a:lnTo>
                            <a:lnTo>
                              <a:pt x="712" y="1110"/>
                            </a:lnTo>
                            <a:lnTo>
                              <a:pt x="679" y="1032"/>
                            </a:lnTo>
                            <a:lnTo>
                              <a:pt x="673" y="1007"/>
                            </a:lnTo>
                            <a:lnTo>
                              <a:pt x="662" y="995"/>
                            </a:lnTo>
                            <a:lnTo>
                              <a:pt x="662" y="985"/>
                            </a:lnTo>
                            <a:lnTo>
                              <a:pt x="624" y="953"/>
                            </a:lnTo>
                            <a:lnTo>
                              <a:pt x="607" y="932"/>
                            </a:lnTo>
                            <a:lnTo>
                              <a:pt x="607" y="926"/>
                            </a:lnTo>
                            <a:lnTo>
                              <a:pt x="592" y="914"/>
                            </a:lnTo>
                            <a:lnTo>
                              <a:pt x="549" y="906"/>
                            </a:lnTo>
                            <a:lnTo>
                              <a:pt x="503" y="901"/>
                            </a:lnTo>
                            <a:lnTo>
                              <a:pt x="484" y="887"/>
                            </a:lnTo>
                            <a:lnTo>
                              <a:pt x="456" y="898"/>
                            </a:lnTo>
                            <a:lnTo>
                              <a:pt x="432" y="907"/>
                            </a:lnTo>
                            <a:lnTo>
                              <a:pt x="418" y="928"/>
                            </a:lnTo>
                            <a:lnTo>
                              <a:pt x="412" y="951"/>
                            </a:lnTo>
                            <a:lnTo>
                              <a:pt x="385" y="990"/>
                            </a:lnTo>
                            <a:lnTo>
                              <a:pt x="370" y="1004"/>
                            </a:lnTo>
                            <a:lnTo>
                              <a:pt x="354" y="998"/>
                            </a:lnTo>
                            <a:lnTo>
                              <a:pt x="343" y="992"/>
                            </a:lnTo>
                            <a:lnTo>
                              <a:pt x="331" y="987"/>
                            </a:lnTo>
                            <a:lnTo>
                              <a:pt x="307" y="973"/>
                            </a:lnTo>
                            <a:lnTo>
                              <a:pt x="307" y="970"/>
                            </a:lnTo>
                            <a:lnTo>
                              <a:pt x="295" y="957"/>
                            </a:lnTo>
                            <a:lnTo>
                              <a:pt x="264" y="945"/>
                            </a:lnTo>
                            <a:lnTo>
                              <a:pt x="217" y="896"/>
                            </a:lnTo>
                            <a:lnTo>
                              <a:pt x="203" y="867"/>
                            </a:lnTo>
                            <a:lnTo>
                              <a:pt x="203" y="815"/>
                            </a:lnTo>
                            <a:lnTo>
                              <a:pt x="183" y="776"/>
                            </a:lnTo>
                            <a:lnTo>
                              <a:pt x="179" y="759"/>
                            </a:lnTo>
                            <a:lnTo>
                              <a:pt x="170" y="753"/>
                            </a:lnTo>
                            <a:lnTo>
                              <a:pt x="162" y="739"/>
                            </a:lnTo>
                            <a:lnTo>
                              <a:pt x="131" y="726"/>
                            </a:lnTo>
                            <a:lnTo>
                              <a:pt x="123" y="715"/>
                            </a:lnTo>
                            <a:lnTo>
                              <a:pt x="78" y="667"/>
                            </a:lnTo>
                            <a:lnTo>
                              <a:pt x="70" y="647"/>
                            </a:lnTo>
                            <a:lnTo>
                              <a:pt x="42" y="633"/>
                            </a:lnTo>
                            <a:lnTo>
                              <a:pt x="33" y="604"/>
                            </a:lnTo>
                            <a:lnTo>
                              <a:pt x="15" y="587"/>
                            </a:lnTo>
                            <a:lnTo>
                              <a:pt x="5" y="584"/>
                            </a:lnTo>
                            <a:lnTo>
                              <a:pt x="0" y="555"/>
                            </a:lnTo>
                            <a:lnTo>
                              <a:pt x="50" y="559"/>
                            </a:lnTo>
                            <a:lnTo>
                              <a:pt x="231" y="576"/>
                            </a:lnTo>
                            <a:lnTo>
                              <a:pt x="412" y="586"/>
                            </a:lnTo>
                            <a:lnTo>
                              <a:pt x="426" y="464"/>
                            </a:lnTo>
                            <a:lnTo>
                              <a:pt x="451" y="117"/>
                            </a:lnTo>
                            <a:lnTo>
                              <a:pt x="460" y="0"/>
                            </a:lnTo>
                            <a:lnTo>
                              <a:pt x="470" y="0"/>
                            </a:lnTo>
                            <a:lnTo>
                              <a:pt x="462" y="0"/>
                            </a:lnTo>
                            <a:close/>
                            <a:moveTo>
                              <a:pt x="1088" y="1435"/>
                            </a:moveTo>
                            <a:lnTo>
                              <a:pt x="1085" y="1390"/>
                            </a:lnTo>
                            <a:lnTo>
                              <a:pt x="1068" y="1346"/>
                            </a:lnTo>
                            <a:lnTo>
                              <a:pt x="1063" y="1301"/>
                            </a:lnTo>
                            <a:lnTo>
                              <a:pt x="1073" y="1249"/>
                            </a:lnTo>
                            <a:lnTo>
                              <a:pt x="1094" y="1207"/>
                            </a:lnTo>
                            <a:lnTo>
                              <a:pt x="1116" y="1173"/>
                            </a:lnTo>
                            <a:lnTo>
                              <a:pt x="1135" y="1151"/>
                            </a:lnTo>
                            <a:lnTo>
                              <a:pt x="1140" y="1152"/>
                            </a:lnTo>
                            <a:lnTo>
                              <a:pt x="1110" y="1195"/>
                            </a:lnTo>
                            <a:lnTo>
                              <a:pt x="1082" y="1235"/>
                            </a:lnTo>
                            <a:lnTo>
                              <a:pt x="1069" y="1276"/>
                            </a:lnTo>
                            <a:lnTo>
                              <a:pt x="1068" y="1308"/>
                            </a:lnTo>
                            <a:lnTo>
                              <a:pt x="1073" y="1348"/>
                            </a:lnTo>
                            <a:lnTo>
                              <a:pt x="1090" y="1391"/>
                            </a:lnTo>
                            <a:lnTo>
                              <a:pt x="1093" y="1424"/>
                            </a:lnTo>
                            <a:lnTo>
                              <a:pt x="1093" y="1433"/>
                            </a:lnTo>
                            <a:lnTo>
                              <a:pt x="1088" y="1435"/>
                            </a:lnTo>
                            <a:close/>
                          </a:path>
                        </a:pathLst>
                      </a:custGeom>
                      <a:solidFill>
                        <a:schemeClr val="bg1"/>
                      </a:solidFill>
                      <a:ln w="0">
                        <a:solidFill>
                          <a:srgbClr val="0F56DC">
                            <a:lumMod val="65000"/>
                          </a:srgbClr>
                        </a:solidFill>
                        <a:round/>
                        <a:headEnd/>
                        <a:tailEnd/>
                      </a:ln>
                    </p:spPr>
                    <p:txBody>
                      <a:bodyPr lIns="365760" tIns="0" bIns="274320" anchor="ctr"/>
                      <a:lstStyle/>
                      <a:p>
                        <a:pPr algn="ctr">
                          <a:defRPr/>
                        </a:pPr>
                        <a:r>
                          <a:rPr lang="en-US" sz="1000" kern="0" dirty="0">
                            <a:solidFill>
                              <a:srgbClr val="002060"/>
                            </a:solidFill>
                            <a:latin typeface="Myriad Web Pro"/>
                          </a:rPr>
                          <a:t>TX</a:t>
                        </a:r>
                      </a:p>
                    </p:txBody>
                  </p:sp>
                  <p:sp>
                    <p:nvSpPr>
                      <p:cNvPr id="195" name="Freeform 101"/>
                      <p:cNvSpPr>
                        <a:spLocks/>
                      </p:cNvSpPr>
                      <p:nvPr/>
                    </p:nvSpPr>
                    <p:spPr bwMode="auto">
                      <a:xfrm>
                        <a:off x="1480" y="2226"/>
                        <a:ext cx="759" cy="764"/>
                      </a:xfrm>
                      <a:custGeom>
                        <a:avLst/>
                        <a:gdLst>
                          <a:gd name="T0" fmla="*/ 288 w 759"/>
                          <a:gd name="T1" fmla="*/ 719 h 764"/>
                          <a:gd name="T2" fmla="*/ 283 w 759"/>
                          <a:gd name="T3" fmla="*/ 690 h 764"/>
                          <a:gd name="T4" fmla="*/ 336 w 759"/>
                          <a:gd name="T5" fmla="*/ 693 h 764"/>
                          <a:gd name="T6" fmla="*/ 525 w 759"/>
                          <a:gd name="T7" fmla="*/ 711 h 764"/>
                          <a:gd name="T8" fmla="*/ 695 w 759"/>
                          <a:gd name="T9" fmla="*/ 722 h 764"/>
                          <a:gd name="T10" fmla="*/ 709 w 759"/>
                          <a:gd name="T11" fmla="*/ 605 h 764"/>
                          <a:gd name="T12" fmla="*/ 733 w 759"/>
                          <a:gd name="T13" fmla="*/ 256 h 764"/>
                          <a:gd name="T14" fmla="*/ 743 w 759"/>
                          <a:gd name="T15" fmla="*/ 135 h 764"/>
                          <a:gd name="T16" fmla="*/ 753 w 759"/>
                          <a:gd name="T17" fmla="*/ 135 h 764"/>
                          <a:gd name="T18" fmla="*/ 759 w 759"/>
                          <a:gd name="T19" fmla="*/ 67 h 764"/>
                          <a:gd name="T20" fmla="*/ 110 w 759"/>
                          <a:gd name="T21" fmla="*/ 0 h 764"/>
                          <a:gd name="T22" fmla="*/ 0 w 759"/>
                          <a:gd name="T23" fmla="*/ 752 h 764"/>
                          <a:gd name="T24" fmla="*/ 97 w 759"/>
                          <a:gd name="T25" fmla="*/ 764 h 764"/>
                          <a:gd name="T26" fmla="*/ 105 w 759"/>
                          <a:gd name="T27" fmla="*/ 702 h 764"/>
                          <a:gd name="T28" fmla="*/ 288 w 759"/>
                          <a:gd name="T29" fmla="*/ 719 h 7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759" h="764">
                            <a:moveTo>
                              <a:pt x="288" y="719"/>
                            </a:moveTo>
                            <a:lnTo>
                              <a:pt x="283" y="690"/>
                            </a:lnTo>
                            <a:lnTo>
                              <a:pt x="336" y="693"/>
                            </a:lnTo>
                            <a:lnTo>
                              <a:pt x="525" y="711"/>
                            </a:lnTo>
                            <a:lnTo>
                              <a:pt x="695" y="722"/>
                            </a:lnTo>
                            <a:lnTo>
                              <a:pt x="709" y="605"/>
                            </a:lnTo>
                            <a:lnTo>
                              <a:pt x="733" y="256"/>
                            </a:lnTo>
                            <a:lnTo>
                              <a:pt x="743" y="135"/>
                            </a:lnTo>
                            <a:lnTo>
                              <a:pt x="753" y="135"/>
                            </a:lnTo>
                            <a:lnTo>
                              <a:pt x="759" y="67"/>
                            </a:lnTo>
                            <a:lnTo>
                              <a:pt x="110" y="0"/>
                            </a:lnTo>
                            <a:lnTo>
                              <a:pt x="0" y="752"/>
                            </a:lnTo>
                            <a:lnTo>
                              <a:pt x="97" y="764"/>
                            </a:lnTo>
                            <a:lnTo>
                              <a:pt x="105" y="702"/>
                            </a:lnTo>
                            <a:lnTo>
                              <a:pt x="288" y="719"/>
                            </a:lnTo>
                            <a:close/>
                          </a:path>
                        </a:pathLst>
                      </a:custGeom>
                      <a:solidFill>
                        <a:srgbClr val="FFCC00"/>
                      </a:solidFill>
                      <a:ln w="5">
                        <a:solidFill>
                          <a:srgbClr val="0F56DC">
                            <a:lumMod val="65000"/>
                          </a:srgbClr>
                        </a:solidFill>
                        <a:prstDash val="solid"/>
                        <a:round/>
                        <a:headEnd/>
                        <a:tailEnd/>
                      </a:ln>
                    </p:spPr>
                    <p:txBody>
                      <a:bodyPr anchor="ctr"/>
                      <a:lstStyle/>
                      <a:p>
                        <a:pPr algn="ctr">
                          <a:defRPr/>
                        </a:pPr>
                        <a:r>
                          <a:rPr lang="en-US" sz="1000" kern="0" dirty="0">
                            <a:solidFill>
                              <a:srgbClr val="002060"/>
                            </a:solidFill>
                            <a:latin typeface="Myriad Web Pro"/>
                          </a:rPr>
                          <a:t>NM</a:t>
                        </a:r>
                      </a:p>
                    </p:txBody>
                  </p:sp>
                  <p:sp>
                    <p:nvSpPr>
                      <p:cNvPr id="196" name="Freeform 102"/>
                      <p:cNvSpPr>
                        <a:spLocks/>
                      </p:cNvSpPr>
                      <p:nvPr/>
                    </p:nvSpPr>
                    <p:spPr bwMode="auto">
                      <a:xfrm>
                        <a:off x="2341" y="1898"/>
                        <a:ext cx="799" cy="426"/>
                      </a:xfrm>
                      <a:custGeom>
                        <a:avLst/>
                        <a:gdLst>
                          <a:gd name="T0" fmla="*/ 799 w 799"/>
                          <a:gd name="T1" fmla="*/ 426 h 426"/>
                          <a:gd name="T2" fmla="*/ 719 w 799"/>
                          <a:gd name="T3" fmla="*/ 426 h 426"/>
                          <a:gd name="T4" fmla="*/ 432 w 799"/>
                          <a:gd name="T5" fmla="*/ 424 h 426"/>
                          <a:gd name="T6" fmla="*/ 153 w 799"/>
                          <a:gd name="T7" fmla="*/ 410 h 426"/>
                          <a:gd name="T8" fmla="*/ 0 w 799"/>
                          <a:gd name="T9" fmla="*/ 402 h 426"/>
                          <a:gd name="T10" fmla="*/ 25 w 799"/>
                          <a:gd name="T11" fmla="*/ 0 h 426"/>
                          <a:gd name="T12" fmla="*/ 162 w 799"/>
                          <a:gd name="T13" fmla="*/ 4 h 426"/>
                          <a:gd name="T14" fmla="*/ 413 w 799"/>
                          <a:gd name="T15" fmla="*/ 9 h 426"/>
                          <a:gd name="T16" fmla="*/ 690 w 799"/>
                          <a:gd name="T17" fmla="*/ 15 h 426"/>
                          <a:gd name="T18" fmla="*/ 722 w 799"/>
                          <a:gd name="T19" fmla="*/ 15 h 426"/>
                          <a:gd name="T20" fmla="*/ 735 w 799"/>
                          <a:gd name="T21" fmla="*/ 29 h 426"/>
                          <a:gd name="T22" fmla="*/ 747 w 799"/>
                          <a:gd name="T23" fmla="*/ 28 h 426"/>
                          <a:gd name="T24" fmla="*/ 758 w 799"/>
                          <a:gd name="T25" fmla="*/ 34 h 426"/>
                          <a:gd name="T26" fmla="*/ 758 w 799"/>
                          <a:gd name="T27" fmla="*/ 54 h 426"/>
                          <a:gd name="T28" fmla="*/ 746 w 799"/>
                          <a:gd name="T29" fmla="*/ 64 h 426"/>
                          <a:gd name="T30" fmla="*/ 744 w 799"/>
                          <a:gd name="T31" fmla="*/ 78 h 426"/>
                          <a:gd name="T32" fmla="*/ 755 w 799"/>
                          <a:gd name="T33" fmla="*/ 100 h 426"/>
                          <a:gd name="T34" fmla="*/ 774 w 799"/>
                          <a:gd name="T35" fmla="*/ 120 h 426"/>
                          <a:gd name="T36" fmla="*/ 790 w 799"/>
                          <a:gd name="T37" fmla="*/ 129 h 426"/>
                          <a:gd name="T38" fmla="*/ 797 w 799"/>
                          <a:gd name="T39" fmla="*/ 200 h 426"/>
                          <a:gd name="T40" fmla="*/ 799 w 799"/>
                          <a:gd name="T41" fmla="*/ 426 h 4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99" h="426">
                            <a:moveTo>
                              <a:pt x="799" y="426"/>
                            </a:moveTo>
                            <a:lnTo>
                              <a:pt x="719" y="426"/>
                            </a:lnTo>
                            <a:lnTo>
                              <a:pt x="432" y="424"/>
                            </a:lnTo>
                            <a:lnTo>
                              <a:pt x="153" y="410"/>
                            </a:lnTo>
                            <a:lnTo>
                              <a:pt x="0" y="402"/>
                            </a:lnTo>
                            <a:lnTo>
                              <a:pt x="25" y="0"/>
                            </a:lnTo>
                            <a:lnTo>
                              <a:pt x="162" y="4"/>
                            </a:lnTo>
                            <a:lnTo>
                              <a:pt x="413" y="9"/>
                            </a:lnTo>
                            <a:lnTo>
                              <a:pt x="690" y="15"/>
                            </a:lnTo>
                            <a:lnTo>
                              <a:pt x="722" y="15"/>
                            </a:lnTo>
                            <a:lnTo>
                              <a:pt x="735" y="29"/>
                            </a:lnTo>
                            <a:lnTo>
                              <a:pt x="747" y="28"/>
                            </a:lnTo>
                            <a:lnTo>
                              <a:pt x="758" y="34"/>
                            </a:lnTo>
                            <a:lnTo>
                              <a:pt x="758" y="54"/>
                            </a:lnTo>
                            <a:lnTo>
                              <a:pt x="746" y="64"/>
                            </a:lnTo>
                            <a:lnTo>
                              <a:pt x="744" y="78"/>
                            </a:lnTo>
                            <a:lnTo>
                              <a:pt x="755" y="100"/>
                            </a:lnTo>
                            <a:lnTo>
                              <a:pt x="774" y="120"/>
                            </a:lnTo>
                            <a:lnTo>
                              <a:pt x="790" y="129"/>
                            </a:lnTo>
                            <a:lnTo>
                              <a:pt x="797" y="200"/>
                            </a:lnTo>
                            <a:lnTo>
                              <a:pt x="799" y="426"/>
                            </a:lnTo>
                            <a:close/>
                          </a:path>
                        </a:pathLst>
                      </a:custGeom>
                      <a:solidFill>
                        <a:schemeClr val="bg1"/>
                      </a:solidFill>
                      <a:ln w="5">
                        <a:solidFill>
                          <a:srgbClr val="0F56DC">
                            <a:lumMod val="65000"/>
                          </a:srgbClr>
                        </a:solidFill>
                        <a:prstDash val="solid"/>
                        <a:round/>
                        <a:headEnd/>
                        <a:tailEnd/>
                      </a:ln>
                    </p:spPr>
                    <p:txBody>
                      <a:bodyPr anchor="ctr"/>
                      <a:lstStyle/>
                      <a:p>
                        <a:pPr algn="ctr">
                          <a:defRPr/>
                        </a:pPr>
                        <a:r>
                          <a:rPr lang="en-US" sz="1000" kern="0" dirty="0">
                            <a:solidFill>
                              <a:srgbClr val="002060"/>
                            </a:solidFill>
                            <a:latin typeface="Myriad Web Pro"/>
                          </a:rPr>
                          <a:t>KS</a:t>
                        </a:r>
                      </a:p>
                    </p:txBody>
                  </p:sp>
                  <p:sp>
                    <p:nvSpPr>
                      <p:cNvPr id="197" name="Freeform 103"/>
                      <p:cNvSpPr>
                        <a:spLocks/>
                      </p:cNvSpPr>
                      <p:nvPr/>
                    </p:nvSpPr>
                    <p:spPr bwMode="auto">
                      <a:xfrm>
                        <a:off x="2169" y="1470"/>
                        <a:ext cx="893" cy="443"/>
                      </a:xfrm>
                      <a:custGeom>
                        <a:avLst/>
                        <a:gdLst>
                          <a:gd name="T0" fmla="*/ 834 w 893"/>
                          <a:gd name="T1" fmla="*/ 331 h 443"/>
                          <a:gd name="T2" fmla="*/ 854 w 893"/>
                          <a:gd name="T3" fmla="*/ 375 h 443"/>
                          <a:gd name="T4" fmla="*/ 854 w 893"/>
                          <a:gd name="T5" fmla="*/ 389 h 443"/>
                          <a:gd name="T6" fmla="*/ 876 w 893"/>
                          <a:gd name="T7" fmla="*/ 423 h 443"/>
                          <a:gd name="T8" fmla="*/ 893 w 893"/>
                          <a:gd name="T9" fmla="*/ 443 h 443"/>
                          <a:gd name="T10" fmla="*/ 860 w 893"/>
                          <a:gd name="T11" fmla="*/ 443 h 443"/>
                          <a:gd name="T12" fmla="*/ 588 w 893"/>
                          <a:gd name="T13" fmla="*/ 437 h 443"/>
                          <a:gd name="T14" fmla="*/ 334 w 893"/>
                          <a:gd name="T15" fmla="*/ 431 h 443"/>
                          <a:gd name="T16" fmla="*/ 195 w 893"/>
                          <a:gd name="T17" fmla="*/ 426 h 443"/>
                          <a:gd name="T18" fmla="*/ 203 w 893"/>
                          <a:gd name="T19" fmla="*/ 294 h 443"/>
                          <a:gd name="T20" fmla="*/ 0 w 893"/>
                          <a:gd name="T21" fmla="*/ 275 h 443"/>
                          <a:gd name="T22" fmla="*/ 28 w 893"/>
                          <a:gd name="T23" fmla="*/ 0 h 443"/>
                          <a:gd name="T24" fmla="*/ 125 w 893"/>
                          <a:gd name="T25" fmla="*/ 6 h 443"/>
                          <a:gd name="T26" fmla="*/ 250 w 893"/>
                          <a:gd name="T27" fmla="*/ 14 h 443"/>
                          <a:gd name="T28" fmla="*/ 362 w 893"/>
                          <a:gd name="T29" fmla="*/ 20 h 443"/>
                          <a:gd name="T30" fmla="*/ 510 w 893"/>
                          <a:gd name="T31" fmla="*/ 28 h 443"/>
                          <a:gd name="T32" fmla="*/ 578 w 893"/>
                          <a:gd name="T33" fmla="*/ 25 h 443"/>
                          <a:gd name="T34" fmla="*/ 590 w 893"/>
                          <a:gd name="T35" fmla="*/ 39 h 443"/>
                          <a:gd name="T36" fmla="*/ 620 w 893"/>
                          <a:gd name="T37" fmla="*/ 58 h 443"/>
                          <a:gd name="T38" fmla="*/ 627 w 893"/>
                          <a:gd name="T39" fmla="*/ 64 h 443"/>
                          <a:gd name="T40" fmla="*/ 654 w 893"/>
                          <a:gd name="T41" fmla="*/ 55 h 443"/>
                          <a:gd name="T42" fmla="*/ 679 w 893"/>
                          <a:gd name="T43" fmla="*/ 53 h 443"/>
                          <a:gd name="T44" fmla="*/ 696 w 893"/>
                          <a:gd name="T45" fmla="*/ 52 h 443"/>
                          <a:gd name="T46" fmla="*/ 707 w 893"/>
                          <a:gd name="T47" fmla="*/ 59 h 443"/>
                          <a:gd name="T48" fmla="*/ 732 w 893"/>
                          <a:gd name="T49" fmla="*/ 70 h 443"/>
                          <a:gd name="T50" fmla="*/ 751 w 893"/>
                          <a:gd name="T51" fmla="*/ 80 h 443"/>
                          <a:gd name="T52" fmla="*/ 754 w 893"/>
                          <a:gd name="T53" fmla="*/ 89 h 443"/>
                          <a:gd name="T54" fmla="*/ 760 w 893"/>
                          <a:gd name="T55" fmla="*/ 103 h 443"/>
                          <a:gd name="T56" fmla="*/ 771 w 893"/>
                          <a:gd name="T57" fmla="*/ 103 h 443"/>
                          <a:gd name="T58" fmla="*/ 776 w 893"/>
                          <a:gd name="T59" fmla="*/ 103 h 443"/>
                          <a:gd name="T60" fmla="*/ 782 w 893"/>
                          <a:gd name="T61" fmla="*/ 131 h 443"/>
                          <a:gd name="T62" fmla="*/ 799 w 893"/>
                          <a:gd name="T63" fmla="*/ 184 h 443"/>
                          <a:gd name="T64" fmla="*/ 804 w 893"/>
                          <a:gd name="T65" fmla="*/ 208 h 443"/>
                          <a:gd name="T66" fmla="*/ 820 w 893"/>
                          <a:gd name="T67" fmla="*/ 231 h 443"/>
                          <a:gd name="T68" fmla="*/ 823 w 893"/>
                          <a:gd name="T69" fmla="*/ 264 h 443"/>
                          <a:gd name="T70" fmla="*/ 832 w 893"/>
                          <a:gd name="T71" fmla="*/ 290 h 443"/>
                          <a:gd name="T72" fmla="*/ 834 w 893"/>
                          <a:gd name="T73" fmla="*/ 331 h 4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893" h="443">
                            <a:moveTo>
                              <a:pt x="834" y="331"/>
                            </a:moveTo>
                            <a:lnTo>
                              <a:pt x="854" y="375"/>
                            </a:lnTo>
                            <a:lnTo>
                              <a:pt x="854" y="389"/>
                            </a:lnTo>
                            <a:lnTo>
                              <a:pt x="876" y="423"/>
                            </a:lnTo>
                            <a:lnTo>
                              <a:pt x="893" y="443"/>
                            </a:lnTo>
                            <a:lnTo>
                              <a:pt x="860" y="443"/>
                            </a:lnTo>
                            <a:lnTo>
                              <a:pt x="588" y="437"/>
                            </a:lnTo>
                            <a:lnTo>
                              <a:pt x="334" y="431"/>
                            </a:lnTo>
                            <a:lnTo>
                              <a:pt x="195" y="426"/>
                            </a:lnTo>
                            <a:lnTo>
                              <a:pt x="203" y="294"/>
                            </a:lnTo>
                            <a:lnTo>
                              <a:pt x="0" y="275"/>
                            </a:lnTo>
                            <a:lnTo>
                              <a:pt x="28" y="0"/>
                            </a:lnTo>
                            <a:lnTo>
                              <a:pt x="125" y="6"/>
                            </a:lnTo>
                            <a:lnTo>
                              <a:pt x="250" y="14"/>
                            </a:lnTo>
                            <a:lnTo>
                              <a:pt x="362" y="20"/>
                            </a:lnTo>
                            <a:lnTo>
                              <a:pt x="510" y="28"/>
                            </a:lnTo>
                            <a:lnTo>
                              <a:pt x="578" y="25"/>
                            </a:lnTo>
                            <a:lnTo>
                              <a:pt x="590" y="39"/>
                            </a:lnTo>
                            <a:lnTo>
                              <a:pt x="620" y="58"/>
                            </a:lnTo>
                            <a:lnTo>
                              <a:pt x="627" y="64"/>
                            </a:lnTo>
                            <a:lnTo>
                              <a:pt x="654" y="55"/>
                            </a:lnTo>
                            <a:lnTo>
                              <a:pt x="679" y="53"/>
                            </a:lnTo>
                            <a:lnTo>
                              <a:pt x="696" y="52"/>
                            </a:lnTo>
                            <a:lnTo>
                              <a:pt x="707" y="59"/>
                            </a:lnTo>
                            <a:lnTo>
                              <a:pt x="732" y="70"/>
                            </a:lnTo>
                            <a:lnTo>
                              <a:pt x="751" y="80"/>
                            </a:lnTo>
                            <a:lnTo>
                              <a:pt x="754" y="89"/>
                            </a:lnTo>
                            <a:lnTo>
                              <a:pt x="760" y="103"/>
                            </a:lnTo>
                            <a:lnTo>
                              <a:pt x="771" y="103"/>
                            </a:lnTo>
                            <a:lnTo>
                              <a:pt x="776" y="103"/>
                            </a:lnTo>
                            <a:lnTo>
                              <a:pt x="782" y="131"/>
                            </a:lnTo>
                            <a:lnTo>
                              <a:pt x="799" y="184"/>
                            </a:lnTo>
                            <a:lnTo>
                              <a:pt x="804" y="208"/>
                            </a:lnTo>
                            <a:lnTo>
                              <a:pt x="820" y="231"/>
                            </a:lnTo>
                            <a:lnTo>
                              <a:pt x="823" y="264"/>
                            </a:lnTo>
                            <a:lnTo>
                              <a:pt x="832" y="290"/>
                            </a:lnTo>
                            <a:lnTo>
                              <a:pt x="834" y="331"/>
                            </a:lnTo>
                            <a:close/>
                          </a:path>
                        </a:pathLst>
                      </a:custGeom>
                      <a:solidFill>
                        <a:srgbClr val="FFCC00"/>
                      </a:solidFill>
                      <a:ln w="5">
                        <a:solidFill>
                          <a:srgbClr val="0F56DC">
                            <a:lumMod val="65000"/>
                          </a:srgbClr>
                        </a:solidFill>
                        <a:prstDash val="solid"/>
                        <a:round/>
                        <a:headEnd/>
                        <a:tailEnd/>
                      </a:ln>
                    </p:spPr>
                    <p:txBody>
                      <a:bodyPr anchor="ctr"/>
                      <a:lstStyle/>
                      <a:p>
                        <a:pPr algn="ctr">
                          <a:defRPr/>
                        </a:pPr>
                        <a:r>
                          <a:rPr lang="en-US" sz="1000" kern="0" dirty="0">
                            <a:solidFill>
                              <a:srgbClr val="002060"/>
                            </a:solidFill>
                            <a:latin typeface="Myriad Web Pro"/>
                          </a:rPr>
                          <a:t>NE</a:t>
                        </a:r>
                      </a:p>
                    </p:txBody>
                  </p:sp>
                  <p:sp>
                    <p:nvSpPr>
                      <p:cNvPr id="198" name="Freeform 104"/>
                      <p:cNvSpPr>
                        <a:spLocks/>
                      </p:cNvSpPr>
                      <p:nvPr/>
                    </p:nvSpPr>
                    <p:spPr bwMode="auto">
                      <a:xfrm>
                        <a:off x="2197" y="1074"/>
                        <a:ext cx="754" cy="499"/>
                      </a:xfrm>
                      <a:custGeom>
                        <a:avLst/>
                        <a:gdLst>
                          <a:gd name="T0" fmla="*/ 746 w 754"/>
                          <a:gd name="T1" fmla="*/ 498 h 499"/>
                          <a:gd name="T2" fmla="*/ 746 w 754"/>
                          <a:gd name="T3" fmla="*/ 494 h 499"/>
                          <a:gd name="T4" fmla="*/ 727 w 754"/>
                          <a:gd name="T5" fmla="*/ 463 h 499"/>
                          <a:gd name="T6" fmla="*/ 738 w 754"/>
                          <a:gd name="T7" fmla="*/ 435 h 499"/>
                          <a:gd name="T8" fmla="*/ 748 w 754"/>
                          <a:gd name="T9" fmla="*/ 398 h 499"/>
                          <a:gd name="T10" fmla="*/ 731 w 754"/>
                          <a:gd name="T11" fmla="*/ 385 h 499"/>
                          <a:gd name="T12" fmla="*/ 729 w 754"/>
                          <a:gd name="T13" fmla="*/ 368 h 499"/>
                          <a:gd name="T14" fmla="*/ 734 w 754"/>
                          <a:gd name="T15" fmla="*/ 351 h 499"/>
                          <a:gd name="T16" fmla="*/ 754 w 754"/>
                          <a:gd name="T17" fmla="*/ 352 h 499"/>
                          <a:gd name="T18" fmla="*/ 752 w 754"/>
                          <a:gd name="T19" fmla="*/ 321 h 499"/>
                          <a:gd name="T20" fmla="*/ 751 w 754"/>
                          <a:gd name="T21" fmla="*/ 132 h 499"/>
                          <a:gd name="T22" fmla="*/ 746 w 754"/>
                          <a:gd name="T23" fmla="*/ 109 h 499"/>
                          <a:gd name="T24" fmla="*/ 721 w 754"/>
                          <a:gd name="T25" fmla="*/ 87 h 499"/>
                          <a:gd name="T26" fmla="*/ 715 w 754"/>
                          <a:gd name="T27" fmla="*/ 78 h 499"/>
                          <a:gd name="T28" fmla="*/ 715 w 754"/>
                          <a:gd name="T29" fmla="*/ 67 h 499"/>
                          <a:gd name="T30" fmla="*/ 727 w 754"/>
                          <a:gd name="T31" fmla="*/ 57 h 499"/>
                          <a:gd name="T32" fmla="*/ 737 w 754"/>
                          <a:gd name="T33" fmla="*/ 48 h 499"/>
                          <a:gd name="T34" fmla="*/ 738 w 754"/>
                          <a:gd name="T35" fmla="*/ 31 h 499"/>
                          <a:gd name="T36" fmla="*/ 375 w 754"/>
                          <a:gd name="T37" fmla="*/ 20 h 499"/>
                          <a:gd name="T38" fmla="*/ 33 w 754"/>
                          <a:gd name="T39" fmla="*/ 0 h 499"/>
                          <a:gd name="T40" fmla="*/ 0 w 754"/>
                          <a:gd name="T41" fmla="*/ 396 h 499"/>
                          <a:gd name="T42" fmla="*/ 90 w 754"/>
                          <a:gd name="T43" fmla="*/ 402 h 499"/>
                          <a:gd name="T44" fmla="*/ 215 w 754"/>
                          <a:gd name="T45" fmla="*/ 410 h 499"/>
                          <a:gd name="T46" fmla="*/ 326 w 754"/>
                          <a:gd name="T47" fmla="*/ 416 h 499"/>
                          <a:gd name="T48" fmla="*/ 475 w 754"/>
                          <a:gd name="T49" fmla="*/ 424 h 499"/>
                          <a:gd name="T50" fmla="*/ 550 w 754"/>
                          <a:gd name="T51" fmla="*/ 421 h 499"/>
                          <a:gd name="T52" fmla="*/ 562 w 754"/>
                          <a:gd name="T53" fmla="*/ 435 h 499"/>
                          <a:gd name="T54" fmla="*/ 593 w 754"/>
                          <a:gd name="T55" fmla="*/ 455 h 499"/>
                          <a:gd name="T56" fmla="*/ 598 w 754"/>
                          <a:gd name="T57" fmla="*/ 460 h 499"/>
                          <a:gd name="T58" fmla="*/ 628 w 754"/>
                          <a:gd name="T59" fmla="*/ 451 h 499"/>
                          <a:gd name="T60" fmla="*/ 668 w 754"/>
                          <a:gd name="T61" fmla="*/ 448 h 499"/>
                          <a:gd name="T62" fmla="*/ 678 w 754"/>
                          <a:gd name="T63" fmla="*/ 455 h 499"/>
                          <a:gd name="T64" fmla="*/ 704 w 754"/>
                          <a:gd name="T65" fmla="*/ 465 h 499"/>
                          <a:gd name="T66" fmla="*/ 723 w 754"/>
                          <a:gd name="T67" fmla="*/ 476 h 499"/>
                          <a:gd name="T68" fmla="*/ 726 w 754"/>
                          <a:gd name="T69" fmla="*/ 485 h 499"/>
                          <a:gd name="T70" fmla="*/ 732 w 754"/>
                          <a:gd name="T71" fmla="*/ 499 h 499"/>
                          <a:gd name="T72" fmla="*/ 746 w 754"/>
                          <a:gd name="T73" fmla="*/ 498 h 4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754" h="499">
                            <a:moveTo>
                              <a:pt x="746" y="498"/>
                            </a:moveTo>
                            <a:lnTo>
                              <a:pt x="746" y="494"/>
                            </a:lnTo>
                            <a:lnTo>
                              <a:pt x="727" y="463"/>
                            </a:lnTo>
                            <a:lnTo>
                              <a:pt x="738" y="435"/>
                            </a:lnTo>
                            <a:lnTo>
                              <a:pt x="748" y="398"/>
                            </a:lnTo>
                            <a:lnTo>
                              <a:pt x="731" y="385"/>
                            </a:lnTo>
                            <a:lnTo>
                              <a:pt x="729" y="368"/>
                            </a:lnTo>
                            <a:lnTo>
                              <a:pt x="734" y="351"/>
                            </a:lnTo>
                            <a:lnTo>
                              <a:pt x="754" y="352"/>
                            </a:lnTo>
                            <a:lnTo>
                              <a:pt x="752" y="321"/>
                            </a:lnTo>
                            <a:lnTo>
                              <a:pt x="751" y="132"/>
                            </a:lnTo>
                            <a:lnTo>
                              <a:pt x="746" y="109"/>
                            </a:lnTo>
                            <a:lnTo>
                              <a:pt x="721" y="87"/>
                            </a:lnTo>
                            <a:lnTo>
                              <a:pt x="715" y="78"/>
                            </a:lnTo>
                            <a:lnTo>
                              <a:pt x="715" y="67"/>
                            </a:lnTo>
                            <a:lnTo>
                              <a:pt x="727" y="57"/>
                            </a:lnTo>
                            <a:lnTo>
                              <a:pt x="737" y="48"/>
                            </a:lnTo>
                            <a:lnTo>
                              <a:pt x="738" y="31"/>
                            </a:lnTo>
                            <a:lnTo>
                              <a:pt x="375" y="20"/>
                            </a:lnTo>
                            <a:lnTo>
                              <a:pt x="33" y="0"/>
                            </a:lnTo>
                            <a:lnTo>
                              <a:pt x="0" y="396"/>
                            </a:lnTo>
                            <a:lnTo>
                              <a:pt x="90" y="402"/>
                            </a:lnTo>
                            <a:lnTo>
                              <a:pt x="215" y="410"/>
                            </a:lnTo>
                            <a:lnTo>
                              <a:pt x="326" y="416"/>
                            </a:lnTo>
                            <a:lnTo>
                              <a:pt x="475" y="424"/>
                            </a:lnTo>
                            <a:lnTo>
                              <a:pt x="550" y="421"/>
                            </a:lnTo>
                            <a:lnTo>
                              <a:pt x="562" y="435"/>
                            </a:lnTo>
                            <a:lnTo>
                              <a:pt x="593" y="455"/>
                            </a:lnTo>
                            <a:lnTo>
                              <a:pt x="598" y="460"/>
                            </a:lnTo>
                            <a:lnTo>
                              <a:pt x="628" y="451"/>
                            </a:lnTo>
                            <a:lnTo>
                              <a:pt x="668" y="448"/>
                            </a:lnTo>
                            <a:lnTo>
                              <a:pt x="678" y="455"/>
                            </a:lnTo>
                            <a:lnTo>
                              <a:pt x="704" y="465"/>
                            </a:lnTo>
                            <a:lnTo>
                              <a:pt x="723" y="476"/>
                            </a:lnTo>
                            <a:lnTo>
                              <a:pt x="726" y="485"/>
                            </a:lnTo>
                            <a:lnTo>
                              <a:pt x="732" y="499"/>
                            </a:lnTo>
                            <a:lnTo>
                              <a:pt x="746" y="498"/>
                            </a:lnTo>
                            <a:close/>
                          </a:path>
                        </a:pathLst>
                      </a:custGeom>
                      <a:grpFill/>
                      <a:ln w="5">
                        <a:solidFill>
                          <a:srgbClr val="0F56DC">
                            <a:lumMod val="65000"/>
                          </a:srgbClr>
                        </a:solidFill>
                        <a:prstDash val="solid"/>
                        <a:round/>
                        <a:headEnd/>
                        <a:tailEnd/>
                      </a:ln>
                    </p:spPr>
                    <p:txBody>
                      <a:bodyPr anchor="ctr"/>
                      <a:lstStyle/>
                      <a:p>
                        <a:pPr algn="ctr">
                          <a:defRPr/>
                        </a:pPr>
                        <a:r>
                          <a:rPr lang="en-US" sz="1000" kern="0" dirty="0">
                            <a:solidFill>
                              <a:srgbClr val="002060"/>
                            </a:solidFill>
                            <a:latin typeface="Myriad Web Pro"/>
                          </a:rPr>
                          <a:t>SD</a:t>
                        </a:r>
                      </a:p>
                    </p:txBody>
                  </p:sp>
                  <p:sp>
                    <p:nvSpPr>
                      <p:cNvPr id="199" name="Freeform 105"/>
                      <p:cNvSpPr>
                        <a:spLocks/>
                      </p:cNvSpPr>
                      <p:nvPr/>
                    </p:nvSpPr>
                    <p:spPr bwMode="auto">
                      <a:xfrm>
                        <a:off x="2230" y="654"/>
                        <a:ext cx="705" cy="449"/>
                      </a:xfrm>
                      <a:custGeom>
                        <a:avLst/>
                        <a:gdLst>
                          <a:gd name="T0" fmla="*/ 705 w 705"/>
                          <a:gd name="T1" fmla="*/ 449 h 449"/>
                          <a:gd name="T2" fmla="*/ 702 w 705"/>
                          <a:gd name="T3" fmla="*/ 396 h 449"/>
                          <a:gd name="T4" fmla="*/ 691 w 705"/>
                          <a:gd name="T5" fmla="*/ 354 h 449"/>
                          <a:gd name="T6" fmla="*/ 679 w 705"/>
                          <a:gd name="T7" fmla="*/ 273 h 449"/>
                          <a:gd name="T8" fmla="*/ 677 w 705"/>
                          <a:gd name="T9" fmla="*/ 204 h 449"/>
                          <a:gd name="T10" fmla="*/ 666 w 705"/>
                          <a:gd name="T11" fmla="*/ 184 h 449"/>
                          <a:gd name="T12" fmla="*/ 655 w 705"/>
                          <a:gd name="T13" fmla="*/ 153 h 449"/>
                          <a:gd name="T14" fmla="*/ 655 w 705"/>
                          <a:gd name="T15" fmla="*/ 87 h 449"/>
                          <a:gd name="T16" fmla="*/ 659 w 705"/>
                          <a:gd name="T17" fmla="*/ 62 h 449"/>
                          <a:gd name="T18" fmla="*/ 648 w 705"/>
                          <a:gd name="T19" fmla="*/ 29 h 449"/>
                          <a:gd name="T20" fmla="*/ 468 w 705"/>
                          <a:gd name="T21" fmla="*/ 25 h 449"/>
                          <a:gd name="T22" fmla="*/ 353 w 705"/>
                          <a:gd name="T23" fmla="*/ 21 h 449"/>
                          <a:gd name="T24" fmla="*/ 187 w 705"/>
                          <a:gd name="T25" fmla="*/ 14 h 449"/>
                          <a:gd name="T26" fmla="*/ 43 w 705"/>
                          <a:gd name="T27" fmla="*/ 0 h 449"/>
                          <a:gd name="T28" fmla="*/ 0 w 705"/>
                          <a:gd name="T29" fmla="*/ 420 h 449"/>
                          <a:gd name="T30" fmla="*/ 343 w 705"/>
                          <a:gd name="T31" fmla="*/ 440 h 449"/>
                          <a:gd name="T32" fmla="*/ 705 w 705"/>
                          <a:gd name="T33" fmla="*/ 449 h 4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705" h="449">
                            <a:moveTo>
                              <a:pt x="705" y="449"/>
                            </a:moveTo>
                            <a:lnTo>
                              <a:pt x="702" y="396"/>
                            </a:lnTo>
                            <a:lnTo>
                              <a:pt x="691" y="354"/>
                            </a:lnTo>
                            <a:lnTo>
                              <a:pt x="679" y="273"/>
                            </a:lnTo>
                            <a:lnTo>
                              <a:pt x="677" y="204"/>
                            </a:lnTo>
                            <a:lnTo>
                              <a:pt x="666" y="184"/>
                            </a:lnTo>
                            <a:lnTo>
                              <a:pt x="655" y="153"/>
                            </a:lnTo>
                            <a:lnTo>
                              <a:pt x="655" y="87"/>
                            </a:lnTo>
                            <a:lnTo>
                              <a:pt x="659" y="62"/>
                            </a:lnTo>
                            <a:lnTo>
                              <a:pt x="648" y="29"/>
                            </a:lnTo>
                            <a:lnTo>
                              <a:pt x="468" y="25"/>
                            </a:lnTo>
                            <a:lnTo>
                              <a:pt x="353" y="21"/>
                            </a:lnTo>
                            <a:lnTo>
                              <a:pt x="187" y="14"/>
                            </a:lnTo>
                            <a:lnTo>
                              <a:pt x="43" y="0"/>
                            </a:lnTo>
                            <a:lnTo>
                              <a:pt x="0" y="420"/>
                            </a:lnTo>
                            <a:lnTo>
                              <a:pt x="343" y="440"/>
                            </a:lnTo>
                            <a:lnTo>
                              <a:pt x="705" y="449"/>
                            </a:lnTo>
                            <a:close/>
                          </a:path>
                        </a:pathLst>
                      </a:custGeom>
                      <a:solidFill>
                        <a:srgbClr val="FFCC00"/>
                      </a:solidFill>
                      <a:ln w="5">
                        <a:solidFill>
                          <a:srgbClr val="0F56DC">
                            <a:lumMod val="65000"/>
                          </a:srgbClr>
                        </a:solidFill>
                        <a:prstDash val="solid"/>
                        <a:round/>
                        <a:headEnd/>
                        <a:tailEnd/>
                      </a:ln>
                    </p:spPr>
                    <p:txBody>
                      <a:bodyPr anchor="ctr"/>
                      <a:lstStyle/>
                      <a:p>
                        <a:pPr algn="ctr">
                          <a:defRPr/>
                        </a:pPr>
                        <a:r>
                          <a:rPr lang="en-US" sz="1000" kern="0" dirty="0">
                            <a:solidFill>
                              <a:srgbClr val="002060"/>
                            </a:solidFill>
                            <a:latin typeface="Myriad Web Pro"/>
                          </a:rPr>
                          <a:t>ND</a:t>
                        </a:r>
                      </a:p>
                    </p:txBody>
                  </p:sp>
                  <p:sp>
                    <p:nvSpPr>
                      <p:cNvPr id="200" name="Freeform 106"/>
                      <p:cNvSpPr>
                        <a:spLocks/>
                      </p:cNvSpPr>
                      <p:nvPr/>
                    </p:nvSpPr>
                    <p:spPr bwMode="auto">
                      <a:xfrm>
                        <a:off x="1463" y="1108"/>
                        <a:ext cx="756" cy="637"/>
                      </a:xfrm>
                      <a:custGeom>
                        <a:avLst/>
                        <a:gdLst>
                          <a:gd name="T0" fmla="*/ 756 w 756"/>
                          <a:gd name="T1" fmla="*/ 84 h 637"/>
                          <a:gd name="T2" fmla="*/ 89 w 756"/>
                          <a:gd name="T3" fmla="*/ 0 h 637"/>
                          <a:gd name="T4" fmla="*/ 0 w 756"/>
                          <a:gd name="T5" fmla="*/ 552 h 637"/>
                          <a:gd name="T6" fmla="*/ 707 w 756"/>
                          <a:gd name="T7" fmla="*/ 637 h 637"/>
                          <a:gd name="T8" fmla="*/ 756 w 756"/>
                          <a:gd name="T9" fmla="*/ 84 h 637"/>
                        </a:gdLst>
                        <a:ahLst/>
                        <a:cxnLst>
                          <a:cxn ang="0">
                            <a:pos x="T0" y="T1"/>
                          </a:cxn>
                          <a:cxn ang="0">
                            <a:pos x="T2" y="T3"/>
                          </a:cxn>
                          <a:cxn ang="0">
                            <a:pos x="T4" y="T5"/>
                          </a:cxn>
                          <a:cxn ang="0">
                            <a:pos x="T6" y="T7"/>
                          </a:cxn>
                          <a:cxn ang="0">
                            <a:pos x="T8" y="T9"/>
                          </a:cxn>
                        </a:cxnLst>
                        <a:rect l="0" t="0" r="r" b="b"/>
                        <a:pathLst>
                          <a:path w="756" h="637">
                            <a:moveTo>
                              <a:pt x="756" y="84"/>
                            </a:moveTo>
                            <a:lnTo>
                              <a:pt x="89" y="0"/>
                            </a:lnTo>
                            <a:lnTo>
                              <a:pt x="0" y="552"/>
                            </a:lnTo>
                            <a:lnTo>
                              <a:pt x="707" y="637"/>
                            </a:lnTo>
                            <a:lnTo>
                              <a:pt x="756" y="84"/>
                            </a:lnTo>
                            <a:close/>
                          </a:path>
                        </a:pathLst>
                      </a:custGeom>
                      <a:solidFill>
                        <a:srgbClr val="FFCC00"/>
                      </a:solidFill>
                      <a:ln w="5">
                        <a:solidFill>
                          <a:srgbClr val="0F56DC">
                            <a:lumMod val="65000"/>
                          </a:srgbClr>
                        </a:solidFill>
                        <a:prstDash val="solid"/>
                        <a:round/>
                        <a:headEnd/>
                        <a:tailEnd/>
                      </a:ln>
                    </p:spPr>
                    <p:txBody>
                      <a:bodyPr anchor="ctr"/>
                      <a:lstStyle/>
                      <a:p>
                        <a:pPr algn="ctr">
                          <a:defRPr/>
                        </a:pPr>
                        <a:r>
                          <a:rPr lang="en-US" sz="1000" kern="0" dirty="0">
                            <a:solidFill>
                              <a:srgbClr val="002060"/>
                            </a:solidFill>
                            <a:latin typeface="Myriad Web Pro"/>
                          </a:rPr>
                          <a:t>WY</a:t>
                        </a:r>
                      </a:p>
                    </p:txBody>
                  </p:sp>
                  <p:sp>
                    <p:nvSpPr>
                      <p:cNvPr id="201" name="Freeform 107"/>
                      <p:cNvSpPr>
                        <a:spLocks/>
                      </p:cNvSpPr>
                      <p:nvPr/>
                    </p:nvSpPr>
                    <p:spPr bwMode="auto">
                      <a:xfrm>
                        <a:off x="1166" y="491"/>
                        <a:ext cx="1107" cy="701"/>
                      </a:xfrm>
                      <a:custGeom>
                        <a:avLst/>
                        <a:gdLst>
                          <a:gd name="T0" fmla="*/ 1107 w 1107"/>
                          <a:gd name="T1" fmla="*/ 163 h 701"/>
                          <a:gd name="T2" fmla="*/ 915 w 1107"/>
                          <a:gd name="T3" fmla="*/ 145 h 701"/>
                          <a:gd name="T4" fmla="*/ 733 w 1107"/>
                          <a:gd name="T5" fmla="*/ 122 h 701"/>
                          <a:gd name="T6" fmla="*/ 550 w 1107"/>
                          <a:gd name="T7" fmla="*/ 97 h 701"/>
                          <a:gd name="T8" fmla="*/ 349 w 1107"/>
                          <a:gd name="T9" fmla="*/ 64 h 701"/>
                          <a:gd name="T10" fmla="*/ 233 w 1107"/>
                          <a:gd name="T11" fmla="*/ 42 h 701"/>
                          <a:gd name="T12" fmla="*/ 28 w 1107"/>
                          <a:gd name="T13" fmla="*/ 0 h 701"/>
                          <a:gd name="T14" fmla="*/ 0 w 1107"/>
                          <a:gd name="T15" fmla="*/ 133 h 701"/>
                          <a:gd name="T16" fmla="*/ 22 w 1107"/>
                          <a:gd name="T17" fmla="*/ 180 h 701"/>
                          <a:gd name="T18" fmla="*/ 13 w 1107"/>
                          <a:gd name="T19" fmla="*/ 208 h 701"/>
                          <a:gd name="T20" fmla="*/ 25 w 1107"/>
                          <a:gd name="T21" fmla="*/ 238 h 701"/>
                          <a:gd name="T22" fmla="*/ 46 w 1107"/>
                          <a:gd name="T23" fmla="*/ 245 h 701"/>
                          <a:gd name="T24" fmla="*/ 74 w 1107"/>
                          <a:gd name="T25" fmla="*/ 312 h 701"/>
                          <a:gd name="T26" fmla="*/ 91 w 1107"/>
                          <a:gd name="T27" fmla="*/ 333 h 701"/>
                          <a:gd name="T28" fmla="*/ 94 w 1107"/>
                          <a:gd name="T29" fmla="*/ 341 h 701"/>
                          <a:gd name="T30" fmla="*/ 114 w 1107"/>
                          <a:gd name="T31" fmla="*/ 347 h 701"/>
                          <a:gd name="T32" fmla="*/ 117 w 1107"/>
                          <a:gd name="T33" fmla="*/ 359 h 701"/>
                          <a:gd name="T34" fmla="*/ 74 w 1107"/>
                          <a:gd name="T35" fmla="*/ 470 h 701"/>
                          <a:gd name="T36" fmla="*/ 74 w 1107"/>
                          <a:gd name="T37" fmla="*/ 486 h 701"/>
                          <a:gd name="T38" fmla="*/ 89 w 1107"/>
                          <a:gd name="T39" fmla="*/ 506 h 701"/>
                          <a:gd name="T40" fmla="*/ 96 w 1107"/>
                          <a:gd name="T41" fmla="*/ 506 h 701"/>
                          <a:gd name="T42" fmla="*/ 125 w 1107"/>
                          <a:gd name="T43" fmla="*/ 487 h 701"/>
                          <a:gd name="T44" fmla="*/ 130 w 1107"/>
                          <a:gd name="T45" fmla="*/ 480 h 701"/>
                          <a:gd name="T46" fmla="*/ 139 w 1107"/>
                          <a:gd name="T47" fmla="*/ 484 h 701"/>
                          <a:gd name="T48" fmla="*/ 138 w 1107"/>
                          <a:gd name="T49" fmla="*/ 517 h 701"/>
                          <a:gd name="T50" fmla="*/ 155 w 1107"/>
                          <a:gd name="T51" fmla="*/ 595 h 701"/>
                          <a:gd name="T52" fmla="*/ 174 w 1107"/>
                          <a:gd name="T53" fmla="*/ 611 h 701"/>
                          <a:gd name="T54" fmla="*/ 180 w 1107"/>
                          <a:gd name="T55" fmla="*/ 615 h 701"/>
                          <a:gd name="T56" fmla="*/ 191 w 1107"/>
                          <a:gd name="T57" fmla="*/ 629 h 701"/>
                          <a:gd name="T58" fmla="*/ 188 w 1107"/>
                          <a:gd name="T59" fmla="*/ 651 h 701"/>
                          <a:gd name="T60" fmla="*/ 192 w 1107"/>
                          <a:gd name="T61" fmla="*/ 673 h 701"/>
                          <a:gd name="T62" fmla="*/ 199 w 1107"/>
                          <a:gd name="T63" fmla="*/ 678 h 701"/>
                          <a:gd name="T64" fmla="*/ 213 w 1107"/>
                          <a:gd name="T65" fmla="*/ 664 h 701"/>
                          <a:gd name="T66" fmla="*/ 230 w 1107"/>
                          <a:gd name="T67" fmla="*/ 664 h 701"/>
                          <a:gd name="T68" fmla="*/ 250 w 1107"/>
                          <a:gd name="T69" fmla="*/ 675 h 701"/>
                          <a:gd name="T70" fmla="*/ 266 w 1107"/>
                          <a:gd name="T71" fmla="*/ 668 h 701"/>
                          <a:gd name="T72" fmla="*/ 292 w 1107"/>
                          <a:gd name="T73" fmla="*/ 668 h 701"/>
                          <a:gd name="T74" fmla="*/ 314 w 1107"/>
                          <a:gd name="T75" fmla="*/ 678 h 701"/>
                          <a:gd name="T76" fmla="*/ 331 w 1107"/>
                          <a:gd name="T77" fmla="*/ 675 h 701"/>
                          <a:gd name="T78" fmla="*/ 335 w 1107"/>
                          <a:gd name="T79" fmla="*/ 657 h 701"/>
                          <a:gd name="T80" fmla="*/ 353 w 1107"/>
                          <a:gd name="T81" fmla="*/ 653 h 701"/>
                          <a:gd name="T82" fmla="*/ 363 w 1107"/>
                          <a:gd name="T83" fmla="*/ 661 h 701"/>
                          <a:gd name="T84" fmla="*/ 364 w 1107"/>
                          <a:gd name="T85" fmla="*/ 681 h 701"/>
                          <a:gd name="T86" fmla="*/ 374 w 1107"/>
                          <a:gd name="T87" fmla="*/ 686 h 701"/>
                          <a:gd name="T88" fmla="*/ 386 w 1107"/>
                          <a:gd name="T89" fmla="*/ 617 h 701"/>
                          <a:gd name="T90" fmla="*/ 1053 w 1107"/>
                          <a:gd name="T91" fmla="*/ 701 h 701"/>
                          <a:gd name="T92" fmla="*/ 1107 w 1107"/>
                          <a:gd name="T93" fmla="*/ 163 h 7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107" h="701">
                            <a:moveTo>
                              <a:pt x="1107" y="163"/>
                            </a:moveTo>
                            <a:lnTo>
                              <a:pt x="915" y="145"/>
                            </a:lnTo>
                            <a:lnTo>
                              <a:pt x="733" y="122"/>
                            </a:lnTo>
                            <a:lnTo>
                              <a:pt x="550" y="97"/>
                            </a:lnTo>
                            <a:lnTo>
                              <a:pt x="349" y="64"/>
                            </a:lnTo>
                            <a:lnTo>
                              <a:pt x="233" y="42"/>
                            </a:lnTo>
                            <a:lnTo>
                              <a:pt x="28" y="0"/>
                            </a:lnTo>
                            <a:lnTo>
                              <a:pt x="0" y="133"/>
                            </a:lnTo>
                            <a:lnTo>
                              <a:pt x="22" y="180"/>
                            </a:lnTo>
                            <a:lnTo>
                              <a:pt x="13" y="208"/>
                            </a:lnTo>
                            <a:lnTo>
                              <a:pt x="25" y="238"/>
                            </a:lnTo>
                            <a:lnTo>
                              <a:pt x="46" y="245"/>
                            </a:lnTo>
                            <a:lnTo>
                              <a:pt x="74" y="312"/>
                            </a:lnTo>
                            <a:lnTo>
                              <a:pt x="91" y="333"/>
                            </a:lnTo>
                            <a:lnTo>
                              <a:pt x="94" y="341"/>
                            </a:lnTo>
                            <a:lnTo>
                              <a:pt x="114" y="347"/>
                            </a:lnTo>
                            <a:lnTo>
                              <a:pt x="117" y="359"/>
                            </a:lnTo>
                            <a:lnTo>
                              <a:pt x="74" y="470"/>
                            </a:lnTo>
                            <a:lnTo>
                              <a:pt x="74" y="486"/>
                            </a:lnTo>
                            <a:lnTo>
                              <a:pt x="89" y="506"/>
                            </a:lnTo>
                            <a:lnTo>
                              <a:pt x="96" y="506"/>
                            </a:lnTo>
                            <a:lnTo>
                              <a:pt x="125" y="487"/>
                            </a:lnTo>
                            <a:lnTo>
                              <a:pt x="130" y="480"/>
                            </a:lnTo>
                            <a:lnTo>
                              <a:pt x="139" y="484"/>
                            </a:lnTo>
                            <a:lnTo>
                              <a:pt x="138" y="517"/>
                            </a:lnTo>
                            <a:lnTo>
                              <a:pt x="155" y="595"/>
                            </a:lnTo>
                            <a:lnTo>
                              <a:pt x="174" y="611"/>
                            </a:lnTo>
                            <a:lnTo>
                              <a:pt x="180" y="615"/>
                            </a:lnTo>
                            <a:lnTo>
                              <a:pt x="191" y="629"/>
                            </a:lnTo>
                            <a:lnTo>
                              <a:pt x="188" y="651"/>
                            </a:lnTo>
                            <a:lnTo>
                              <a:pt x="192" y="673"/>
                            </a:lnTo>
                            <a:lnTo>
                              <a:pt x="199" y="678"/>
                            </a:lnTo>
                            <a:lnTo>
                              <a:pt x="213" y="664"/>
                            </a:lnTo>
                            <a:lnTo>
                              <a:pt x="230" y="664"/>
                            </a:lnTo>
                            <a:lnTo>
                              <a:pt x="250" y="675"/>
                            </a:lnTo>
                            <a:lnTo>
                              <a:pt x="266" y="668"/>
                            </a:lnTo>
                            <a:lnTo>
                              <a:pt x="292" y="668"/>
                            </a:lnTo>
                            <a:lnTo>
                              <a:pt x="314" y="678"/>
                            </a:lnTo>
                            <a:lnTo>
                              <a:pt x="331" y="675"/>
                            </a:lnTo>
                            <a:lnTo>
                              <a:pt x="335" y="657"/>
                            </a:lnTo>
                            <a:lnTo>
                              <a:pt x="353" y="653"/>
                            </a:lnTo>
                            <a:lnTo>
                              <a:pt x="363" y="661"/>
                            </a:lnTo>
                            <a:lnTo>
                              <a:pt x="364" y="681"/>
                            </a:lnTo>
                            <a:lnTo>
                              <a:pt x="374" y="686"/>
                            </a:lnTo>
                            <a:lnTo>
                              <a:pt x="386" y="617"/>
                            </a:lnTo>
                            <a:lnTo>
                              <a:pt x="1053" y="701"/>
                            </a:lnTo>
                            <a:lnTo>
                              <a:pt x="1107" y="163"/>
                            </a:lnTo>
                            <a:close/>
                          </a:path>
                        </a:pathLst>
                      </a:custGeom>
                      <a:solidFill>
                        <a:srgbClr val="FFCC00"/>
                      </a:solidFill>
                      <a:ln w="5">
                        <a:solidFill>
                          <a:srgbClr val="0F56DC">
                            <a:lumMod val="65000"/>
                          </a:srgbClr>
                        </a:solidFill>
                        <a:prstDash val="solid"/>
                        <a:round/>
                        <a:headEnd/>
                        <a:tailEnd/>
                      </a:ln>
                    </p:spPr>
                    <p:txBody>
                      <a:bodyPr anchor="ctr"/>
                      <a:lstStyle/>
                      <a:p>
                        <a:pPr algn="ctr">
                          <a:defRPr/>
                        </a:pPr>
                        <a:r>
                          <a:rPr lang="en-US" sz="1000" kern="0" dirty="0">
                            <a:solidFill>
                              <a:srgbClr val="002060"/>
                            </a:solidFill>
                            <a:latin typeface="Myriad Web Pro"/>
                          </a:rPr>
                          <a:t>MT</a:t>
                        </a:r>
                      </a:p>
                    </p:txBody>
                  </p:sp>
                  <p:sp>
                    <p:nvSpPr>
                      <p:cNvPr id="202" name="Freeform 108"/>
                      <p:cNvSpPr>
                        <a:spLocks/>
                      </p:cNvSpPr>
                      <p:nvPr/>
                    </p:nvSpPr>
                    <p:spPr bwMode="auto">
                      <a:xfrm>
                        <a:off x="1586" y="1684"/>
                        <a:ext cx="786" cy="618"/>
                      </a:xfrm>
                      <a:custGeom>
                        <a:avLst/>
                        <a:gdLst>
                          <a:gd name="T0" fmla="*/ 755 w 786"/>
                          <a:gd name="T1" fmla="*/ 618 h 618"/>
                          <a:gd name="T2" fmla="*/ 786 w 786"/>
                          <a:gd name="T3" fmla="*/ 80 h 618"/>
                          <a:gd name="T4" fmla="*/ 77 w 786"/>
                          <a:gd name="T5" fmla="*/ 0 h 618"/>
                          <a:gd name="T6" fmla="*/ 0 w 786"/>
                          <a:gd name="T7" fmla="*/ 549 h 618"/>
                          <a:gd name="T8" fmla="*/ 755 w 786"/>
                          <a:gd name="T9" fmla="*/ 618 h 618"/>
                        </a:gdLst>
                        <a:ahLst/>
                        <a:cxnLst>
                          <a:cxn ang="0">
                            <a:pos x="T0" y="T1"/>
                          </a:cxn>
                          <a:cxn ang="0">
                            <a:pos x="T2" y="T3"/>
                          </a:cxn>
                          <a:cxn ang="0">
                            <a:pos x="T4" y="T5"/>
                          </a:cxn>
                          <a:cxn ang="0">
                            <a:pos x="T6" y="T7"/>
                          </a:cxn>
                          <a:cxn ang="0">
                            <a:pos x="T8" y="T9"/>
                          </a:cxn>
                        </a:cxnLst>
                        <a:rect l="0" t="0" r="r" b="b"/>
                        <a:pathLst>
                          <a:path w="786" h="618">
                            <a:moveTo>
                              <a:pt x="755" y="618"/>
                            </a:moveTo>
                            <a:lnTo>
                              <a:pt x="786" y="80"/>
                            </a:lnTo>
                            <a:lnTo>
                              <a:pt x="77" y="0"/>
                            </a:lnTo>
                            <a:lnTo>
                              <a:pt x="0" y="549"/>
                            </a:lnTo>
                            <a:lnTo>
                              <a:pt x="755" y="618"/>
                            </a:lnTo>
                            <a:close/>
                          </a:path>
                        </a:pathLst>
                      </a:custGeom>
                      <a:grpFill/>
                      <a:ln w="5">
                        <a:solidFill>
                          <a:srgbClr val="0F56DC">
                            <a:lumMod val="65000"/>
                          </a:srgbClr>
                        </a:solidFill>
                        <a:prstDash val="solid"/>
                        <a:round/>
                        <a:headEnd/>
                        <a:tailEnd/>
                      </a:ln>
                    </p:spPr>
                    <p:txBody>
                      <a:bodyPr anchor="ctr"/>
                      <a:lstStyle/>
                      <a:p>
                        <a:pPr algn="ctr">
                          <a:defRPr/>
                        </a:pPr>
                        <a:r>
                          <a:rPr lang="en-US" sz="1000" kern="0" dirty="0">
                            <a:solidFill>
                              <a:srgbClr val="002060"/>
                            </a:solidFill>
                            <a:latin typeface="Myriad Web Pro"/>
                          </a:rPr>
                          <a:t>CO</a:t>
                        </a:r>
                      </a:p>
                    </p:txBody>
                  </p:sp>
                  <p:sp>
                    <p:nvSpPr>
                      <p:cNvPr id="203" name="Freeform 109"/>
                      <p:cNvSpPr>
                        <a:spLocks/>
                      </p:cNvSpPr>
                      <p:nvPr/>
                    </p:nvSpPr>
                    <p:spPr bwMode="auto">
                      <a:xfrm>
                        <a:off x="895" y="474"/>
                        <a:ext cx="645" cy="1040"/>
                      </a:xfrm>
                      <a:custGeom>
                        <a:avLst/>
                        <a:gdLst>
                          <a:gd name="T0" fmla="*/ 0 w 645"/>
                          <a:gd name="T1" fmla="*/ 926 h 1040"/>
                          <a:gd name="T2" fmla="*/ 54 w 645"/>
                          <a:gd name="T3" fmla="*/ 706 h 1040"/>
                          <a:gd name="T4" fmla="*/ 62 w 645"/>
                          <a:gd name="T5" fmla="*/ 679 h 1040"/>
                          <a:gd name="T6" fmla="*/ 79 w 645"/>
                          <a:gd name="T7" fmla="*/ 642 h 1040"/>
                          <a:gd name="T8" fmla="*/ 72 w 645"/>
                          <a:gd name="T9" fmla="*/ 628 h 1040"/>
                          <a:gd name="T10" fmla="*/ 54 w 645"/>
                          <a:gd name="T11" fmla="*/ 629 h 1040"/>
                          <a:gd name="T12" fmla="*/ 50 w 645"/>
                          <a:gd name="T13" fmla="*/ 623 h 1040"/>
                          <a:gd name="T14" fmla="*/ 53 w 645"/>
                          <a:gd name="T15" fmla="*/ 615 h 1040"/>
                          <a:gd name="T16" fmla="*/ 54 w 645"/>
                          <a:gd name="T17" fmla="*/ 596 h 1040"/>
                          <a:gd name="T18" fmla="*/ 82 w 645"/>
                          <a:gd name="T19" fmla="*/ 562 h 1040"/>
                          <a:gd name="T20" fmla="*/ 95 w 645"/>
                          <a:gd name="T21" fmla="*/ 559 h 1040"/>
                          <a:gd name="T22" fmla="*/ 101 w 645"/>
                          <a:gd name="T23" fmla="*/ 551 h 1040"/>
                          <a:gd name="T24" fmla="*/ 104 w 645"/>
                          <a:gd name="T25" fmla="*/ 531 h 1040"/>
                          <a:gd name="T26" fmla="*/ 111 w 645"/>
                          <a:gd name="T27" fmla="*/ 528 h 1040"/>
                          <a:gd name="T28" fmla="*/ 136 w 645"/>
                          <a:gd name="T29" fmla="*/ 490 h 1040"/>
                          <a:gd name="T30" fmla="*/ 159 w 645"/>
                          <a:gd name="T31" fmla="*/ 464 h 1040"/>
                          <a:gd name="T32" fmla="*/ 161 w 645"/>
                          <a:gd name="T33" fmla="*/ 440 h 1040"/>
                          <a:gd name="T34" fmla="*/ 139 w 645"/>
                          <a:gd name="T35" fmla="*/ 423 h 1040"/>
                          <a:gd name="T36" fmla="*/ 129 w 645"/>
                          <a:gd name="T37" fmla="*/ 397 h 1040"/>
                          <a:gd name="T38" fmla="*/ 215 w 645"/>
                          <a:gd name="T39" fmla="*/ 0 h 1040"/>
                          <a:gd name="T40" fmla="*/ 299 w 645"/>
                          <a:gd name="T41" fmla="*/ 17 h 1040"/>
                          <a:gd name="T42" fmla="*/ 271 w 645"/>
                          <a:gd name="T43" fmla="*/ 150 h 1040"/>
                          <a:gd name="T44" fmla="*/ 293 w 645"/>
                          <a:gd name="T45" fmla="*/ 197 h 1040"/>
                          <a:gd name="T46" fmla="*/ 284 w 645"/>
                          <a:gd name="T47" fmla="*/ 226 h 1040"/>
                          <a:gd name="T48" fmla="*/ 296 w 645"/>
                          <a:gd name="T49" fmla="*/ 255 h 1040"/>
                          <a:gd name="T50" fmla="*/ 317 w 645"/>
                          <a:gd name="T51" fmla="*/ 262 h 1040"/>
                          <a:gd name="T52" fmla="*/ 340 w 645"/>
                          <a:gd name="T53" fmla="*/ 323 h 1040"/>
                          <a:gd name="T54" fmla="*/ 362 w 645"/>
                          <a:gd name="T55" fmla="*/ 350 h 1040"/>
                          <a:gd name="T56" fmla="*/ 365 w 645"/>
                          <a:gd name="T57" fmla="*/ 358 h 1040"/>
                          <a:gd name="T58" fmla="*/ 385 w 645"/>
                          <a:gd name="T59" fmla="*/ 364 h 1040"/>
                          <a:gd name="T60" fmla="*/ 388 w 645"/>
                          <a:gd name="T61" fmla="*/ 378 h 1040"/>
                          <a:gd name="T62" fmla="*/ 345 w 645"/>
                          <a:gd name="T63" fmla="*/ 486 h 1040"/>
                          <a:gd name="T64" fmla="*/ 343 w 645"/>
                          <a:gd name="T65" fmla="*/ 503 h 1040"/>
                          <a:gd name="T66" fmla="*/ 360 w 645"/>
                          <a:gd name="T67" fmla="*/ 523 h 1040"/>
                          <a:gd name="T68" fmla="*/ 365 w 645"/>
                          <a:gd name="T69" fmla="*/ 523 h 1040"/>
                          <a:gd name="T70" fmla="*/ 396 w 645"/>
                          <a:gd name="T71" fmla="*/ 504 h 1040"/>
                          <a:gd name="T72" fmla="*/ 401 w 645"/>
                          <a:gd name="T73" fmla="*/ 497 h 1040"/>
                          <a:gd name="T74" fmla="*/ 410 w 645"/>
                          <a:gd name="T75" fmla="*/ 501 h 1040"/>
                          <a:gd name="T76" fmla="*/ 409 w 645"/>
                          <a:gd name="T77" fmla="*/ 534 h 1040"/>
                          <a:gd name="T78" fmla="*/ 426 w 645"/>
                          <a:gd name="T79" fmla="*/ 614 h 1040"/>
                          <a:gd name="T80" fmla="*/ 451 w 645"/>
                          <a:gd name="T81" fmla="*/ 632 h 1040"/>
                          <a:gd name="T82" fmla="*/ 460 w 645"/>
                          <a:gd name="T83" fmla="*/ 646 h 1040"/>
                          <a:gd name="T84" fmla="*/ 456 w 645"/>
                          <a:gd name="T85" fmla="*/ 671 h 1040"/>
                          <a:gd name="T86" fmla="*/ 463 w 645"/>
                          <a:gd name="T87" fmla="*/ 689 h 1040"/>
                          <a:gd name="T88" fmla="*/ 470 w 645"/>
                          <a:gd name="T89" fmla="*/ 696 h 1040"/>
                          <a:gd name="T90" fmla="*/ 485 w 645"/>
                          <a:gd name="T91" fmla="*/ 681 h 1040"/>
                          <a:gd name="T92" fmla="*/ 502 w 645"/>
                          <a:gd name="T93" fmla="*/ 682 h 1040"/>
                          <a:gd name="T94" fmla="*/ 521 w 645"/>
                          <a:gd name="T95" fmla="*/ 690 h 1040"/>
                          <a:gd name="T96" fmla="*/ 538 w 645"/>
                          <a:gd name="T97" fmla="*/ 685 h 1040"/>
                          <a:gd name="T98" fmla="*/ 562 w 645"/>
                          <a:gd name="T99" fmla="*/ 685 h 1040"/>
                          <a:gd name="T100" fmla="*/ 587 w 645"/>
                          <a:gd name="T101" fmla="*/ 695 h 1040"/>
                          <a:gd name="T102" fmla="*/ 604 w 645"/>
                          <a:gd name="T103" fmla="*/ 693 h 1040"/>
                          <a:gd name="T104" fmla="*/ 607 w 645"/>
                          <a:gd name="T105" fmla="*/ 674 h 1040"/>
                          <a:gd name="T106" fmla="*/ 626 w 645"/>
                          <a:gd name="T107" fmla="*/ 670 h 1040"/>
                          <a:gd name="T108" fmla="*/ 634 w 645"/>
                          <a:gd name="T109" fmla="*/ 679 h 1040"/>
                          <a:gd name="T110" fmla="*/ 637 w 645"/>
                          <a:gd name="T111" fmla="*/ 696 h 1040"/>
                          <a:gd name="T112" fmla="*/ 645 w 645"/>
                          <a:gd name="T113" fmla="*/ 704 h 1040"/>
                          <a:gd name="T114" fmla="*/ 593 w 645"/>
                          <a:gd name="T115" fmla="*/ 1040 h 1040"/>
                          <a:gd name="T116" fmla="*/ 593 w 645"/>
                          <a:gd name="T117" fmla="*/ 1040 h 1040"/>
                          <a:gd name="T118" fmla="*/ 312 w 645"/>
                          <a:gd name="T119" fmla="*/ 987 h 1040"/>
                          <a:gd name="T120" fmla="*/ 0 w 645"/>
                          <a:gd name="T121" fmla="*/ 926 h 1040"/>
                          <a:gd name="T122" fmla="*/ 0 w 645"/>
                          <a:gd name="T123" fmla="*/ 926 h 10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645" h="1040">
                            <a:moveTo>
                              <a:pt x="0" y="926"/>
                            </a:moveTo>
                            <a:lnTo>
                              <a:pt x="54" y="706"/>
                            </a:lnTo>
                            <a:lnTo>
                              <a:pt x="62" y="679"/>
                            </a:lnTo>
                            <a:lnTo>
                              <a:pt x="79" y="642"/>
                            </a:lnTo>
                            <a:lnTo>
                              <a:pt x="72" y="628"/>
                            </a:lnTo>
                            <a:lnTo>
                              <a:pt x="54" y="629"/>
                            </a:lnTo>
                            <a:lnTo>
                              <a:pt x="50" y="623"/>
                            </a:lnTo>
                            <a:lnTo>
                              <a:pt x="53" y="615"/>
                            </a:lnTo>
                            <a:lnTo>
                              <a:pt x="54" y="596"/>
                            </a:lnTo>
                            <a:lnTo>
                              <a:pt x="82" y="562"/>
                            </a:lnTo>
                            <a:lnTo>
                              <a:pt x="95" y="559"/>
                            </a:lnTo>
                            <a:lnTo>
                              <a:pt x="101" y="551"/>
                            </a:lnTo>
                            <a:lnTo>
                              <a:pt x="104" y="531"/>
                            </a:lnTo>
                            <a:lnTo>
                              <a:pt x="111" y="528"/>
                            </a:lnTo>
                            <a:lnTo>
                              <a:pt x="136" y="490"/>
                            </a:lnTo>
                            <a:lnTo>
                              <a:pt x="159" y="464"/>
                            </a:lnTo>
                            <a:lnTo>
                              <a:pt x="161" y="440"/>
                            </a:lnTo>
                            <a:lnTo>
                              <a:pt x="139" y="423"/>
                            </a:lnTo>
                            <a:lnTo>
                              <a:pt x="129" y="397"/>
                            </a:lnTo>
                            <a:lnTo>
                              <a:pt x="215" y="0"/>
                            </a:lnTo>
                            <a:lnTo>
                              <a:pt x="299" y="17"/>
                            </a:lnTo>
                            <a:lnTo>
                              <a:pt x="271" y="150"/>
                            </a:lnTo>
                            <a:lnTo>
                              <a:pt x="293" y="197"/>
                            </a:lnTo>
                            <a:lnTo>
                              <a:pt x="284" y="226"/>
                            </a:lnTo>
                            <a:lnTo>
                              <a:pt x="296" y="255"/>
                            </a:lnTo>
                            <a:lnTo>
                              <a:pt x="317" y="262"/>
                            </a:lnTo>
                            <a:lnTo>
                              <a:pt x="340" y="323"/>
                            </a:lnTo>
                            <a:lnTo>
                              <a:pt x="362" y="350"/>
                            </a:lnTo>
                            <a:lnTo>
                              <a:pt x="365" y="358"/>
                            </a:lnTo>
                            <a:lnTo>
                              <a:pt x="385" y="364"/>
                            </a:lnTo>
                            <a:lnTo>
                              <a:pt x="388" y="378"/>
                            </a:lnTo>
                            <a:lnTo>
                              <a:pt x="345" y="486"/>
                            </a:lnTo>
                            <a:lnTo>
                              <a:pt x="343" y="503"/>
                            </a:lnTo>
                            <a:lnTo>
                              <a:pt x="360" y="523"/>
                            </a:lnTo>
                            <a:lnTo>
                              <a:pt x="365" y="523"/>
                            </a:lnTo>
                            <a:lnTo>
                              <a:pt x="396" y="504"/>
                            </a:lnTo>
                            <a:lnTo>
                              <a:pt x="401" y="497"/>
                            </a:lnTo>
                            <a:lnTo>
                              <a:pt x="410" y="501"/>
                            </a:lnTo>
                            <a:lnTo>
                              <a:pt x="409" y="534"/>
                            </a:lnTo>
                            <a:lnTo>
                              <a:pt x="426" y="614"/>
                            </a:lnTo>
                            <a:lnTo>
                              <a:pt x="451" y="632"/>
                            </a:lnTo>
                            <a:lnTo>
                              <a:pt x="460" y="646"/>
                            </a:lnTo>
                            <a:lnTo>
                              <a:pt x="456" y="671"/>
                            </a:lnTo>
                            <a:lnTo>
                              <a:pt x="463" y="689"/>
                            </a:lnTo>
                            <a:lnTo>
                              <a:pt x="470" y="696"/>
                            </a:lnTo>
                            <a:lnTo>
                              <a:pt x="485" y="681"/>
                            </a:lnTo>
                            <a:lnTo>
                              <a:pt x="502" y="682"/>
                            </a:lnTo>
                            <a:lnTo>
                              <a:pt x="521" y="690"/>
                            </a:lnTo>
                            <a:lnTo>
                              <a:pt x="538" y="685"/>
                            </a:lnTo>
                            <a:lnTo>
                              <a:pt x="562" y="685"/>
                            </a:lnTo>
                            <a:lnTo>
                              <a:pt x="587" y="695"/>
                            </a:lnTo>
                            <a:lnTo>
                              <a:pt x="604" y="693"/>
                            </a:lnTo>
                            <a:lnTo>
                              <a:pt x="607" y="674"/>
                            </a:lnTo>
                            <a:lnTo>
                              <a:pt x="626" y="670"/>
                            </a:lnTo>
                            <a:lnTo>
                              <a:pt x="634" y="679"/>
                            </a:lnTo>
                            <a:lnTo>
                              <a:pt x="637" y="696"/>
                            </a:lnTo>
                            <a:lnTo>
                              <a:pt x="645" y="704"/>
                            </a:lnTo>
                            <a:lnTo>
                              <a:pt x="593" y="1040"/>
                            </a:lnTo>
                            <a:lnTo>
                              <a:pt x="593" y="1040"/>
                            </a:lnTo>
                            <a:lnTo>
                              <a:pt x="312" y="987"/>
                            </a:lnTo>
                            <a:lnTo>
                              <a:pt x="0" y="926"/>
                            </a:lnTo>
                            <a:lnTo>
                              <a:pt x="0" y="926"/>
                            </a:lnTo>
                            <a:close/>
                          </a:path>
                        </a:pathLst>
                      </a:custGeom>
                      <a:grpFill/>
                      <a:ln w="5">
                        <a:solidFill>
                          <a:srgbClr val="0F56DC">
                            <a:lumMod val="65000"/>
                          </a:srgbClr>
                        </a:solidFill>
                        <a:prstDash val="solid"/>
                        <a:round/>
                        <a:headEnd/>
                        <a:tailEnd/>
                      </a:ln>
                    </p:spPr>
                    <p:txBody>
                      <a:bodyPr tIns="457200" rIns="182880" anchor="ctr"/>
                      <a:lstStyle/>
                      <a:p>
                        <a:pPr algn="ctr">
                          <a:defRPr/>
                        </a:pPr>
                        <a:r>
                          <a:rPr lang="en-US" sz="1000" kern="0" dirty="0">
                            <a:solidFill>
                              <a:srgbClr val="002060"/>
                            </a:solidFill>
                            <a:latin typeface="Myriad Web Pro"/>
                          </a:rPr>
                          <a:t>ID</a:t>
                        </a:r>
                      </a:p>
                    </p:txBody>
                  </p:sp>
                  <p:sp>
                    <p:nvSpPr>
                      <p:cNvPr id="204" name="Freeform 110"/>
                      <p:cNvSpPr>
                        <a:spLocks/>
                      </p:cNvSpPr>
                      <p:nvPr/>
                    </p:nvSpPr>
                    <p:spPr bwMode="auto">
                      <a:xfrm>
                        <a:off x="1065" y="1458"/>
                        <a:ext cx="599" cy="775"/>
                      </a:xfrm>
                      <a:custGeom>
                        <a:avLst/>
                        <a:gdLst>
                          <a:gd name="T0" fmla="*/ 523 w 599"/>
                          <a:gd name="T1" fmla="*/ 775 h 775"/>
                          <a:gd name="T2" fmla="*/ 0 w 599"/>
                          <a:gd name="T3" fmla="*/ 702 h 775"/>
                          <a:gd name="T4" fmla="*/ 128 w 599"/>
                          <a:gd name="T5" fmla="*/ 0 h 775"/>
                          <a:gd name="T6" fmla="*/ 420 w 599"/>
                          <a:gd name="T7" fmla="*/ 54 h 775"/>
                          <a:gd name="T8" fmla="*/ 412 w 599"/>
                          <a:gd name="T9" fmla="*/ 120 h 775"/>
                          <a:gd name="T10" fmla="*/ 396 w 599"/>
                          <a:gd name="T11" fmla="*/ 202 h 775"/>
                          <a:gd name="T12" fmla="*/ 446 w 599"/>
                          <a:gd name="T13" fmla="*/ 209 h 775"/>
                          <a:gd name="T14" fmla="*/ 548 w 599"/>
                          <a:gd name="T15" fmla="*/ 220 h 775"/>
                          <a:gd name="T16" fmla="*/ 599 w 599"/>
                          <a:gd name="T17" fmla="*/ 224 h 775"/>
                          <a:gd name="T18" fmla="*/ 523 w 599"/>
                          <a:gd name="T19" fmla="*/ 775 h 7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99" h="775">
                            <a:moveTo>
                              <a:pt x="523" y="775"/>
                            </a:moveTo>
                            <a:lnTo>
                              <a:pt x="0" y="702"/>
                            </a:lnTo>
                            <a:lnTo>
                              <a:pt x="128" y="0"/>
                            </a:lnTo>
                            <a:lnTo>
                              <a:pt x="420" y="54"/>
                            </a:lnTo>
                            <a:lnTo>
                              <a:pt x="412" y="120"/>
                            </a:lnTo>
                            <a:lnTo>
                              <a:pt x="396" y="202"/>
                            </a:lnTo>
                            <a:lnTo>
                              <a:pt x="446" y="209"/>
                            </a:lnTo>
                            <a:lnTo>
                              <a:pt x="548" y="220"/>
                            </a:lnTo>
                            <a:lnTo>
                              <a:pt x="599" y="224"/>
                            </a:lnTo>
                            <a:lnTo>
                              <a:pt x="523" y="775"/>
                            </a:lnTo>
                            <a:close/>
                          </a:path>
                        </a:pathLst>
                      </a:custGeom>
                      <a:solidFill>
                        <a:srgbClr val="FFCC00"/>
                      </a:solidFill>
                      <a:ln w="5">
                        <a:solidFill>
                          <a:srgbClr val="0F56DC">
                            <a:lumMod val="65000"/>
                          </a:srgbClr>
                        </a:solidFill>
                        <a:prstDash val="solid"/>
                        <a:round/>
                        <a:headEnd/>
                        <a:tailEnd/>
                      </a:ln>
                    </p:spPr>
                    <p:txBody>
                      <a:bodyPr anchor="ctr"/>
                      <a:lstStyle/>
                      <a:p>
                        <a:pPr algn="ctr">
                          <a:defRPr/>
                        </a:pPr>
                        <a:r>
                          <a:rPr lang="en-US" sz="1000" kern="0" dirty="0">
                            <a:solidFill>
                              <a:srgbClr val="002060"/>
                            </a:solidFill>
                            <a:latin typeface="Myriad Web Pro"/>
                          </a:rPr>
                          <a:t>UT</a:t>
                        </a:r>
                      </a:p>
                    </p:txBody>
                  </p:sp>
                  <p:sp>
                    <p:nvSpPr>
                      <p:cNvPr id="205" name="Freeform 111"/>
                      <p:cNvSpPr>
                        <a:spLocks/>
                      </p:cNvSpPr>
                      <p:nvPr/>
                    </p:nvSpPr>
                    <p:spPr bwMode="auto">
                      <a:xfrm>
                        <a:off x="854" y="2160"/>
                        <a:ext cx="734" cy="818"/>
                      </a:xfrm>
                      <a:custGeom>
                        <a:avLst/>
                        <a:gdLst>
                          <a:gd name="T0" fmla="*/ 19 w 734"/>
                          <a:gd name="T1" fmla="*/ 528 h 818"/>
                          <a:gd name="T2" fmla="*/ 2 w 734"/>
                          <a:gd name="T3" fmla="*/ 540 h 818"/>
                          <a:gd name="T4" fmla="*/ 0 w 734"/>
                          <a:gd name="T5" fmla="*/ 549 h 818"/>
                          <a:gd name="T6" fmla="*/ 3 w 734"/>
                          <a:gd name="T7" fmla="*/ 556 h 818"/>
                          <a:gd name="T8" fmla="*/ 120 w 734"/>
                          <a:gd name="T9" fmla="*/ 623 h 818"/>
                          <a:gd name="T10" fmla="*/ 197 w 734"/>
                          <a:gd name="T11" fmla="*/ 670 h 818"/>
                          <a:gd name="T12" fmla="*/ 289 w 734"/>
                          <a:gd name="T13" fmla="*/ 723 h 818"/>
                          <a:gd name="T14" fmla="*/ 394 w 734"/>
                          <a:gd name="T15" fmla="*/ 785 h 818"/>
                          <a:gd name="T16" fmla="*/ 470 w 734"/>
                          <a:gd name="T17" fmla="*/ 801 h 818"/>
                          <a:gd name="T18" fmla="*/ 626 w 734"/>
                          <a:gd name="T19" fmla="*/ 818 h 818"/>
                          <a:gd name="T20" fmla="*/ 734 w 734"/>
                          <a:gd name="T21" fmla="*/ 73 h 818"/>
                          <a:gd name="T22" fmla="*/ 211 w 734"/>
                          <a:gd name="T23" fmla="*/ 0 h 818"/>
                          <a:gd name="T24" fmla="*/ 192 w 734"/>
                          <a:gd name="T25" fmla="*/ 101 h 818"/>
                          <a:gd name="T26" fmla="*/ 181 w 734"/>
                          <a:gd name="T27" fmla="*/ 101 h 818"/>
                          <a:gd name="T28" fmla="*/ 170 w 734"/>
                          <a:gd name="T29" fmla="*/ 119 h 818"/>
                          <a:gd name="T30" fmla="*/ 155 w 734"/>
                          <a:gd name="T31" fmla="*/ 117 h 818"/>
                          <a:gd name="T32" fmla="*/ 147 w 734"/>
                          <a:gd name="T33" fmla="*/ 100 h 818"/>
                          <a:gd name="T34" fmla="*/ 130 w 734"/>
                          <a:gd name="T35" fmla="*/ 98 h 818"/>
                          <a:gd name="T36" fmla="*/ 125 w 734"/>
                          <a:gd name="T37" fmla="*/ 91 h 818"/>
                          <a:gd name="T38" fmla="*/ 119 w 734"/>
                          <a:gd name="T39" fmla="*/ 91 h 818"/>
                          <a:gd name="T40" fmla="*/ 113 w 734"/>
                          <a:gd name="T41" fmla="*/ 95 h 818"/>
                          <a:gd name="T42" fmla="*/ 102 w 734"/>
                          <a:gd name="T43" fmla="*/ 101 h 818"/>
                          <a:gd name="T44" fmla="*/ 100 w 734"/>
                          <a:gd name="T45" fmla="*/ 145 h 818"/>
                          <a:gd name="T46" fmla="*/ 98 w 734"/>
                          <a:gd name="T47" fmla="*/ 156 h 818"/>
                          <a:gd name="T48" fmla="*/ 95 w 734"/>
                          <a:gd name="T49" fmla="*/ 234 h 818"/>
                          <a:gd name="T50" fmla="*/ 86 w 734"/>
                          <a:gd name="T51" fmla="*/ 248 h 818"/>
                          <a:gd name="T52" fmla="*/ 83 w 734"/>
                          <a:gd name="T53" fmla="*/ 268 h 818"/>
                          <a:gd name="T54" fmla="*/ 100 w 734"/>
                          <a:gd name="T55" fmla="*/ 300 h 818"/>
                          <a:gd name="T56" fmla="*/ 108 w 734"/>
                          <a:gd name="T57" fmla="*/ 336 h 818"/>
                          <a:gd name="T58" fmla="*/ 113 w 734"/>
                          <a:gd name="T59" fmla="*/ 342 h 818"/>
                          <a:gd name="T60" fmla="*/ 119 w 734"/>
                          <a:gd name="T61" fmla="*/ 345 h 818"/>
                          <a:gd name="T62" fmla="*/ 119 w 734"/>
                          <a:gd name="T63" fmla="*/ 359 h 818"/>
                          <a:gd name="T64" fmla="*/ 108 w 734"/>
                          <a:gd name="T65" fmla="*/ 368 h 818"/>
                          <a:gd name="T66" fmla="*/ 86 w 734"/>
                          <a:gd name="T67" fmla="*/ 379 h 818"/>
                          <a:gd name="T68" fmla="*/ 75 w 734"/>
                          <a:gd name="T69" fmla="*/ 392 h 818"/>
                          <a:gd name="T70" fmla="*/ 66 w 734"/>
                          <a:gd name="T71" fmla="*/ 414 h 818"/>
                          <a:gd name="T72" fmla="*/ 61 w 734"/>
                          <a:gd name="T73" fmla="*/ 445 h 818"/>
                          <a:gd name="T74" fmla="*/ 44 w 734"/>
                          <a:gd name="T75" fmla="*/ 462 h 818"/>
                          <a:gd name="T76" fmla="*/ 31 w 734"/>
                          <a:gd name="T77" fmla="*/ 467 h 818"/>
                          <a:gd name="T78" fmla="*/ 31 w 734"/>
                          <a:gd name="T79" fmla="*/ 471 h 818"/>
                          <a:gd name="T80" fmla="*/ 30 w 734"/>
                          <a:gd name="T81" fmla="*/ 482 h 818"/>
                          <a:gd name="T82" fmla="*/ 31 w 734"/>
                          <a:gd name="T83" fmla="*/ 487 h 818"/>
                          <a:gd name="T84" fmla="*/ 55 w 734"/>
                          <a:gd name="T85" fmla="*/ 490 h 818"/>
                          <a:gd name="T86" fmla="*/ 52 w 734"/>
                          <a:gd name="T87" fmla="*/ 507 h 818"/>
                          <a:gd name="T88" fmla="*/ 42 w 734"/>
                          <a:gd name="T89" fmla="*/ 521 h 818"/>
                          <a:gd name="T90" fmla="*/ 19 w 734"/>
                          <a:gd name="T91" fmla="*/ 528 h 8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734" h="818">
                            <a:moveTo>
                              <a:pt x="19" y="528"/>
                            </a:moveTo>
                            <a:lnTo>
                              <a:pt x="2" y="540"/>
                            </a:lnTo>
                            <a:lnTo>
                              <a:pt x="0" y="549"/>
                            </a:lnTo>
                            <a:lnTo>
                              <a:pt x="3" y="556"/>
                            </a:lnTo>
                            <a:lnTo>
                              <a:pt x="120" y="623"/>
                            </a:lnTo>
                            <a:lnTo>
                              <a:pt x="197" y="670"/>
                            </a:lnTo>
                            <a:lnTo>
                              <a:pt x="289" y="723"/>
                            </a:lnTo>
                            <a:lnTo>
                              <a:pt x="394" y="785"/>
                            </a:lnTo>
                            <a:lnTo>
                              <a:pt x="470" y="801"/>
                            </a:lnTo>
                            <a:lnTo>
                              <a:pt x="626" y="818"/>
                            </a:lnTo>
                            <a:lnTo>
                              <a:pt x="734" y="73"/>
                            </a:lnTo>
                            <a:lnTo>
                              <a:pt x="211" y="0"/>
                            </a:lnTo>
                            <a:lnTo>
                              <a:pt x="192" y="101"/>
                            </a:lnTo>
                            <a:lnTo>
                              <a:pt x="181" y="101"/>
                            </a:lnTo>
                            <a:lnTo>
                              <a:pt x="170" y="119"/>
                            </a:lnTo>
                            <a:lnTo>
                              <a:pt x="155" y="117"/>
                            </a:lnTo>
                            <a:lnTo>
                              <a:pt x="147" y="100"/>
                            </a:lnTo>
                            <a:lnTo>
                              <a:pt x="130" y="98"/>
                            </a:lnTo>
                            <a:lnTo>
                              <a:pt x="125" y="91"/>
                            </a:lnTo>
                            <a:lnTo>
                              <a:pt x="119" y="91"/>
                            </a:lnTo>
                            <a:lnTo>
                              <a:pt x="113" y="95"/>
                            </a:lnTo>
                            <a:lnTo>
                              <a:pt x="102" y="101"/>
                            </a:lnTo>
                            <a:lnTo>
                              <a:pt x="100" y="145"/>
                            </a:lnTo>
                            <a:lnTo>
                              <a:pt x="98" y="156"/>
                            </a:lnTo>
                            <a:lnTo>
                              <a:pt x="95" y="234"/>
                            </a:lnTo>
                            <a:lnTo>
                              <a:pt x="86" y="248"/>
                            </a:lnTo>
                            <a:lnTo>
                              <a:pt x="83" y="268"/>
                            </a:lnTo>
                            <a:lnTo>
                              <a:pt x="100" y="300"/>
                            </a:lnTo>
                            <a:lnTo>
                              <a:pt x="108" y="336"/>
                            </a:lnTo>
                            <a:lnTo>
                              <a:pt x="113" y="342"/>
                            </a:lnTo>
                            <a:lnTo>
                              <a:pt x="119" y="345"/>
                            </a:lnTo>
                            <a:lnTo>
                              <a:pt x="119" y="359"/>
                            </a:lnTo>
                            <a:lnTo>
                              <a:pt x="108" y="368"/>
                            </a:lnTo>
                            <a:lnTo>
                              <a:pt x="86" y="379"/>
                            </a:lnTo>
                            <a:lnTo>
                              <a:pt x="75" y="392"/>
                            </a:lnTo>
                            <a:lnTo>
                              <a:pt x="66" y="414"/>
                            </a:lnTo>
                            <a:lnTo>
                              <a:pt x="61" y="445"/>
                            </a:lnTo>
                            <a:lnTo>
                              <a:pt x="44" y="462"/>
                            </a:lnTo>
                            <a:lnTo>
                              <a:pt x="31" y="467"/>
                            </a:lnTo>
                            <a:lnTo>
                              <a:pt x="31" y="471"/>
                            </a:lnTo>
                            <a:lnTo>
                              <a:pt x="30" y="482"/>
                            </a:lnTo>
                            <a:lnTo>
                              <a:pt x="31" y="487"/>
                            </a:lnTo>
                            <a:lnTo>
                              <a:pt x="55" y="490"/>
                            </a:lnTo>
                            <a:lnTo>
                              <a:pt x="52" y="507"/>
                            </a:lnTo>
                            <a:lnTo>
                              <a:pt x="42" y="521"/>
                            </a:lnTo>
                            <a:lnTo>
                              <a:pt x="19" y="528"/>
                            </a:lnTo>
                            <a:close/>
                          </a:path>
                        </a:pathLst>
                      </a:custGeom>
                      <a:solidFill>
                        <a:schemeClr val="bg1"/>
                      </a:solidFill>
                      <a:ln w="5">
                        <a:solidFill>
                          <a:srgbClr val="0F56DC">
                            <a:lumMod val="65000"/>
                          </a:srgbClr>
                        </a:solidFill>
                        <a:prstDash val="solid"/>
                        <a:round/>
                        <a:headEnd/>
                        <a:tailEnd/>
                      </a:ln>
                    </p:spPr>
                    <p:txBody>
                      <a:bodyPr anchor="ctr"/>
                      <a:lstStyle/>
                      <a:p>
                        <a:pPr algn="ctr">
                          <a:defRPr/>
                        </a:pPr>
                        <a:r>
                          <a:rPr lang="en-US" sz="1000" kern="0" dirty="0">
                            <a:solidFill>
                              <a:srgbClr val="002060"/>
                            </a:solidFill>
                            <a:latin typeface="Myriad Web Pro"/>
                          </a:rPr>
                          <a:t>AZ</a:t>
                        </a:r>
                      </a:p>
                    </p:txBody>
                  </p:sp>
                  <p:sp>
                    <p:nvSpPr>
                      <p:cNvPr id="206" name="Freeform 112"/>
                      <p:cNvSpPr>
                        <a:spLocks/>
                      </p:cNvSpPr>
                      <p:nvPr/>
                    </p:nvSpPr>
                    <p:spPr bwMode="auto">
                      <a:xfrm>
                        <a:off x="493" y="1328"/>
                        <a:ext cx="701" cy="1079"/>
                      </a:xfrm>
                      <a:custGeom>
                        <a:avLst/>
                        <a:gdLst>
                          <a:gd name="T0" fmla="*/ 701 w 701"/>
                          <a:gd name="T1" fmla="*/ 128 h 1079"/>
                          <a:gd name="T2" fmla="*/ 553 w 701"/>
                          <a:gd name="T3" fmla="*/ 933 h 1079"/>
                          <a:gd name="T4" fmla="*/ 542 w 701"/>
                          <a:gd name="T5" fmla="*/ 935 h 1079"/>
                          <a:gd name="T6" fmla="*/ 531 w 701"/>
                          <a:gd name="T7" fmla="*/ 951 h 1079"/>
                          <a:gd name="T8" fmla="*/ 517 w 701"/>
                          <a:gd name="T9" fmla="*/ 951 h 1079"/>
                          <a:gd name="T10" fmla="*/ 508 w 701"/>
                          <a:gd name="T11" fmla="*/ 933 h 1079"/>
                          <a:gd name="T12" fmla="*/ 492 w 701"/>
                          <a:gd name="T13" fmla="*/ 930 h 1079"/>
                          <a:gd name="T14" fmla="*/ 486 w 701"/>
                          <a:gd name="T15" fmla="*/ 924 h 1079"/>
                          <a:gd name="T16" fmla="*/ 480 w 701"/>
                          <a:gd name="T17" fmla="*/ 924 h 1079"/>
                          <a:gd name="T18" fmla="*/ 463 w 701"/>
                          <a:gd name="T19" fmla="*/ 933 h 1079"/>
                          <a:gd name="T20" fmla="*/ 461 w 701"/>
                          <a:gd name="T21" fmla="*/ 976 h 1079"/>
                          <a:gd name="T22" fmla="*/ 459 w 701"/>
                          <a:gd name="T23" fmla="*/ 1012 h 1079"/>
                          <a:gd name="T24" fmla="*/ 456 w 701"/>
                          <a:gd name="T25" fmla="*/ 1066 h 1079"/>
                          <a:gd name="T26" fmla="*/ 447 w 701"/>
                          <a:gd name="T27" fmla="*/ 1079 h 1079"/>
                          <a:gd name="T28" fmla="*/ 433 w 701"/>
                          <a:gd name="T29" fmla="*/ 1072 h 1079"/>
                          <a:gd name="T30" fmla="*/ 0 w 701"/>
                          <a:gd name="T31" fmla="*/ 421 h 1079"/>
                          <a:gd name="T32" fmla="*/ 119 w 701"/>
                          <a:gd name="T33" fmla="*/ 0 h 1079"/>
                          <a:gd name="T34" fmla="*/ 701 w 701"/>
                          <a:gd name="T35" fmla="*/ 128 h 10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01" h="1079">
                            <a:moveTo>
                              <a:pt x="701" y="128"/>
                            </a:moveTo>
                            <a:lnTo>
                              <a:pt x="553" y="933"/>
                            </a:lnTo>
                            <a:lnTo>
                              <a:pt x="542" y="935"/>
                            </a:lnTo>
                            <a:lnTo>
                              <a:pt x="531" y="951"/>
                            </a:lnTo>
                            <a:lnTo>
                              <a:pt x="517" y="951"/>
                            </a:lnTo>
                            <a:lnTo>
                              <a:pt x="508" y="933"/>
                            </a:lnTo>
                            <a:lnTo>
                              <a:pt x="492" y="930"/>
                            </a:lnTo>
                            <a:lnTo>
                              <a:pt x="486" y="924"/>
                            </a:lnTo>
                            <a:lnTo>
                              <a:pt x="480" y="924"/>
                            </a:lnTo>
                            <a:lnTo>
                              <a:pt x="463" y="933"/>
                            </a:lnTo>
                            <a:lnTo>
                              <a:pt x="461" y="976"/>
                            </a:lnTo>
                            <a:lnTo>
                              <a:pt x="459" y="1012"/>
                            </a:lnTo>
                            <a:lnTo>
                              <a:pt x="456" y="1066"/>
                            </a:lnTo>
                            <a:lnTo>
                              <a:pt x="447" y="1079"/>
                            </a:lnTo>
                            <a:lnTo>
                              <a:pt x="433" y="1072"/>
                            </a:lnTo>
                            <a:lnTo>
                              <a:pt x="0" y="421"/>
                            </a:lnTo>
                            <a:lnTo>
                              <a:pt x="119" y="0"/>
                            </a:lnTo>
                            <a:lnTo>
                              <a:pt x="701" y="128"/>
                            </a:lnTo>
                            <a:close/>
                          </a:path>
                        </a:pathLst>
                      </a:custGeom>
                      <a:solidFill>
                        <a:schemeClr val="bg1"/>
                      </a:solidFill>
                      <a:ln w="5">
                        <a:solidFill>
                          <a:srgbClr val="0F56DC">
                            <a:lumMod val="65000"/>
                          </a:srgbClr>
                        </a:solidFill>
                        <a:prstDash val="solid"/>
                        <a:round/>
                        <a:headEnd/>
                        <a:tailEnd/>
                      </a:ln>
                    </p:spPr>
                    <p:txBody>
                      <a:bodyPr bIns="365760" anchor="ctr"/>
                      <a:lstStyle/>
                      <a:p>
                        <a:pPr algn="ctr">
                          <a:defRPr/>
                        </a:pPr>
                        <a:r>
                          <a:rPr lang="en-US" sz="1000" kern="0" dirty="0">
                            <a:solidFill>
                              <a:srgbClr val="002060"/>
                            </a:solidFill>
                            <a:latin typeface="Myriad Web Pro"/>
                          </a:rPr>
                          <a:t>NV</a:t>
                        </a:r>
                      </a:p>
                    </p:txBody>
                  </p:sp>
                  <p:sp>
                    <p:nvSpPr>
                      <p:cNvPr id="207" name="Freeform 113"/>
                      <p:cNvSpPr>
                        <a:spLocks/>
                      </p:cNvSpPr>
                      <p:nvPr/>
                    </p:nvSpPr>
                    <p:spPr bwMode="auto">
                      <a:xfrm>
                        <a:off x="190" y="675"/>
                        <a:ext cx="866" cy="719"/>
                      </a:xfrm>
                      <a:custGeom>
                        <a:avLst/>
                        <a:gdLst>
                          <a:gd name="T0" fmla="*/ 706 w 866"/>
                          <a:gd name="T1" fmla="*/ 719 h 719"/>
                          <a:gd name="T2" fmla="*/ 761 w 866"/>
                          <a:gd name="T3" fmla="*/ 502 h 719"/>
                          <a:gd name="T4" fmla="*/ 767 w 866"/>
                          <a:gd name="T5" fmla="*/ 475 h 719"/>
                          <a:gd name="T6" fmla="*/ 783 w 866"/>
                          <a:gd name="T7" fmla="*/ 441 h 719"/>
                          <a:gd name="T8" fmla="*/ 778 w 866"/>
                          <a:gd name="T9" fmla="*/ 433 h 719"/>
                          <a:gd name="T10" fmla="*/ 762 w 866"/>
                          <a:gd name="T11" fmla="*/ 433 h 719"/>
                          <a:gd name="T12" fmla="*/ 755 w 866"/>
                          <a:gd name="T13" fmla="*/ 422 h 719"/>
                          <a:gd name="T14" fmla="*/ 758 w 866"/>
                          <a:gd name="T15" fmla="*/ 413 h 719"/>
                          <a:gd name="T16" fmla="*/ 761 w 866"/>
                          <a:gd name="T17" fmla="*/ 392 h 719"/>
                          <a:gd name="T18" fmla="*/ 789 w 866"/>
                          <a:gd name="T19" fmla="*/ 358 h 719"/>
                          <a:gd name="T20" fmla="*/ 800 w 866"/>
                          <a:gd name="T21" fmla="*/ 352 h 719"/>
                          <a:gd name="T22" fmla="*/ 808 w 866"/>
                          <a:gd name="T23" fmla="*/ 344 h 719"/>
                          <a:gd name="T24" fmla="*/ 817 w 866"/>
                          <a:gd name="T25" fmla="*/ 322 h 719"/>
                          <a:gd name="T26" fmla="*/ 842 w 866"/>
                          <a:gd name="T27" fmla="*/ 286 h 719"/>
                          <a:gd name="T28" fmla="*/ 864 w 866"/>
                          <a:gd name="T29" fmla="*/ 263 h 719"/>
                          <a:gd name="T30" fmla="*/ 866 w 866"/>
                          <a:gd name="T31" fmla="*/ 241 h 719"/>
                          <a:gd name="T32" fmla="*/ 845 w 866"/>
                          <a:gd name="T33" fmla="*/ 225 h 719"/>
                          <a:gd name="T34" fmla="*/ 834 w 866"/>
                          <a:gd name="T35" fmla="*/ 197 h 719"/>
                          <a:gd name="T36" fmla="*/ 755 w 866"/>
                          <a:gd name="T37" fmla="*/ 174 h 719"/>
                          <a:gd name="T38" fmla="*/ 661 w 866"/>
                          <a:gd name="T39" fmla="*/ 152 h 719"/>
                          <a:gd name="T40" fmla="*/ 564 w 866"/>
                          <a:gd name="T41" fmla="*/ 152 h 719"/>
                          <a:gd name="T42" fmla="*/ 561 w 866"/>
                          <a:gd name="T43" fmla="*/ 144 h 719"/>
                          <a:gd name="T44" fmla="*/ 527 w 866"/>
                          <a:gd name="T45" fmla="*/ 157 h 719"/>
                          <a:gd name="T46" fmla="*/ 500 w 866"/>
                          <a:gd name="T47" fmla="*/ 153 h 719"/>
                          <a:gd name="T48" fmla="*/ 485 w 866"/>
                          <a:gd name="T49" fmla="*/ 143 h 719"/>
                          <a:gd name="T50" fmla="*/ 477 w 866"/>
                          <a:gd name="T51" fmla="*/ 147 h 719"/>
                          <a:gd name="T52" fmla="*/ 447 w 866"/>
                          <a:gd name="T53" fmla="*/ 146 h 719"/>
                          <a:gd name="T54" fmla="*/ 436 w 866"/>
                          <a:gd name="T55" fmla="*/ 138 h 719"/>
                          <a:gd name="T56" fmla="*/ 403 w 866"/>
                          <a:gd name="T57" fmla="*/ 125 h 719"/>
                          <a:gd name="T58" fmla="*/ 399 w 866"/>
                          <a:gd name="T59" fmla="*/ 125 h 719"/>
                          <a:gd name="T60" fmla="*/ 372 w 866"/>
                          <a:gd name="T61" fmla="*/ 116 h 719"/>
                          <a:gd name="T62" fmla="*/ 360 w 866"/>
                          <a:gd name="T63" fmla="*/ 127 h 719"/>
                          <a:gd name="T64" fmla="*/ 321 w 866"/>
                          <a:gd name="T65" fmla="*/ 125 h 719"/>
                          <a:gd name="T66" fmla="*/ 283 w 866"/>
                          <a:gd name="T67" fmla="*/ 100 h 719"/>
                          <a:gd name="T68" fmla="*/ 288 w 866"/>
                          <a:gd name="T69" fmla="*/ 94 h 719"/>
                          <a:gd name="T70" fmla="*/ 289 w 866"/>
                          <a:gd name="T71" fmla="*/ 46 h 719"/>
                          <a:gd name="T72" fmla="*/ 275 w 866"/>
                          <a:gd name="T73" fmla="*/ 22 h 719"/>
                          <a:gd name="T74" fmla="*/ 250 w 866"/>
                          <a:gd name="T75" fmla="*/ 18 h 719"/>
                          <a:gd name="T76" fmla="*/ 246 w 866"/>
                          <a:gd name="T77" fmla="*/ 2 h 719"/>
                          <a:gd name="T78" fmla="*/ 230 w 866"/>
                          <a:gd name="T79" fmla="*/ 0 h 719"/>
                          <a:gd name="T80" fmla="*/ 194 w 866"/>
                          <a:gd name="T81" fmla="*/ 13 h 719"/>
                          <a:gd name="T82" fmla="*/ 180 w 866"/>
                          <a:gd name="T83" fmla="*/ 54 h 719"/>
                          <a:gd name="T84" fmla="*/ 160 w 866"/>
                          <a:gd name="T85" fmla="*/ 116 h 719"/>
                          <a:gd name="T86" fmla="*/ 139 w 866"/>
                          <a:gd name="T87" fmla="*/ 157 h 719"/>
                          <a:gd name="T88" fmla="*/ 108 w 866"/>
                          <a:gd name="T89" fmla="*/ 244 h 719"/>
                          <a:gd name="T90" fmla="*/ 68 w 866"/>
                          <a:gd name="T91" fmla="*/ 328 h 719"/>
                          <a:gd name="T92" fmla="*/ 18 w 866"/>
                          <a:gd name="T93" fmla="*/ 408 h 719"/>
                          <a:gd name="T94" fmla="*/ 5 w 866"/>
                          <a:gd name="T95" fmla="*/ 425 h 719"/>
                          <a:gd name="T96" fmla="*/ 0 w 866"/>
                          <a:gd name="T97" fmla="*/ 480 h 719"/>
                          <a:gd name="T98" fmla="*/ 4 w 866"/>
                          <a:gd name="T99" fmla="*/ 555 h 719"/>
                          <a:gd name="T100" fmla="*/ 706 w 866"/>
                          <a:gd name="T101" fmla="*/ 719 h 7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866" h="719">
                            <a:moveTo>
                              <a:pt x="706" y="719"/>
                            </a:moveTo>
                            <a:lnTo>
                              <a:pt x="761" y="502"/>
                            </a:lnTo>
                            <a:lnTo>
                              <a:pt x="767" y="475"/>
                            </a:lnTo>
                            <a:lnTo>
                              <a:pt x="783" y="441"/>
                            </a:lnTo>
                            <a:lnTo>
                              <a:pt x="778" y="433"/>
                            </a:lnTo>
                            <a:lnTo>
                              <a:pt x="762" y="433"/>
                            </a:lnTo>
                            <a:lnTo>
                              <a:pt x="755" y="422"/>
                            </a:lnTo>
                            <a:lnTo>
                              <a:pt x="758" y="413"/>
                            </a:lnTo>
                            <a:lnTo>
                              <a:pt x="761" y="392"/>
                            </a:lnTo>
                            <a:lnTo>
                              <a:pt x="789" y="358"/>
                            </a:lnTo>
                            <a:lnTo>
                              <a:pt x="800" y="352"/>
                            </a:lnTo>
                            <a:lnTo>
                              <a:pt x="808" y="344"/>
                            </a:lnTo>
                            <a:lnTo>
                              <a:pt x="817" y="322"/>
                            </a:lnTo>
                            <a:lnTo>
                              <a:pt x="842" y="286"/>
                            </a:lnTo>
                            <a:lnTo>
                              <a:pt x="864" y="263"/>
                            </a:lnTo>
                            <a:lnTo>
                              <a:pt x="866" y="241"/>
                            </a:lnTo>
                            <a:lnTo>
                              <a:pt x="845" y="225"/>
                            </a:lnTo>
                            <a:lnTo>
                              <a:pt x="834" y="197"/>
                            </a:lnTo>
                            <a:lnTo>
                              <a:pt x="755" y="174"/>
                            </a:lnTo>
                            <a:lnTo>
                              <a:pt x="661" y="152"/>
                            </a:lnTo>
                            <a:lnTo>
                              <a:pt x="564" y="152"/>
                            </a:lnTo>
                            <a:lnTo>
                              <a:pt x="561" y="144"/>
                            </a:lnTo>
                            <a:lnTo>
                              <a:pt x="527" y="157"/>
                            </a:lnTo>
                            <a:lnTo>
                              <a:pt x="500" y="153"/>
                            </a:lnTo>
                            <a:lnTo>
                              <a:pt x="485" y="143"/>
                            </a:lnTo>
                            <a:lnTo>
                              <a:pt x="477" y="147"/>
                            </a:lnTo>
                            <a:lnTo>
                              <a:pt x="447" y="146"/>
                            </a:lnTo>
                            <a:lnTo>
                              <a:pt x="436" y="138"/>
                            </a:lnTo>
                            <a:lnTo>
                              <a:pt x="403" y="125"/>
                            </a:lnTo>
                            <a:lnTo>
                              <a:pt x="399" y="125"/>
                            </a:lnTo>
                            <a:lnTo>
                              <a:pt x="372" y="116"/>
                            </a:lnTo>
                            <a:lnTo>
                              <a:pt x="360" y="127"/>
                            </a:lnTo>
                            <a:lnTo>
                              <a:pt x="321" y="125"/>
                            </a:lnTo>
                            <a:lnTo>
                              <a:pt x="283" y="100"/>
                            </a:lnTo>
                            <a:lnTo>
                              <a:pt x="288" y="94"/>
                            </a:lnTo>
                            <a:lnTo>
                              <a:pt x="289" y="46"/>
                            </a:lnTo>
                            <a:lnTo>
                              <a:pt x="275" y="22"/>
                            </a:lnTo>
                            <a:lnTo>
                              <a:pt x="250" y="18"/>
                            </a:lnTo>
                            <a:lnTo>
                              <a:pt x="246" y="2"/>
                            </a:lnTo>
                            <a:lnTo>
                              <a:pt x="230" y="0"/>
                            </a:lnTo>
                            <a:lnTo>
                              <a:pt x="194" y="13"/>
                            </a:lnTo>
                            <a:lnTo>
                              <a:pt x="180" y="54"/>
                            </a:lnTo>
                            <a:lnTo>
                              <a:pt x="160" y="116"/>
                            </a:lnTo>
                            <a:lnTo>
                              <a:pt x="139" y="157"/>
                            </a:lnTo>
                            <a:lnTo>
                              <a:pt x="108" y="244"/>
                            </a:lnTo>
                            <a:lnTo>
                              <a:pt x="68" y="328"/>
                            </a:lnTo>
                            <a:lnTo>
                              <a:pt x="18" y="408"/>
                            </a:lnTo>
                            <a:lnTo>
                              <a:pt x="5" y="425"/>
                            </a:lnTo>
                            <a:lnTo>
                              <a:pt x="0" y="480"/>
                            </a:lnTo>
                            <a:lnTo>
                              <a:pt x="4" y="555"/>
                            </a:lnTo>
                            <a:lnTo>
                              <a:pt x="706" y="719"/>
                            </a:lnTo>
                            <a:close/>
                          </a:path>
                        </a:pathLst>
                      </a:custGeom>
                      <a:solidFill>
                        <a:srgbClr val="FFCC00"/>
                      </a:solidFill>
                      <a:ln w="5">
                        <a:solidFill>
                          <a:srgbClr val="0F56DC">
                            <a:lumMod val="65000"/>
                          </a:srgbClr>
                        </a:solidFill>
                        <a:prstDash val="solid"/>
                        <a:round/>
                        <a:headEnd/>
                        <a:tailEnd/>
                      </a:ln>
                    </p:spPr>
                    <p:txBody>
                      <a:bodyPr anchor="ctr"/>
                      <a:lstStyle/>
                      <a:p>
                        <a:pPr algn="ctr">
                          <a:defRPr/>
                        </a:pPr>
                        <a:r>
                          <a:rPr lang="en-US" sz="1000" kern="0" dirty="0">
                            <a:solidFill>
                              <a:srgbClr val="002060"/>
                            </a:solidFill>
                            <a:latin typeface="Myriad Web Pro"/>
                          </a:rPr>
                          <a:t>OR</a:t>
                        </a:r>
                      </a:p>
                    </p:txBody>
                  </p:sp>
                  <p:sp>
                    <p:nvSpPr>
                      <p:cNvPr id="208" name="Freeform 114"/>
                      <p:cNvSpPr>
                        <a:spLocks noEditPoints="1"/>
                      </p:cNvSpPr>
                      <p:nvPr/>
                    </p:nvSpPr>
                    <p:spPr bwMode="auto">
                      <a:xfrm>
                        <a:off x="384" y="345"/>
                        <a:ext cx="726" cy="526"/>
                      </a:xfrm>
                      <a:custGeom>
                        <a:avLst/>
                        <a:gdLst>
                          <a:gd name="T0" fmla="*/ 248 w 726"/>
                          <a:gd name="T1" fmla="*/ 9 h 526"/>
                          <a:gd name="T2" fmla="*/ 362 w 726"/>
                          <a:gd name="T3" fmla="*/ 39 h 526"/>
                          <a:gd name="T4" fmla="*/ 631 w 726"/>
                          <a:gd name="T5" fmla="*/ 109 h 526"/>
                          <a:gd name="T6" fmla="*/ 640 w 726"/>
                          <a:gd name="T7" fmla="*/ 526 h 526"/>
                          <a:gd name="T8" fmla="*/ 465 w 726"/>
                          <a:gd name="T9" fmla="*/ 482 h 526"/>
                          <a:gd name="T10" fmla="*/ 369 w 726"/>
                          <a:gd name="T11" fmla="*/ 474 h 526"/>
                          <a:gd name="T12" fmla="*/ 305 w 726"/>
                          <a:gd name="T13" fmla="*/ 483 h 526"/>
                          <a:gd name="T14" fmla="*/ 283 w 726"/>
                          <a:gd name="T15" fmla="*/ 477 h 526"/>
                          <a:gd name="T16" fmla="*/ 242 w 726"/>
                          <a:gd name="T17" fmla="*/ 468 h 526"/>
                          <a:gd name="T18" fmla="*/ 205 w 726"/>
                          <a:gd name="T19" fmla="*/ 455 h 526"/>
                          <a:gd name="T20" fmla="*/ 166 w 726"/>
                          <a:gd name="T21" fmla="*/ 457 h 526"/>
                          <a:gd name="T22" fmla="*/ 89 w 726"/>
                          <a:gd name="T23" fmla="*/ 430 h 526"/>
                          <a:gd name="T24" fmla="*/ 95 w 726"/>
                          <a:gd name="T25" fmla="*/ 376 h 526"/>
                          <a:gd name="T26" fmla="*/ 55 w 726"/>
                          <a:gd name="T27" fmla="*/ 348 h 526"/>
                          <a:gd name="T28" fmla="*/ 38 w 726"/>
                          <a:gd name="T29" fmla="*/ 329 h 526"/>
                          <a:gd name="T30" fmla="*/ 0 w 726"/>
                          <a:gd name="T31" fmla="*/ 316 h 526"/>
                          <a:gd name="T32" fmla="*/ 20 w 726"/>
                          <a:gd name="T33" fmla="*/ 298 h 526"/>
                          <a:gd name="T34" fmla="*/ 14 w 726"/>
                          <a:gd name="T35" fmla="*/ 265 h 526"/>
                          <a:gd name="T36" fmla="*/ 42 w 726"/>
                          <a:gd name="T37" fmla="*/ 237 h 526"/>
                          <a:gd name="T38" fmla="*/ 16 w 726"/>
                          <a:gd name="T39" fmla="*/ 176 h 526"/>
                          <a:gd name="T40" fmla="*/ 20 w 726"/>
                          <a:gd name="T41" fmla="*/ 109 h 526"/>
                          <a:gd name="T42" fmla="*/ 24 w 726"/>
                          <a:gd name="T43" fmla="*/ 29 h 526"/>
                          <a:gd name="T44" fmla="*/ 52 w 726"/>
                          <a:gd name="T45" fmla="*/ 51 h 526"/>
                          <a:gd name="T46" fmla="*/ 89 w 726"/>
                          <a:gd name="T47" fmla="*/ 79 h 526"/>
                          <a:gd name="T48" fmla="*/ 136 w 726"/>
                          <a:gd name="T49" fmla="*/ 96 h 526"/>
                          <a:gd name="T50" fmla="*/ 175 w 726"/>
                          <a:gd name="T51" fmla="*/ 112 h 526"/>
                          <a:gd name="T52" fmla="*/ 189 w 726"/>
                          <a:gd name="T53" fmla="*/ 95 h 526"/>
                          <a:gd name="T54" fmla="*/ 211 w 726"/>
                          <a:gd name="T55" fmla="*/ 81 h 526"/>
                          <a:gd name="T56" fmla="*/ 214 w 726"/>
                          <a:gd name="T57" fmla="*/ 98 h 526"/>
                          <a:gd name="T58" fmla="*/ 198 w 726"/>
                          <a:gd name="T59" fmla="*/ 115 h 526"/>
                          <a:gd name="T60" fmla="*/ 217 w 726"/>
                          <a:gd name="T61" fmla="*/ 138 h 526"/>
                          <a:gd name="T62" fmla="*/ 230 w 726"/>
                          <a:gd name="T63" fmla="*/ 149 h 526"/>
                          <a:gd name="T64" fmla="*/ 225 w 726"/>
                          <a:gd name="T65" fmla="*/ 134 h 526"/>
                          <a:gd name="T66" fmla="*/ 227 w 726"/>
                          <a:gd name="T67" fmla="*/ 103 h 526"/>
                          <a:gd name="T68" fmla="*/ 223 w 726"/>
                          <a:gd name="T69" fmla="*/ 79 h 526"/>
                          <a:gd name="T70" fmla="*/ 227 w 726"/>
                          <a:gd name="T71" fmla="*/ 40 h 526"/>
                          <a:gd name="T72" fmla="*/ 214 w 726"/>
                          <a:gd name="T73" fmla="*/ 6 h 526"/>
                          <a:gd name="T74" fmla="*/ 161 w 726"/>
                          <a:gd name="T75" fmla="*/ 37 h 526"/>
                          <a:gd name="T76" fmla="*/ 177 w 726"/>
                          <a:gd name="T77" fmla="*/ 45 h 526"/>
                          <a:gd name="T78" fmla="*/ 202 w 726"/>
                          <a:gd name="T79" fmla="*/ 35 h 526"/>
                          <a:gd name="T80" fmla="*/ 197 w 726"/>
                          <a:gd name="T81" fmla="*/ 56 h 526"/>
                          <a:gd name="T82" fmla="*/ 197 w 726"/>
                          <a:gd name="T83" fmla="*/ 73 h 526"/>
                          <a:gd name="T84" fmla="*/ 187 w 726"/>
                          <a:gd name="T85" fmla="*/ 76 h 526"/>
                          <a:gd name="T86" fmla="*/ 183 w 726"/>
                          <a:gd name="T87" fmla="*/ 74 h 526"/>
                          <a:gd name="T88" fmla="*/ 183 w 726"/>
                          <a:gd name="T89" fmla="*/ 74 h 526"/>
                          <a:gd name="T90" fmla="*/ 192 w 726"/>
                          <a:gd name="T91" fmla="*/ 57 h 526"/>
                          <a:gd name="T92" fmla="*/ 178 w 726"/>
                          <a:gd name="T93" fmla="*/ 64 h 526"/>
                          <a:gd name="T94" fmla="*/ 164 w 726"/>
                          <a:gd name="T95" fmla="*/ 53 h 5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726" h="526">
                            <a:moveTo>
                              <a:pt x="220" y="0"/>
                            </a:moveTo>
                            <a:lnTo>
                              <a:pt x="248" y="9"/>
                            </a:lnTo>
                            <a:lnTo>
                              <a:pt x="309" y="26"/>
                            </a:lnTo>
                            <a:lnTo>
                              <a:pt x="362" y="39"/>
                            </a:lnTo>
                            <a:lnTo>
                              <a:pt x="487" y="74"/>
                            </a:lnTo>
                            <a:lnTo>
                              <a:pt x="631" y="109"/>
                            </a:lnTo>
                            <a:lnTo>
                              <a:pt x="726" y="129"/>
                            </a:lnTo>
                            <a:lnTo>
                              <a:pt x="640" y="526"/>
                            </a:lnTo>
                            <a:lnTo>
                              <a:pt x="562" y="504"/>
                            </a:lnTo>
                            <a:lnTo>
                              <a:pt x="465" y="482"/>
                            </a:lnTo>
                            <a:lnTo>
                              <a:pt x="370" y="482"/>
                            </a:lnTo>
                            <a:lnTo>
                              <a:pt x="369" y="474"/>
                            </a:lnTo>
                            <a:lnTo>
                              <a:pt x="333" y="488"/>
                            </a:lnTo>
                            <a:lnTo>
                              <a:pt x="305" y="483"/>
                            </a:lnTo>
                            <a:lnTo>
                              <a:pt x="291" y="473"/>
                            </a:lnTo>
                            <a:lnTo>
                              <a:pt x="283" y="477"/>
                            </a:lnTo>
                            <a:lnTo>
                              <a:pt x="253" y="476"/>
                            </a:lnTo>
                            <a:lnTo>
                              <a:pt x="242" y="468"/>
                            </a:lnTo>
                            <a:lnTo>
                              <a:pt x="209" y="454"/>
                            </a:lnTo>
                            <a:lnTo>
                              <a:pt x="205" y="455"/>
                            </a:lnTo>
                            <a:lnTo>
                              <a:pt x="178" y="446"/>
                            </a:lnTo>
                            <a:lnTo>
                              <a:pt x="166" y="457"/>
                            </a:lnTo>
                            <a:lnTo>
                              <a:pt x="127" y="455"/>
                            </a:lnTo>
                            <a:lnTo>
                              <a:pt x="89" y="430"/>
                            </a:lnTo>
                            <a:lnTo>
                              <a:pt x="95" y="424"/>
                            </a:lnTo>
                            <a:lnTo>
                              <a:pt x="95" y="376"/>
                            </a:lnTo>
                            <a:lnTo>
                              <a:pt x="81" y="352"/>
                            </a:lnTo>
                            <a:lnTo>
                              <a:pt x="55" y="348"/>
                            </a:lnTo>
                            <a:lnTo>
                              <a:pt x="52" y="332"/>
                            </a:lnTo>
                            <a:lnTo>
                              <a:pt x="38" y="329"/>
                            </a:lnTo>
                            <a:lnTo>
                              <a:pt x="14" y="337"/>
                            </a:lnTo>
                            <a:lnTo>
                              <a:pt x="0" y="316"/>
                            </a:lnTo>
                            <a:lnTo>
                              <a:pt x="3" y="299"/>
                            </a:lnTo>
                            <a:lnTo>
                              <a:pt x="20" y="298"/>
                            </a:lnTo>
                            <a:lnTo>
                              <a:pt x="30" y="271"/>
                            </a:lnTo>
                            <a:lnTo>
                              <a:pt x="14" y="265"/>
                            </a:lnTo>
                            <a:lnTo>
                              <a:pt x="14" y="242"/>
                            </a:lnTo>
                            <a:lnTo>
                              <a:pt x="42" y="237"/>
                            </a:lnTo>
                            <a:lnTo>
                              <a:pt x="25" y="220"/>
                            </a:lnTo>
                            <a:lnTo>
                              <a:pt x="16" y="176"/>
                            </a:lnTo>
                            <a:lnTo>
                              <a:pt x="20" y="157"/>
                            </a:lnTo>
                            <a:lnTo>
                              <a:pt x="20" y="109"/>
                            </a:lnTo>
                            <a:lnTo>
                              <a:pt x="8" y="89"/>
                            </a:lnTo>
                            <a:lnTo>
                              <a:pt x="24" y="29"/>
                            </a:lnTo>
                            <a:lnTo>
                              <a:pt x="36" y="32"/>
                            </a:lnTo>
                            <a:lnTo>
                              <a:pt x="52" y="51"/>
                            </a:lnTo>
                            <a:lnTo>
                              <a:pt x="69" y="67"/>
                            </a:lnTo>
                            <a:lnTo>
                              <a:pt x="89" y="79"/>
                            </a:lnTo>
                            <a:lnTo>
                              <a:pt x="117" y="92"/>
                            </a:lnTo>
                            <a:lnTo>
                              <a:pt x="136" y="96"/>
                            </a:lnTo>
                            <a:lnTo>
                              <a:pt x="155" y="106"/>
                            </a:lnTo>
                            <a:lnTo>
                              <a:pt x="175" y="112"/>
                            </a:lnTo>
                            <a:lnTo>
                              <a:pt x="189" y="110"/>
                            </a:lnTo>
                            <a:lnTo>
                              <a:pt x="189" y="95"/>
                            </a:lnTo>
                            <a:lnTo>
                              <a:pt x="197" y="89"/>
                            </a:lnTo>
                            <a:lnTo>
                              <a:pt x="211" y="81"/>
                            </a:lnTo>
                            <a:lnTo>
                              <a:pt x="212" y="87"/>
                            </a:lnTo>
                            <a:lnTo>
                              <a:pt x="214" y="98"/>
                            </a:lnTo>
                            <a:lnTo>
                              <a:pt x="200" y="101"/>
                            </a:lnTo>
                            <a:lnTo>
                              <a:pt x="198" y="115"/>
                            </a:lnTo>
                            <a:lnTo>
                              <a:pt x="209" y="123"/>
                            </a:lnTo>
                            <a:lnTo>
                              <a:pt x="217" y="138"/>
                            </a:lnTo>
                            <a:lnTo>
                              <a:pt x="220" y="151"/>
                            </a:lnTo>
                            <a:lnTo>
                              <a:pt x="230" y="149"/>
                            </a:lnTo>
                            <a:lnTo>
                              <a:pt x="231" y="142"/>
                            </a:lnTo>
                            <a:lnTo>
                              <a:pt x="225" y="134"/>
                            </a:lnTo>
                            <a:lnTo>
                              <a:pt x="222" y="114"/>
                            </a:lnTo>
                            <a:lnTo>
                              <a:pt x="227" y="103"/>
                            </a:lnTo>
                            <a:lnTo>
                              <a:pt x="223" y="93"/>
                            </a:lnTo>
                            <a:lnTo>
                              <a:pt x="223" y="79"/>
                            </a:lnTo>
                            <a:lnTo>
                              <a:pt x="234" y="57"/>
                            </a:lnTo>
                            <a:lnTo>
                              <a:pt x="227" y="40"/>
                            </a:lnTo>
                            <a:lnTo>
                              <a:pt x="211" y="10"/>
                            </a:lnTo>
                            <a:lnTo>
                              <a:pt x="214" y="6"/>
                            </a:lnTo>
                            <a:lnTo>
                              <a:pt x="220" y="0"/>
                            </a:lnTo>
                            <a:close/>
                            <a:moveTo>
                              <a:pt x="161" y="37"/>
                            </a:moveTo>
                            <a:lnTo>
                              <a:pt x="175" y="37"/>
                            </a:lnTo>
                            <a:lnTo>
                              <a:pt x="177" y="45"/>
                            </a:lnTo>
                            <a:lnTo>
                              <a:pt x="187" y="35"/>
                            </a:lnTo>
                            <a:lnTo>
                              <a:pt x="202" y="35"/>
                            </a:lnTo>
                            <a:lnTo>
                              <a:pt x="206" y="45"/>
                            </a:lnTo>
                            <a:lnTo>
                              <a:pt x="197" y="56"/>
                            </a:lnTo>
                            <a:lnTo>
                              <a:pt x="202" y="60"/>
                            </a:lnTo>
                            <a:lnTo>
                              <a:pt x="197" y="73"/>
                            </a:lnTo>
                            <a:lnTo>
                              <a:pt x="187" y="76"/>
                            </a:lnTo>
                            <a:lnTo>
                              <a:pt x="187" y="76"/>
                            </a:lnTo>
                            <a:lnTo>
                              <a:pt x="186" y="76"/>
                            </a:lnTo>
                            <a:lnTo>
                              <a:pt x="183" y="74"/>
                            </a:lnTo>
                            <a:lnTo>
                              <a:pt x="183" y="74"/>
                            </a:lnTo>
                            <a:lnTo>
                              <a:pt x="183" y="74"/>
                            </a:lnTo>
                            <a:lnTo>
                              <a:pt x="187" y="65"/>
                            </a:lnTo>
                            <a:lnTo>
                              <a:pt x="192" y="57"/>
                            </a:lnTo>
                            <a:lnTo>
                              <a:pt x="181" y="54"/>
                            </a:lnTo>
                            <a:lnTo>
                              <a:pt x="178" y="64"/>
                            </a:lnTo>
                            <a:lnTo>
                              <a:pt x="175" y="67"/>
                            </a:lnTo>
                            <a:lnTo>
                              <a:pt x="164" y="53"/>
                            </a:lnTo>
                            <a:lnTo>
                              <a:pt x="161" y="37"/>
                            </a:lnTo>
                            <a:close/>
                          </a:path>
                        </a:pathLst>
                      </a:custGeom>
                      <a:solidFill>
                        <a:srgbClr val="FFCC00"/>
                      </a:solidFill>
                      <a:ln w="5">
                        <a:solidFill>
                          <a:srgbClr val="0F56DC">
                            <a:lumMod val="65000"/>
                          </a:srgbClr>
                        </a:solidFill>
                        <a:prstDash val="solid"/>
                        <a:round/>
                        <a:headEnd/>
                        <a:tailEnd/>
                      </a:ln>
                    </p:spPr>
                    <p:txBody>
                      <a:bodyPr anchor="ctr"/>
                      <a:lstStyle/>
                      <a:p>
                        <a:pPr algn="ctr">
                          <a:defRPr/>
                        </a:pPr>
                        <a:r>
                          <a:rPr lang="en-US" sz="1000" kern="0" dirty="0">
                            <a:solidFill>
                              <a:srgbClr val="002060"/>
                            </a:solidFill>
                            <a:latin typeface="Myriad Web Pro"/>
                          </a:rPr>
                          <a:t>WA</a:t>
                        </a:r>
                      </a:p>
                    </p:txBody>
                  </p:sp>
                  <p:sp>
                    <p:nvSpPr>
                      <p:cNvPr id="209" name="Freeform 115"/>
                      <p:cNvSpPr>
                        <a:spLocks noEditPoints="1"/>
                      </p:cNvSpPr>
                      <p:nvPr/>
                    </p:nvSpPr>
                    <p:spPr bwMode="auto">
                      <a:xfrm>
                        <a:off x="103" y="1230"/>
                        <a:ext cx="870" cy="1454"/>
                      </a:xfrm>
                      <a:custGeom>
                        <a:avLst/>
                        <a:gdLst>
                          <a:gd name="T0" fmla="*/ 801 w 870"/>
                          <a:gd name="T1" fmla="*/ 1439 h 1454"/>
                          <a:gd name="T2" fmla="*/ 779 w 870"/>
                          <a:gd name="T3" fmla="*/ 1412 h 1454"/>
                          <a:gd name="T4" fmla="*/ 793 w 870"/>
                          <a:gd name="T5" fmla="*/ 1392 h 1454"/>
                          <a:gd name="T6" fmla="*/ 824 w 870"/>
                          <a:gd name="T7" fmla="*/ 1322 h 1454"/>
                          <a:gd name="T8" fmla="*/ 870 w 870"/>
                          <a:gd name="T9" fmla="*/ 1289 h 1454"/>
                          <a:gd name="T10" fmla="*/ 857 w 870"/>
                          <a:gd name="T11" fmla="*/ 1266 h 1454"/>
                          <a:gd name="T12" fmla="*/ 837 w 870"/>
                          <a:gd name="T13" fmla="*/ 1177 h 1454"/>
                          <a:gd name="T14" fmla="*/ 509 w 870"/>
                          <a:gd name="T15" fmla="*/ 98 h 1454"/>
                          <a:gd name="T16" fmla="*/ 80 w 870"/>
                          <a:gd name="T17" fmla="*/ 76 h 1454"/>
                          <a:gd name="T18" fmla="*/ 25 w 870"/>
                          <a:gd name="T19" fmla="*/ 173 h 1454"/>
                          <a:gd name="T20" fmla="*/ 0 w 870"/>
                          <a:gd name="T21" fmla="*/ 224 h 1454"/>
                          <a:gd name="T22" fmla="*/ 34 w 870"/>
                          <a:gd name="T23" fmla="*/ 298 h 1454"/>
                          <a:gd name="T24" fmla="*/ 17 w 870"/>
                          <a:gd name="T25" fmla="*/ 395 h 1454"/>
                          <a:gd name="T26" fmla="*/ 39 w 870"/>
                          <a:gd name="T27" fmla="*/ 470 h 1454"/>
                          <a:gd name="T28" fmla="*/ 59 w 870"/>
                          <a:gd name="T29" fmla="*/ 546 h 1454"/>
                          <a:gd name="T30" fmla="*/ 94 w 870"/>
                          <a:gd name="T31" fmla="*/ 601 h 1454"/>
                          <a:gd name="T32" fmla="*/ 83 w 870"/>
                          <a:gd name="T33" fmla="*/ 643 h 1454"/>
                          <a:gd name="T34" fmla="*/ 108 w 870"/>
                          <a:gd name="T35" fmla="*/ 733 h 1454"/>
                          <a:gd name="T36" fmla="*/ 125 w 870"/>
                          <a:gd name="T37" fmla="*/ 775 h 1454"/>
                          <a:gd name="T38" fmla="*/ 100 w 870"/>
                          <a:gd name="T39" fmla="*/ 810 h 1454"/>
                          <a:gd name="T40" fmla="*/ 133 w 870"/>
                          <a:gd name="T41" fmla="*/ 889 h 1454"/>
                          <a:gd name="T42" fmla="*/ 170 w 870"/>
                          <a:gd name="T43" fmla="*/ 974 h 1454"/>
                          <a:gd name="T44" fmla="*/ 194 w 870"/>
                          <a:gd name="T45" fmla="*/ 1014 h 1454"/>
                          <a:gd name="T46" fmla="*/ 176 w 870"/>
                          <a:gd name="T47" fmla="*/ 1086 h 1454"/>
                          <a:gd name="T48" fmla="*/ 216 w 870"/>
                          <a:gd name="T49" fmla="*/ 1119 h 1454"/>
                          <a:gd name="T50" fmla="*/ 286 w 870"/>
                          <a:gd name="T51" fmla="*/ 1142 h 1454"/>
                          <a:gd name="T52" fmla="*/ 328 w 870"/>
                          <a:gd name="T53" fmla="*/ 1206 h 1454"/>
                          <a:gd name="T54" fmla="*/ 390 w 870"/>
                          <a:gd name="T55" fmla="*/ 1238 h 1454"/>
                          <a:gd name="T56" fmla="*/ 389 w 870"/>
                          <a:gd name="T57" fmla="*/ 1267 h 1454"/>
                          <a:gd name="T58" fmla="*/ 445 w 870"/>
                          <a:gd name="T59" fmla="*/ 1262 h 1454"/>
                          <a:gd name="T60" fmla="*/ 490 w 870"/>
                          <a:gd name="T61" fmla="*/ 1330 h 1454"/>
                          <a:gd name="T62" fmla="*/ 495 w 870"/>
                          <a:gd name="T63" fmla="*/ 1420 h 1454"/>
                          <a:gd name="T64" fmla="*/ 768 w 870"/>
                          <a:gd name="T65" fmla="*/ 1454 h 1454"/>
                          <a:gd name="T66" fmla="*/ 225 w 870"/>
                          <a:gd name="T67" fmla="*/ 1198 h 1454"/>
                          <a:gd name="T68" fmla="*/ 197 w 870"/>
                          <a:gd name="T69" fmla="*/ 1181 h 1454"/>
                          <a:gd name="T70" fmla="*/ 237 w 870"/>
                          <a:gd name="T71" fmla="*/ 1177 h 1454"/>
                          <a:gd name="T72" fmla="*/ 273 w 870"/>
                          <a:gd name="T73" fmla="*/ 1202 h 1454"/>
                          <a:gd name="T74" fmla="*/ 230 w 870"/>
                          <a:gd name="T75" fmla="*/ 1181 h 1454"/>
                          <a:gd name="T76" fmla="*/ 375 w 870"/>
                          <a:gd name="T77" fmla="*/ 1325 h 1454"/>
                          <a:gd name="T78" fmla="*/ 383 w 870"/>
                          <a:gd name="T79" fmla="*/ 1309 h 1454"/>
                          <a:gd name="T80" fmla="*/ 359 w 870"/>
                          <a:gd name="T81" fmla="*/ 1305 h 1454"/>
                          <a:gd name="T82" fmla="*/ 369 w 870"/>
                          <a:gd name="T83" fmla="*/ 1390 h 1454"/>
                          <a:gd name="T84" fmla="*/ 351 w 870"/>
                          <a:gd name="T85" fmla="*/ 1384 h 1454"/>
                          <a:gd name="T86" fmla="*/ 347 w 870"/>
                          <a:gd name="T87" fmla="*/ 1373 h 14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870" h="1454">
                            <a:moveTo>
                              <a:pt x="768" y="1454"/>
                            </a:moveTo>
                            <a:lnTo>
                              <a:pt x="793" y="1451"/>
                            </a:lnTo>
                            <a:lnTo>
                              <a:pt x="801" y="1439"/>
                            </a:lnTo>
                            <a:lnTo>
                              <a:pt x="806" y="1420"/>
                            </a:lnTo>
                            <a:lnTo>
                              <a:pt x="782" y="1417"/>
                            </a:lnTo>
                            <a:lnTo>
                              <a:pt x="779" y="1412"/>
                            </a:lnTo>
                            <a:lnTo>
                              <a:pt x="782" y="1400"/>
                            </a:lnTo>
                            <a:lnTo>
                              <a:pt x="782" y="1397"/>
                            </a:lnTo>
                            <a:lnTo>
                              <a:pt x="793" y="1392"/>
                            </a:lnTo>
                            <a:lnTo>
                              <a:pt x="814" y="1375"/>
                            </a:lnTo>
                            <a:lnTo>
                              <a:pt x="817" y="1344"/>
                            </a:lnTo>
                            <a:lnTo>
                              <a:pt x="824" y="1322"/>
                            </a:lnTo>
                            <a:lnTo>
                              <a:pt x="837" y="1308"/>
                            </a:lnTo>
                            <a:lnTo>
                              <a:pt x="859" y="1298"/>
                            </a:lnTo>
                            <a:lnTo>
                              <a:pt x="870" y="1289"/>
                            </a:lnTo>
                            <a:lnTo>
                              <a:pt x="870" y="1275"/>
                            </a:lnTo>
                            <a:lnTo>
                              <a:pt x="864" y="1272"/>
                            </a:lnTo>
                            <a:lnTo>
                              <a:pt x="857" y="1266"/>
                            </a:lnTo>
                            <a:lnTo>
                              <a:pt x="849" y="1228"/>
                            </a:lnTo>
                            <a:lnTo>
                              <a:pt x="834" y="1198"/>
                            </a:lnTo>
                            <a:lnTo>
                              <a:pt x="837" y="1177"/>
                            </a:lnTo>
                            <a:lnTo>
                              <a:pt x="821" y="1170"/>
                            </a:lnTo>
                            <a:lnTo>
                              <a:pt x="390" y="519"/>
                            </a:lnTo>
                            <a:lnTo>
                              <a:pt x="509" y="98"/>
                            </a:lnTo>
                            <a:lnTo>
                              <a:pt x="89" y="0"/>
                            </a:lnTo>
                            <a:lnTo>
                              <a:pt x="80" y="29"/>
                            </a:lnTo>
                            <a:lnTo>
                              <a:pt x="80" y="76"/>
                            </a:lnTo>
                            <a:lnTo>
                              <a:pt x="47" y="150"/>
                            </a:lnTo>
                            <a:lnTo>
                              <a:pt x="28" y="165"/>
                            </a:lnTo>
                            <a:lnTo>
                              <a:pt x="25" y="173"/>
                            </a:lnTo>
                            <a:lnTo>
                              <a:pt x="14" y="178"/>
                            </a:lnTo>
                            <a:lnTo>
                              <a:pt x="5" y="204"/>
                            </a:lnTo>
                            <a:lnTo>
                              <a:pt x="0" y="224"/>
                            </a:lnTo>
                            <a:lnTo>
                              <a:pt x="17" y="249"/>
                            </a:lnTo>
                            <a:lnTo>
                              <a:pt x="28" y="276"/>
                            </a:lnTo>
                            <a:lnTo>
                              <a:pt x="34" y="298"/>
                            </a:lnTo>
                            <a:lnTo>
                              <a:pt x="33" y="338"/>
                            </a:lnTo>
                            <a:lnTo>
                              <a:pt x="22" y="359"/>
                            </a:lnTo>
                            <a:lnTo>
                              <a:pt x="17" y="395"/>
                            </a:lnTo>
                            <a:lnTo>
                              <a:pt x="11" y="418"/>
                            </a:lnTo>
                            <a:lnTo>
                              <a:pt x="22" y="441"/>
                            </a:lnTo>
                            <a:lnTo>
                              <a:pt x="39" y="470"/>
                            </a:lnTo>
                            <a:lnTo>
                              <a:pt x="53" y="501"/>
                            </a:lnTo>
                            <a:lnTo>
                              <a:pt x="63" y="526"/>
                            </a:lnTo>
                            <a:lnTo>
                              <a:pt x="59" y="546"/>
                            </a:lnTo>
                            <a:lnTo>
                              <a:pt x="58" y="549"/>
                            </a:lnTo>
                            <a:lnTo>
                              <a:pt x="58" y="562"/>
                            </a:lnTo>
                            <a:lnTo>
                              <a:pt x="94" y="601"/>
                            </a:lnTo>
                            <a:lnTo>
                              <a:pt x="91" y="616"/>
                            </a:lnTo>
                            <a:lnTo>
                              <a:pt x="86" y="630"/>
                            </a:lnTo>
                            <a:lnTo>
                              <a:pt x="83" y="643"/>
                            </a:lnTo>
                            <a:lnTo>
                              <a:pt x="83" y="694"/>
                            </a:lnTo>
                            <a:lnTo>
                              <a:pt x="97" y="718"/>
                            </a:lnTo>
                            <a:lnTo>
                              <a:pt x="108" y="733"/>
                            </a:lnTo>
                            <a:lnTo>
                              <a:pt x="125" y="736"/>
                            </a:lnTo>
                            <a:lnTo>
                              <a:pt x="131" y="754"/>
                            </a:lnTo>
                            <a:lnTo>
                              <a:pt x="125" y="775"/>
                            </a:lnTo>
                            <a:lnTo>
                              <a:pt x="111" y="786"/>
                            </a:lnTo>
                            <a:lnTo>
                              <a:pt x="105" y="786"/>
                            </a:lnTo>
                            <a:lnTo>
                              <a:pt x="100" y="810"/>
                            </a:lnTo>
                            <a:lnTo>
                              <a:pt x="103" y="829"/>
                            </a:lnTo>
                            <a:lnTo>
                              <a:pt x="122" y="855"/>
                            </a:lnTo>
                            <a:lnTo>
                              <a:pt x="133" y="889"/>
                            </a:lnTo>
                            <a:lnTo>
                              <a:pt x="142" y="918"/>
                            </a:lnTo>
                            <a:lnTo>
                              <a:pt x="150" y="938"/>
                            </a:lnTo>
                            <a:lnTo>
                              <a:pt x="170" y="974"/>
                            </a:lnTo>
                            <a:lnTo>
                              <a:pt x="180" y="989"/>
                            </a:lnTo>
                            <a:lnTo>
                              <a:pt x="183" y="1008"/>
                            </a:lnTo>
                            <a:lnTo>
                              <a:pt x="194" y="1014"/>
                            </a:lnTo>
                            <a:lnTo>
                              <a:pt x="194" y="1030"/>
                            </a:lnTo>
                            <a:lnTo>
                              <a:pt x="187" y="1041"/>
                            </a:lnTo>
                            <a:lnTo>
                              <a:pt x="176" y="1086"/>
                            </a:lnTo>
                            <a:lnTo>
                              <a:pt x="173" y="1099"/>
                            </a:lnTo>
                            <a:lnTo>
                              <a:pt x="189" y="1116"/>
                            </a:lnTo>
                            <a:lnTo>
                              <a:pt x="216" y="1119"/>
                            </a:lnTo>
                            <a:lnTo>
                              <a:pt x="244" y="1130"/>
                            </a:lnTo>
                            <a:lnTo>
                              <a:pt x="269" y="1142"/>
                            </a:lnTo>
                            <a:lnTo>
                              <a:pt x="286" y="1142"/>
                            </a:lnTo>
                            <a:lnTo>
                              <a:pt x="305" y="1161"/>
                            </a:lnTo>
                            <a:lnTo>
                              <a:pt x="320" y="1192"/>
                            </a:lnTo>
                            <a:lnTo>
                              <a:pt x="328" y="1206"/>
                            </a:lnTo>
                            <a:lnTo>
                              <a:pt x="351" y="1219"/>
                            </a:lnTo>
                            <a:lnTo>
                              <a:pt x="383" y="1223"/>
                            </a:lnTo>
                            <a:lnTo>
                              <a:pt x="390" y="1238"/>
                            </a:lnTo>
                            <a:lnTo>
                              <a:pt x="395" y="1258"/>
                            </a:lnTo>
                            <a:lnTo>
                              <a:pt x="386" y="1261"/>
                            </a:lnTo>
                            <a:lnTo>
                              <a:pt x="389" y="1267"/>
                            </a:lnTo>
                            <a:lnTo>
                              <a:pt x="408" y="1272"/>
                            </a:lnTo>
                            <a:lnTo>
                              <a:pt x="425" y="1273"/>
                            </a:lnTo>
                            <a:lnTo>
                              <a:pt x="445" y="1262"/>
                            </a:lnTo>
                            <a:lnTo>
                              <a:pt x="470" y="1289"/>
                            </a:lnTo>
                            <a:lnTo>
                              <a:pt x="475" y="1303"/>
                            </a:lnTo>
                            <a:lnTo>
                              <a:pt x="490" y="1330"/>
                            </a:lnTo>
                            <a:lnTo>
                              <a:pt x="492" y="1350"/>
                            </a:lnTo>
                            <a:lnTo>
                              <a:pt x="492" y="1408"/>
                            </a:lnTo>
                            <a:lnTo>
                              <a:pt x="495" y="1420"/>
                            </a:lnTo>
                            <a:lnTo>
                              <a:pt x="559" y="1428"/>
                            </a:lnTo>
                            <a:lnTo>
                              <a:pt x="681" y="1445"/>
                            </a:lnTo>
                            <a:lnTo>
                              <a:pt x="768" y="1454"/>
                            </a:lnTo>
                            <a:close/>
                            <a:moveTo>
                              <a:pt x="217" y="1181"/>
                            </a:moveTo>
                            <a:lnTo>
                              <a:pt x="225" y="1191"/>
                            </a:lnTo>
                            <a:lnTo>
                              <a:pt x="225" y="1198"/>
                            </a:lnTo>
                            <a:lnTo>
                              <a:pt x="205" y="1198"/>
                            </a:lnTo>
                            <a:lnTo>
                              <a:pt x="201" y="1191"/>
                            </a:lnTo>
                            <a:lnTo>
                              <a:pt x="197" y="1181"/>
                            </a:lnTo>
                            <a:lnTo>
                              <a:pt x="217" y="1181"/>
                            </a:lnTo>
                            <a:close/>
                            <a:moveTo>
                              <a:pt x="230" y="1181"/>
                            </a:moveTo>
                            <a:lnTo>
                              <a:pt x="237" y="1177"/>
                            </a:lnTo>
                            <a:lnTo>
                              <a:pt x="259" y="1191"/>
                            </a:lnTo>
                            <a:lnTo>
                              <a:pt x="278" y="1198"/>
                            </a:lnTo>
                            <a:lnTo>
                              <a:pt x="273" y="1202"/>
                            </a:lnTo>
                            <a:lnTo>
                              <a:pt x="245" y="1200"/>
                            </a:lnTo>
                            <a:lnTo>
                              <a:pt x="234" y="1191"/>
                            </a:lnTo>
                            <a:lnTo>
                              <a:pt x="230" y="1181"/>
                            </a:lnTo>
                            <a:close/>
                            <a:moveTo>
                              <a:pt x="359" y="1305"/>
                            </a:moveTo>
                            <a:lnTo>
                              <a:pt x="370" y="1320"/>
                            </a:lnTo>
                            <a:lnTo>
                              <a:pt x="375" y="1325"/>
                            </a:lnTo>
                            <a:lnTo>
                              <a:pt x="384" y="1330"/>
                            </a:lnTo>
                            <a:lnTo>
                              <a:pt x="389" y="1320"/>
                            </a:lnTo>
                            <a:lnTo>
                              <a:pt x="383" y="1309"/>
                            </a:lnTo>
                            <a:lnTo>
                              <a:pt x="365" y="1297"/>
                            </a:lnTo>
                            <a:lnTo>
                              <a:pt x="359" y="1297"/>
                            </a:lnTo>
                            <a:lnTo>
                              <a:pt x="359" y="1305"/>
                            </a:lnTo>
                            <a:close/>
                            <a:moveTo>
                              <a:pt x="350" y="1359"/>
                            </a:moveTo>
                            <a:lnTo>
                              <a:pt x="361" y="1378"/>
                            </a:lnTo>
                            <a:lnTo>
                              <a:pt x="369" y="1390"/>
                            </a:lnTo>
                            <a:lnTo>
                              <a:pt x="359" y="1392"/>
                            </a:lnTo>
                            <a:lnTo>
                              <a:pt x="351" y="1384"/>
                            </a:lnTo>
                            <a:lnTo>
                              <a:pt x="351" y="1384"/>
                            </a:lnTo>
                            <a:lnTo>
                              <a:pt x="348" y="1380"/>
                            </a:lnTo>
                            <a:lnTo>
                              <a:pt x="347" y="1373"/>
                            </a:lnTo>
                            <a:lnTo>
                              <a:pt x="347" y="1373"/>
                            </a:lnTo>
                            <a:lnTo>
                              <a:pt x="347" y="1359"/>
                            </a:lnTo>
                            <a:lnTo>
                              <a:pt x="350" y="1359"/>
                            </a:lnTo>
                            <a:close/>
                          </a:path>
                        </a:pathLst>
                      </a:custGeom>
                      <a:solidFill>
                        <a:srgbClr val="FFCC00"/>
                      </a:solidFill>
                      <a:ln w="5">
                        <a:solidFill>
                          <a:srgbClr val="0F56DC">
                            <a:lumMod val="65000"/>
                          </a:srgbClr>
                        </a:solidFill>
                        <a:prstDash val="solid"/>
                        <a:round/>
                        <a:headEnd/>
                        <a:tailEnd/>
                      </a:ln>
                    </p:spPr>
                    <p:txBody>
                      <a:bodyPr rIns="365760" anchor="ctr"/>
                      <a:lstStyle/>
                      <a:p>
                        <a:pPr algn="ctr">
                          <a:defRPr/>
                        </a:pPr>
                        <a:r>
                          <a:rPr lang="en-US" sz="1000" kern="0" dirty="0">
                            <a:solidFill>
                              <a:srgbClr val="002060"/>
                            </a:solidFill>
                            <a:latin typeface="Myriad Web Pro"/>
                          </a:rPr>
                          <a:t>CA</a:t>
                        </a:r>
                      </a:p>
                    </p:txBody>
                  </p:sp>
                </p:grpSp>
                <p:sp>
                  <p:nvSpPr>
                    <p:cNvPr id="138" name="TextBox 137"/>
                    <p:cNvSpPr txBox="1"/>
                    <p:nvPr/>
                  </p:nvSpPr>
                  <p:spPr>
                    <a:xfrm>
                      <a:off x="7783851" y="12721801"/>
                      <a:ext cx="379820" cy="234644"/>
                    </a:xfrm>
                    <a:prstGeom prst="rect">
                      <a:avLst/>
                    </a:prstGeom>
                    <a:noFill/>
                  </p:spPr>
                  <p:txBody>
                    <a:bodyPr wrap="none" rtlCol="0">
                      <a:spAutoFit/>
                    </a:bodyPr>
                    <a:lstStyle/>
                    <a:p>
                      <a:r>
                        <a:rPr lang="en-US" sz="500" dirty="0">
                          <a:latin typeface="Myriad Web Pro"/>
                        </a:rPr>
                        <a:t>VT</a:t>
                      </a:r>
                    </a:p>
                  </p:txBody>
                </p:sp>
                <p:sp>
                  <p:nvSpPr>
                    <p:cNvPr id="146" name="TextBox 145"/>
                    <p:cNvSpPr txBox="1"/>
                    <p:nvPr/>
                  </p:nvSpPr>
                  <p:spPr>
                    <a:xfrm>
                      <a:off x="7957878" y="12889736"/>
                      <a:ext cx="395816" cy="234644"/>
                    </a:xfrm>
                    <a:prstGeom prst="rect">
                      <a:avLst/>
                    </a:prstGeom>
                    <a:noFill/>
                  </p:spPr>
                  <p:txBody>
                    <a:bodyPr wrap="none" rtlCol="0">
                      <a:spAutoFit/>
                    </a:bodyPr>
                    <a:lstStyle/>
                    <a:p>
                      <a:r>
                        <a:rPr lang="en-US" sz="500" dirty="0">
                          <a:latin typeface="Myriad Web Pro"/>
                        </a:rPr>
                        <a:t>NH</a:t>
                      </a:r>
                    </a:p>
                  </p:txBody>
                </p:sp>
                <p:sp>
                  <p:nvSpPr>
                    <p:cNvPr id="151" name="TextBox 150"/>
                    <p:cNvSpPr txBox="1"/>
                    <p:nvPr/>
                  </p:nvSpPr>
                  <p:spPr>
                    <a:xfrm>
                      <a:off x="7920743" y="13050368"/>
                      <a:ext cx="400387" cy="234644"/>
                    </a:xfrm>
                    <a:prstGeom prst="rect">
                      <a:avLst/>
                    </a:prstGeom>
                    <a:noFill/>
                  </p:spPr>
                  <p:txBody>
                    <a:bodyPr wrap="none" rtlCol="0">
                      <a:spAutoFit/>
                    </a:bodyPr>
                    <a:lstStyle/>
                    <a:p>
                      <a:r>
                        <a:rPr lang="en-US" sz="500" dirty="0">
                          <a:latin typeface="Myriad Web Pro"/>
                        </a:rPr>
                        <a:t>MA</a:t>
                      </a:r>
                    </a:p>
                  </p:txBody>
                </p:sp>
                <p:sp>
                  <p:nvSpPr>
                    <p:cNvPr id="153" name="TextBox 152"/>
                    <p:cNvSpPr txBox="1"/>
                    <p:nvPr/>
                  </p:nvSpPr>
                  <p:spPr>
                    <a:xfrm>
                      <a:off x="7393686" y="13733891"/>
                      <a:ext cx="404957" cy="234644"/>
                    </a:xfrm>
                    <a:prstGeom prst="rect">
                      <a:avLst/>
                    </a:prstGeom>
                    <a:noFill/>
                  </p:spPr>
                  <p:txBody>
                    <a:bodyPr wrap="none" rtlCol="0">
                      <a:spAutoFit/>
                    </a:bodyPr>
                    <a:lstStyle/>
                    <a:p>
                      <a:r>
                        <a:rPr lang="en-US" sz="500" dirty="0">
                          <a:latin typeface="Myriad Web Pro"/>
                        </a:rPr>
                        <a:t>MD</a:t>
                      </a:r>
                    </a:p>
                  </p:txBody>
                </p:sp>
                <p:sp>
                  <p:nvSpPr>
                    <p:cNvPr id="154" name="TextBox 153"/>
                    <p:cNvSpPr txBox="1"/>
                    <p:nvPr/>
                  </p:nvSpPr>
                  <p:spPr>
                    <a:xfrm>
                      <a:off x="7885072" y="13192074"/>
                      <a:ext cx="384391" cy="234644"/>
                    </a:xfrm>
                    <a:prstGeom prst="rect">
                      <a:avLst/>
                    </a:prstGeom>
                    <a:noFill/>
                  </p:spPr>
                  <p:txBody>
                    <a:bodyPr wrap="none" rtlCol="0">
                      <a:spAutoFit/>
                    </a:bodyPr>
                    <a:lstStyle/>
                    <a:p>
                      <a:r>
                        <a:rPr lang="en-US" sz="500" dirty="0">
                          <a:latin typeface="Myriad Web Pro"/>
                        </a:rPr>
                        <a:t>CT</a:t>
                      </a:r>
                    </a:p>
                  </p:txBody>
                </p:sp>
                <p:sp>
                  <p:nvSpPr>
                    <p:cNvPr id="155" name="TextBox 154"/>
                    <p:cNvSpPr txBox="1"/>
                    <p:nvPr/>
                  </p:nvSpPr>
                  <p:spPr>
                    <a:xfrm>
                      <a:off x="8065681" y="13165543"/>
                      <a:ext cx="336398" cy="213312"/>
                    </a:xfrm>
                    <a:prstGeom prst="rect">
                      <a:avLst/>
                    </a:prstGeom>
                    <a:noFill/>
                  </p:spPr>
                  <p:txBody>
                    <a:bodyPr wrap="none" rtlCol="0">
                      <a:spAutoFit/>
                    </a:bodyPr>
                    <a:lstStyle/>
                    <a:p>
                      <a:r>
                        <a:rPr lang="en-US" sz="400" dirty="0">
                          <a:latin typeface="Myriad Web Pro"/>
                        </a:rPr>
                        <a:t>RI</a:t>
                      </a:r>
                    </a:p>
                  </p:txBody>
                </p:sp>
                <p:sp>
                  <p:nvSpPr>
                    <p:cNvPr id="156" name="TextBox 155"/>
                    <p:cNvSpPr txBox="1"/>
                    <p:nvPr/>
                  </p:nvSpPr>
                  <p:spPr>
                    <a:xfrm>
                      <a:off x="7675928" y="13425207"/>
                      <a:ext cx="375250" cy="234644"/>
                    </a:xfrm>
                    <a:prstGeom prst="rect">
                      <a:avLst/>
                    </a:prstGeom>
                    <a:noFill/>
                  </p:spPr>
                  <p:txBody>
                    <a:bodyPr wrap="none" rtlCol="0">
                      <a:spAutoFit/>
                    </a:bodyPr>
                    <a:lstStyle/>
                    <a:p>
                      <a:r>
                        <a:rPr lang="en-US" sz="500" dirty="0">
                          <a:latin typeface="Myriad Web Pro"/>
                        </a:rPr>
                        <a:t>NJ</a:t>
                      </a:r>
                    </a:p>
                  </p:txBody>
                </p:sp>
                <p:sp>
                  <p:nvSpPr>
                    <p:cNvPr id="157" name="TextBox 156"/>
                    <p:cNvSpPr txBox="1"/>
                    <p:nvPr/>
                  </p:nvSpPr>
                  <p:spPr>
                    <a:xfrm>
                      <a:off x="7664398" y="13827617"/>
                      <a:ext cx="364834" cy="213312"/>
                    </a:xfrm>
                    <a:prstGeom prst="rect">
                      <a:avLst/>
                    </a:prstGeom>
                    <a:noFill/>
                  </p:spPr>
                  <p:txBody>
                    <a:bodyPr wrap="square" rtlCol="0">
                      <a:spAutoFit/>
                    </a:bodyPr>
                    <a:lstStyle/>
                    <a:p>
                      <a:r>
                        <a:rPr lang="en-US" sz="400" dirty="0">
                          <a:latin typeface="Myriad Web Pro"/>
                        </a:rPr>
                        <a:t>DE</a:t>
                      </a:r>
                    </a:p>
                  </p:txBody>
                </p:sp>
              </p:grpSp>
              <p:sp>
                <p:nvSpPr>
                  <p:cNvPr id="24" name="TextBox 23"/>
                  <p:cNvSpPr txBox="1"/>
                  <p:nvPr/>
                </p:nvSpPr>
                <p:spPr>
                  <a:xfrm>
                    <a:off x="6369677" y="10729587"/>
                    <a:ext cx="405662" cy="246221"/>
                  </a:xfrm>
                  <a:prstGeom prst="rect">
                    <a:avLst/>
                  </a:prstGeom>
                  <a:noFill/>
                </p:spPr>
                <p:txBody>
                  <a:bodyPr wrap="square" rtlCol="0">
                    <a:spAutoFit/>
                  </a:bodyPr>
                  <a:lstStyle/>
                  <a:p>
                    <a:r>
                      <a:rPr lang="en-US" sz="1000" dirty="0" smtClean="0">
                        <a:latin typeface="Myriad Web Pro"/>
                      </a:rPr>
                      <a:t>FL</a:t>
                    </a:r>
                    <a:endParaRPr lang="en-US" sz="1000" dirty="0">
                      <a:latin typeface="Myriad Web Pro"/>
                    </a:endParaRPr>
                  </a:p>
                </p:txBody>
              </p:sp>
            </p:grpSp>
            <p:sp>
              <p:nvSpPr>
                <p:cNvPr id="23" name="TextBox 22"/>
                <p:cNvSpPr txBox="1"/>
                <p:nvPr/>
              </p:nvSpPr>
              <p:spPr>
                <a:xfrm>
                  <a:off x="4981013" y="10360418"/>
                  <a:ext cx="364207" cy="246221"/>
                </a:xfrm>
                <a:prstGeom prst="rect">
                  <a:avLst/>
                </a:prstGeom>
                <a:noFill/>
              </p:spPr>
              <p:txBody>
                <a:bodyPr wrap="square" rtlCol="0">
                  <a:spAutoFit/>
                </a:bodyPr>
                <a:lstStyle/>
                <a:p>
                  <a:r>
                    <a:rPr lang="en-US" sz="1000" dirty="0" smtClean="0">
                      <a:latin typeface="Myriad Web Pro"/>
                    </a:rPr>
                    <a:t>LA</a:t>
                  </a:r>
                  <a:endParaRPr lang="en-US" sz="1000" dirty="0">
                    <a:latin typeface="Myriad Web Pro"/>
                  </a:endParaRPr>
                </a:p>
              </p:txBody>
            </p:sp>
          </p:grpSp>
          <p:sp>
            <p:nvSpPr>
              <p:cNvPr id="25" name="TextBox 24"/>
              <p:cNvSpPr txBox="1"/>
              <p:nvPr/>
            </p:nvSpPr>
            <p:spPr>
              <a:xfrm>
                <a:off x="3666683" y="11097721"/>
                <a:ext cx="351008" cy="169277"/>
              </a:xfrm>
              <a:prstGeom prst="rect">
                <a:avLst/>
              </a:prstGeom>
              <a:noFill/>
            </p:spPr>
            <p:txBody>
              <a:bodyPr wrap="square" rtlCol="0">
                <a:spAutoFit/>
              </a:bodyPr>
              <a:lstStyle/>
              <a:p>
                <a:r>
                  <a:rPr lang="en-US" sz="500" dirty="0" smtClean="0">
                    <a:latin typeface="Myriad Web Pro"/>
                  </a:rPr>
                  <a:t>HI</a:t>
                </a:r>
                <a:endParaRPr lang="en-US" sz="500" dirty="0">
                  <a:latin typeface="Myriad Web Pro"/>
                </a:endParaRPr>
              </a:p>
            </p:txBody>
          </p:sp>
        </p:grpSp>
      </p:grpSp>
      <p:sp>
        <p:nvSpPr>
          <p:cNvPr id="17" name="TextBox 16"/>
          <p:cNvSpPr txBox="1"/>
          <p:nvPr/>
        </p:nvSpPr>
        <p:spPr>
          <a:xfrm>
            <a:off x="6858000" y="15581293"/>
            <a:ext cx="7924799" cy="830997"/>
          </a:xfrm>
          <a:prstGeom prst="rect">
            <a:avLst/>
          </a:prstGeom>
          <a:noFill/>
        </p:spPr>
        <p:txBody>
          <a:bodyPr wrap="square" rtlCol="0">
            <a:spAutoFit/>
          </a:bodyPr>
          <a:lstStyle/>
          <a:p>
            <a:pPr algn="ctr"/>
            <a:r>
              <a:rPr lang="en-US" sz="800" dirty="0" smtClean="0">
                <a:latin typeface="Arial" panose="020B0604020202020204" pitchFamily="34" charset="0"/>
                <a:cs typeface="Arial" panose="020B0604020202020204" pitchFamily="34" charset="0"/>
              </a:rPr>
              <a:t>For more information, please contact Katelynn Dodd, MPH.</a:t>
            </a:r>
          </a:p>
          <a:p>
            <a:pPr algn="ctr"/>
            <a:r>
              <a:rPr lang="en-US" sz="800" dirty="0" smtClean="0">
                <a:latin typeface="Arial" panose="020B0604020202020204" pitchFamily="34" charset="0"/>
                <a:cs typeface="Arial" panose="020B0604020202020204" pitchFamily="34" charset="0"/>
              </a:rPr>
              <a:t>1095 </a:t>
            </a:r>
            <a:r>
              <a:rPr lang="en-US" sz="800" dirty="0" err="1" smtClean="0">
                <a:latin typeface="Arial" panose="020B0604020202020204" pitchFamily="34" charset="0"/>
                <a:cs typeface="Arial" panose="020B0604020202020204" pitchFamily="34" charset="0"/>
              </a:rPr>
              <a:t>Willowdale</a:t>
            </a:r>
            <a:r>
              <a:rPr lang="en-US" sz="800" dirty="0" smtClean="0">
                <a:latin typeface="Arial" panose="020B0604020202020204" pitchFamily="34" charset="0"/>
                <a:cs typeface="Arial" panose="020B0604020202020204" pitchFamily="34" charset="0"/>
              </a:rPr>
              <a:t> Rd, Morgantown, WV 26505</a:t>
            </a:r>
          </a:p>
          <a:p>
            <a:pPr algn="ctr"/>
            <a:r>
              <a:rPr lang="en-US" sz="800" dirty="0" smtClean="0">
                <a:latin typeface="Arial" panose="020B0604020202020204" pitchFamily="34" charset="0"/>
                <a:cs typeface="Arial" panose="020B0604020202020204" pitchFamily="34" charset="0"/>
              </a:rPr>
              <a:t>Telephone: 304-285-6305 	E-mail: kedodd@cdc.gov 	Web: www.cdc.gov/niosh</a:t>
            </a:r>
          </a:p>
          <a:p>
            <a:pPr algn="ctr"/>
            <a:r>
              <a:rPr lang="en-US" sz="800" dirty="0" smtClean="0">
                <a:latin typeface="Arial" panose="020B0604020202020204" pitchFamily="34" charset="0"/>
                <a:cs typeface="Arial" panose="020B0604020202020204" pitchFamily="34" charset="0"/>
              </a:rPr>
              <a:t>This </a:t>
            </a:r>
            <a:r>
              <a:rPr lang="en-US" sz="800" dirty="0">
                <a:latin typeface="Arial" panose="020B0604020202020204" pitchFamily="34" charset="0"/>
                <a:cs typeface="Arial" panose="020B0604020202020204" pitchFamily="34" charset="0"/>
              </a:rPr>
              <a:t>presentation was supported by Cooperative Agreement Number 3U36OE000002 from the Centers for Disease Control and Prevention and the Association of Schools and Programs of Public </a:t>
            </a:r>
            <a:r>
              <a:rPr lang="en-US" sz="800" dirty="0" smtClean="0">
                <a:latin typeface="Arial" panose="020B0604020202020204" pitchFamily="34" charset="0"/>
                <a:cs typeface="Arial" panose="020B0604020202020204" pitchFamily="34" charset="0"/>
              </a:rPr>
              <a:t>Health (ASPPH). The </a:t>
            </a:r>
            <a:r>
              <a:rPr lang="en-US" sz="800" dirty="0">
                <a:latin typeface="Arial" panose="020B0604020202020204" pitchFamily="34" charset="0"/>
                <a:cs typeface="Arial" panose="020B0604020202020204" pitchFamily="34" charset="0"/>
              </a:rPr>
              <a:t>findings and conclusions of this report are those of the authors and do not necessarily represent the official views of NIOSH, CDC, or ASPPH. The authors have no relevant financial relationships to disclose</a:t>
            </a:r>
            <a:r>
              <a:rPr lang="en-US" sz="800" dirty="0" smtClean="0">
                <a:latin typeface="Arial" panose="020B0604020202020204" pitchFamily="34" charset="0"/>
                <a:cs typeface="Arial" panose="020B0604020202020204" pitchFamily="34" charset="0"/>
              </a:rPr>
              <a:t>.</a:t>
            </a:r>
            <a:endParaRPr lang="en-US" sz="800" dirty="0">
              <a:latin typeface="Arial" panose="020B0604020202020204" pitchFamily="34" charset="0"/>
              <a:cs typeface="Arial" panose="020B0604020202020204" pitchFamily="34" charset="0"/>
            </a:endParaRPr>
          </a:p>
        </p:txBody>
      </p:sp>
      <p:cxnSp>
        <p:nvCxnSpPr>
          <p:cNvPr id="105" name="Straight Connector 104"/>
          <p:cNvCxnSpPr/>
          <p:nvPr/>
        </p:nvCxnSpPr>
        <p:spPr>
          <a:xfrm>
            <a:off x="228600" y="2041976"/>
            <a:ext cx="26974799" cy="0"/>
          </a:xfrm>
          <a:prstGeom prst="line">
            <a:avLst/>
          </a:prstGeom>
        </p:spPr>
        <p:style>
          <a:lnRef idx="1">
            <a:schemeClr val="accent1"/>
          </a:lnRef>
          <a:fillRef idx="0">
            <a:schemeClr val="accent1"/>
          </a:fillRef>
          <a:effectRef idx="0">
            <a:schemeClr val="accent1"/>
          </a:effectRef>
          <a:fontRef idx="minor">
            <a:schemeClr val="tx1"/>
          </a:fontRef>
        </p:style>
      </p:cxnSp>
      <p:sp>
        <p:nvSpPr>
          <p:cNvPr id="144" name="TextBox 143"/>
          <p:cNvSpPr txBox="1"/>
          <p:nvPr/>
        </p:nvSpPr>
        <p:spPr>
          <a:xfrm>
            <a:off x="20564776" y="2581344"/>
            <a:ext cx="6638624" cy="307777"/>
          </a:xfrm>
          <a:prstGeom prst="rect">
            <a:avLst/>
          </a:prstGeom>
          <a:noFill/>
        </p:spPr>
        <p:txBody>
          <a:bodyPr wrap="square" rtlCol="0">
            <a:spAutoFit/>
          </a:bodyPr>
          <a:lstStyle/>
          <a:p>
            <a:r>
              <a:rPr lang="en-US" sz="1400" b="1" dirty="0" smtClean="0">
                <a:latin typeface="Arial" panose="020B0604020202020204" pitchFamily="34" charset="0"/>
                <a:cs typeface="Arial" panose="020B0604020202020204" pitchFamily="34" charset="0"/>
              </a:rPr>
              <a:t>Figure </a:t>
            </a:r>
            <a:r>
              <a:rPr lang="en-US" sz="1400" b="1" dirty="0">
                <a:latin typeface="Arial" panose="020B0604020202020204" pitchFamily="34" charset="0"/>
                <a:cs typeface="Arial" panose="020B0604020202020204" pitchFamily="34" charset="0"/>
              </a:rPr>
              <a:t>4</a:t>
            </a:r>
            <a:r>
              <a:rPr lang="en-US" sz="1400" b="1" dirty="0" smtClean="0">
                <a:latin typeface="Arial" panose="020B0604020202020204" pitchFamily="34" charset="0"/>
                <a:cs typeface="Arial" panose="020B0604020202020204" pitchFamily="34" charset="0"/>
              </a:rPr>
              <a:t>. </a:t>
            </a:r>
            <a:r>
              <a:rPr lang="en-US" sz="1400" b="1" dirty="0">
                <a:latin typeface="Arial" panose="020B0604020202020204" pitchFamily="34" charset="0"/>
                <a:cs typeface="Arial" panose="020B0604020202020204" pitchFamily="34" charset="0"/>
              </a:rPr>
              <a:t>Prevalence of current </a:t>
            </a:r>
            <a:r>
              <a:rPr lang="en-US" sz="1400" b="1" dirty="0" smtClean="0">
                <a:latin typeface="Arial" panose="020B0604020202020204" pitchFamily="34" charset="0"/>
                <a:cs typeface="Arial" panose="020B0604020202020204" pitchFamily="34" charset="0"/>
              </a:rPr>
              <a:t>asthma by state and employment status</a:t>
            </a:r>
            <a:endParaRPr lang="en-US" sz="1400" b="1" dirty="0">
              <a:latin typeface="Arial" panose="020B0604020202020204" pitchFamily="34" charset="0"/>
              <a:cs typeface="Arial" panose="020B0604020202020204" pitchFamily="34" charset="0"/>
            </a:endParaRPr>
          </a:p>
        </p:txBody>
      </p:sp>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849608" y="15646336"/>
            <a:ext cx="703780" cy="665739"/>
          </a:xfrm>
          <a:prstGeom prst="rect">
            <a:avLst/>
          </a:prstGeom>
        </p:spPr>
      </p:pic>
      <p:pic>
        <p:nvPicPr>
          <p:cNvPr id="20" name="Picture 1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6841111" y="15737777"/>
            <a:ext cx="1785453" cy="475528"/>
          </a:xfrm>
          <a:prstGeom prst="rect">
            <a:avLst/>
          </a:prstGeom>
        </p:spPr>
      </p:pic>
      <p:pic>
        <p:nvPicPr>
          <p:cNvPr id="133" name="Picture 905" descr="DHHS-logo_286-Bluetn.jpg"/>
          <p:cNvPicPr>
            <a:picLocks noChangeAspect="1"/>
          </p:cNvPicPr>
          <p:nvPr/>
        </p:nvPicPr>
        <p:blipFill>
          <a:blip r:embed="rId5"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4935200" y="15602892"/>
            <a:ext cx="693878" cy="760844"/>
          </a:xfrm>
          <a:prstGeom prst="rect">
            <a:avLst/>
          </a:prstGeom>
          <a:solidFill>
            <a:srgbClr val="D4DFEE">
              <a:alpha val="0"/>
            </a:srgbClr>
          </a:solidFill>
          <a:ln>
            <a:noFill/>
          </a:ln>
          <a:extLst/>
        </p:spPr>
      </p:pic>
      <p:pic>
        <p:nvPicPr>
          <p:cNvPr id="26" name="Picture 2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8869613" y="15630813"/>
            <a:ext cx="1399008" cy="665739"/>
          </a:xfrm>
          <a:prstGeom prst="rect">
            <a:avLst/>
          </a:prstGeom>
          <a:noFill/>
        </p:spPr>
      </p:pic>
      <p:sp>
        <p:nvSpPr>
          <p:cNvPr id="125" name="TextBox 124"/>
          <p:cNvSpPr txBox="1"/>
          <p:nvPr/>
        </p:nvSpPr>
        <p:spPr>
          <a:xfrm>
            <a:off x="13646451" y="2590800"/>
            <a:ext cx="6918325" cy="523220"/>
          </a:xfrm>
          <a:prstGeom prst="rect">
            <a:avLst/>
          </a:prstGeom>
          <a:noFill/>
        </p:spPr>
        <p:txBody>
          <a:bodyPr wrap="square" rtlCol="0">
            <a:spAutoFit/>
          </a:bodyPr>
          <a:lstStyle/>
          <a:p>
            <a:r>
              <a:rPr lang="en-US" sz="1400" b="1" dirty="0" smtClean="0">
                <a:latin typeface="Arial" panose="020B0604020202020204" pitchFamily="34" charset="0"/>
                <a:cs typeface="Arial" panose="020B0604020202020204" pitchFamily="34" charset="0"/>
              </a:rPr>
              <a:t>Figure </a:t>
            </a:r>
            <a:r>
              <a:rPr lang="en-US" sz="1400" b="1" dirty="0">
                <a:latin typeface="Arial" panose="020B0604020202020204" pitchFamily="34" charset="0"/>
                <a:cs typeface="Arial" panose="020B0604020202020204" pitchFamily="34" charset="0"/>
              </a:rPr>
              <a:t>3</a:t>
            </a:r>
            <a:r>
              <a:rPr lang="en-US" sz="1400" b="1" dirty="0" smtClean="0">
                <a:latin typeface="Arial" panose="020B0604020202020204" pitchFamily="34" charset="0"/>
                <a:cs typeface="Arial" panose="020B0604020202020204" pitchFamily="34" charset="0"/>
              </a:rPr>
              <a:t>. </a:t>
            </a:r>
            <a:r>
              <a:rPr lang="en-US" sz="1400" b="1" dirty="0">
                <a:latin typeface="Arial" panose="020B0604020202020204" pitchFamily="34" charset="0"/>
                <a:cs typeface="Arial" panose="020B0604020202020204" pitchFamily="34" charset="0"/>
              </a:rPr>
              <a:t>Top </a:t>
            </a:r>
            <a:r>
              <a:rPr lang="en-US" sz="1400" b="1" dirty="0" smtClean="0">
                <a:latin typeface="Arial" panose="020B0604020202020204" pitchFamily="34" charset="0"/>
                <a:cs typeface="Arial" panose="020B0604020202020204" pitchFamily="34" charset="0"/>
              </a:rPr>
              <a:t>three occupations</a:t>
            </a:r>
            <a:r>
              <a:rPr lang="en-US" sz="1400" b="1" baseline="30000" dirty="0" smtClean="0">
                <a:latin typeface="Arial" panose="020B0604020202020204" pitchFamily="34" charset="0"/>
                <a:cs typeface="Arial" panose="020B0604020202020204" pitchFamily="34" charset="0"/>
              </a:rPr>
              <a:t>1</a:t>
            </a:r>
            <a:r>
              <a:rPr lang="en-US" sz="1400" b="1" dirty="0" smtClean="0">
                <a:latin typeface="Arial" panose="020B0604020202020204" pitchFamily="34" charset="0"/>
                <a:cs typeface="Arial" panose="020B0604020202020204" pitchFamily="34" charset="0"/>
              </a:rPr>
              <a:t> </a:t>
            </a:r>
            <a:r>
              <a:rPr lang="en-US" sz="1400" b="1" dirty="0">
                <a:latin typeface="Arial" panose="020B0604020202020204" pitchFamily="34" charset="0"/>
                <a:cs typeface="Arial" panose="020B0604020202020204" pitchFamily="34" charset="0"/>
              </a:rPr>
              <a:t>with highest current </a:t>
            </a:r>
            <a:r>
              <a:rPr lang="en-US" sz="1400" b="1" dirty="0" smtClean="0">
                <a:latin typeface="Arial" panose="020B0604020202020204" pitchFamily="34" charset="0"/>
                <a:cs typeface="Arial" panose="020B0604020202020204" pitchFamily="34" charset="0"/>
              </a:rPr>
              <a:t>asthma prevalence by state among adults employed in last 12 months</a:t>
            </a:r>
            <a:endParaRPr lang="en-US" sz="1400" b="1" dirty="0">
              <a:latin typeface="Arial" panose="020B0604020202020204" pitchFamily="34" charset="0"/>
              <a:cs typeface="Arial" panose="020B0604020202020204" pitchFamily="34" charset="0"/>
            </a:endParaRPr>
          </a:p>
        </p:txBody>
      </p:sp>
      <p:sp>
        <p:nvSpPr>
          <p:cNvPr id="128" name="TextBox 127"/>
          <p:cNvSpPr txBox="1"/>
          <p:nvPr/>
        </p:nvSpPr>
        <p:spPr>
          <a:xfrm>
            <a:off x="13716000" y="14758736"/>
            <a:ext cx="6773779" cy="646331"/>
          </a:xfrm>
          <a:prstGeom prst="rect">
            <a:avLst/>
          </a:prstGeom>
          <a:noFill/>
        </p:spPr>
        <p:txBody>
          <a:bodyPr wrap="square" rtlCol="0">
            <a:spAutoFit/>
          </a:bodyPr>
          <a:lstStyle/>
          <a:p>
            <a:r>
              <a:rPr lang="en-US" sz="900" baseline="30000" dirty="0">
                <a:latin typeface="Arial" panose="020B0604020202020204" pitchFamily="34" charset="0"/>
                <a:cs typeface="Arial" panose="020B0604020202020204" pitchFamily="34" charset="0"/>
              </a:rPr>
              <a:t>1</a:t>
            </a:r>
            <a:r>
              <a:rPr lang="en-US" sz="900" dirty="0" smtClean="0">
                <a:latin typeface="Arial" panose="020B0604020202020204" pitchFamily="34" charset="0"/>
                <a:cs typeface="Arial" panose="020B0604020202020204" pitchFamily="34" charset="0"/>
              </a:rPr>
              <a:t> Additional information on 2000 </a:t>
            </a:r>
            <a:r>
              <a:rPr lang="en-US" sz="900" dirty="0">
                <a:latin typeface="Arial" panose="020B0604020202020204" pitchFamily="34" charset="0"/>
                <a:cs typeface="Arial" panose="020B0604020202020204" pitchFamily="34" charset="0"/>
              </a:rPr>
              <a:t>SOC available at http://</a:t>
            </a:r>
            <a:r>
              <a:rPr lang="en-US" sz="900" dirty="0" smtClean="0">
                <a:latin typeface="Arial" panose="020B0604020202020204" pitchFamily="34" charset="0"/>
                <a:cs typeface="Arial" panose="020B0604020202020204" pitchFamily="34" charset="0"/>
              </a:rPr>
              <a:t>www.bls.gov/soc/home.htm.</a:t>
            </a:r>
          </a:p>
          <a:p>
            <a:r>
              <a:rPr lang="en-US" sz="900" baseline="30000" dirty="0" smtClean="0">
                <a:latin typeface="Arial" panose="020B0604020202020204" pitchFamily="34" charset="0"/>
                <a:cs typeface="Arial" panose="020B0604020202020204" pitchFamily="34" charset="0"/>
              </a:rPr>
              <a:t>2</a:t>
            </a:r>
            <a:r>
              <a:rPr lang="en-US" sz="900" dirty="0" smtClean="0">
                <a:latin typeface="Arial" panose="020B0604020202020204" pitchFamily="34" charset="0"/>
                <a:cs typeface="Arial" panose="020B0604020202020204" pitchFamily="34" charset="0"/>
              </a:rPr>
              <a:t> </a:t>
            </a:r>
            <a:r>
              <a:rPr lang="en-US" sz="900" dirty="0">
                <a:latin typeface="Arial" panose="020B0604020202020204" pitchFamily="34" charset="0"/>
                <a:cs typeface="Arial" panose="020B0604020202020204" pitchFamily="34" charset="0"/>
              </a:rPr>
              <a:t>O</a:t>
            </a:r>
            <a:r>
              <a:rPr lang="en-US" sz="900" dirty="0" smtClean="0">
                <a:latin typeface="Arial" panose="020B0604020202020204" pitchFamily="34" charset="0"/>
                <a:cs typeface="Arial" panose="020B0604020202020204" pitchFamily="34" charset="0"/>
              </a:rPr>
              <a:t>verall current asthma prevalence among adults employed in last year in 21 states.</a:t>
            </a:r>
          </a:p>
          <a:p>
            <a:r>
              <a:rPr lang="en-US" sz="900" baseline="30000" dirty="0" smtClean="0">
                <a:latin typeface="Arial" panose="020B0604020202020204" pitchFamily="34" charset="0"/>
                <a:cs typeface="Arial" panose="020B0604020202020204" pitchFamily="34" charset="0"/>
              </a:rPr>
              <a:t>3</a:t>
            </a:r>
            <a:r>
              <a:rPr lang="en-US" sz="900" dirty="0" smtClean="0">
                <a:latin typeface="Arial" panose="020B0604020202020204" pitchFamily="34" charset="0"/>
                <a:cs typeface="Arial" panose="020B0604020202020204" pitchFamily="34" charset="0"/>
              </a:rPr>
              <a:t> Unreliable </a:t>
            </a:r>
            <a:r>
              <a:rPr lang="en-US" sz="900" dirty="0">
                <a:latin typeface="Arial" panose="020B0604020202020204" pitchFamily="34" charset="0"/>
                <a:cs typeface="Arial" panose="020B0604020202020204" pitchFamily="34" charset="0"/>
              </a:rPr>
              <a:t>estimates with a relative standard error ≥</a:t>
            </a:r>
            <a:r>
              <a:rPr lang="en-US" sz="900" dirty="0" smtClean="0">
                <a:latin typeface="Arial" panose="020B0604020202020204" pitchFamily="34" charset="0"/>
                <a:cs typeface="Arial" panose="020B0604020202020204" pitchFamily="34" charset="0"/>
              </a:rPr>
              <a:t>30% </a:t>
            </a:r>
            <a:r>
              <a:rPr lang="en-US" sz="900" dirty="0">
                <a:latin typeface="Arial" panose="020B0604020202020204" pitchFamily="34" charset="0"/>
                <a:cs typeface="Arial" panose="020B0604020202020204" pitchFamily="34" charset="0"/>
              </a:rPr>
              <a:t>were not </a:t>
            </a:r>
            <a:r>
              <a:rPr lang="en-US" sz="900" dirty="0" smtClean="0">
                <a:latin typeface="Arial" panose="020B0604020202020204" pitchFamily="34" charset="0"/>
                <a:cs typeface="Arial" panose="020B0604020202020204" pitchFamily="34" charset="0"/>
              </a:rPr>
              <a:t>reported; sample size was inadequate to assess current asthma prevalence by occupation in Louisiana.</a:t>
            </a:r>
            <a:endParaRPr lang="en-US" sz="900" dirty="0">
              <a:latin typeface="Arial" panose="020B0604020202020204" pitchFamily="34" charset="0"/>
              <a:cs typeface="Arial" panose="020B0604020202020204" pitchFamily="34" charset="0"/>
            </a:endParaRPr>
          </a:p>
        </p:txBody>
      </p:sp>
      <p:graphicFrame>
        <p:nvGraphicFramePr>
          <p:cNvPr id="129" name="Chart 128"/>
          <p:cNvGraphicFramePr>
            <a:graphicFrameLocks/>
          </p:cNvGraphicFramePr>
          <p:nvPr>
            <p:extLst>
              <p:ext uri="{D42A27DB-BD31-4B8C-83A1-F6EECF244321}">
                <p14:modId xmlns:p14="http://schemas.microsoft.com/office/powerpoint/2010/main" val="2836502865"/>
              </p:ext>
            </p:extLst>
          </p:nvPr>
        </p:nvGraphicFramePr>
        <p:xfrm>
          <a:off x="13851972" y="3129720"/>
          <a:ext cx="6712803" cy="11805480"/>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130" name="Chart 129"/>
          <p:cNvGraphicFramePr>
            <a:graphicFrameLocks/>
          </p:cNvGraphicFramePr>
          <p:nvPr>
            <p:extLst>
              <p:ext uri="{D42A27DB-BD31-4B8C-83A1-F6EECF244321}">
                <p14:modId xmlns:p14="http://schemas.microsoft.com/office/powerpoint/2010/main" val="4237769599"/>
              </p:ext>
            </p:extLst>
          </p:nvPr>
        </p:nvGraphicFramePr>
        <p:xfrm>
          <a:off x="7092366" y="3135090"/>
          <a:ext cx="6527568" cy="11876309"/>
        </p:xfrm>
        <a:graphic>
          <a:graphicData uri="http://schemas.openxmlformats.org/drawingml/2006/chart">
            <c:chart xmlns:c="http://schemas.openxmlformats.org/drawingml/2006/chart" xmlns:r="http://schemas.openxmlformats.org/officeDocument/2006/relationships" r:id="rId8"/>
          </a:graphicData>
        </a:graphic>
      </p:graphicFrame>
      <p:graphicFrame>
        <p:nvGraphicFramePr>
          <p:cNvPr id="103" name="Chart 102"/>
          <p:cNvGraphicFramePr>
            <a:graphicFrameLocks/>
          </p:cNvGraphicFramePr>
          <p:nvPr>
            <p:extLst>
              <p:ext uri="{D42A27DB-BD31-4B8C-83A1-F6EECF244321}">
                <p14:modId xmlns:p14="http://schemas.microsoft.com/office/powerpoint/2010/main" val="1397541454"/>
              </p:ext>
            </p:extLst>
          </p:nvPr>
        </p:nvGraphicFramePr>
        <p:xfrm>
          <a:off x="20574001" y="2744859"/>
          <a:ext cx="6629398" cy="7298009"/>
        </p:xfrm>
        <a:graphic>
          <a:graphicData uri="http://schemas.openxmlformats.org/drawingml/2006/chart">
            <c:chart xmlns:c="http://schemas.openxmlformats.org/drawingml/2006/chart" xmlns:r="http://schemas.openxmlformats.org/officeDocument/2006/relationships" r:id="rId9"/>
          </a:graphicData>
        </a:graphic>
      </p:graphicFrame>
      <p:cxnSp>
        <p:nvCxnSpPr>
          <p:cNvPr id="13" name="Straight Connector 12"/>
          <p:cNvCxnSpPr/>
          <p:nvPr/>
        </p:nvCxnSpPr>
        <p:spPr>
          <a:xfrm>
            <a:off x="17849850" y="3152120"/>
            <a:ext cx="0" cy="11247120"/>
          </a:xfrm>
          <a:prstGeom prst="line">
            <a:avLst/>
          </a:prstGeom>
          <a:ln w="12700">
            <a:prstDash val="dash"/>
          </a:ln>
        </p:spPr>
        <p:style>
          <a:lnRef idx="1">
            <a:schemeClr val="accent1"/>
          </a:lnRef>
          <a:fillRef idx="0">
            <a:schemeClr val="accent1"/>
          </a:fillRef>
          <a:effectRef idx="0">
            <a:schemeClr val="accent1"/>
          </a:effectRef>
          <a:fontRef idx="minor">
            <a:schemeClr val="tx1"/>
          </a:fontRef>
        </p:style>
      </p:cxnSp>
      <p:cxnSp>
        <p:nvCxnSpPr>
          <p:cNvPr id="109" name="Straight Connector 108"/>
          <p:cNvCxnSpPr/>
          <p:nvPr/>
        </p:nvCxnSpPr>
        <p:spPr>
          <a:xfrm>
            <a:off x="10965177" y="3230880"/>
            <a:ext cx="0" cy="11247120"/>
          </a:xfrm>
          <a:prstGeom prst="line">
            <a:avLst/>
          </a:prstGeom>
          <a:ln w="12700">
            <a:prstDash val="dash"/>
          </a:ln>
        </p:spPr>
        <p:style>
          <a:lnRef idx="1">
            <a:schemeClr val="accent1"/>
          </a:lnRef>
          <a:fillRef idx="0">
            <a:schemeClr val="accent1"/>
          </a:fillRef>
          <a:effectRef idx="0">
            <a:schemeClr val="accent1"/>
          </a:effectRef>
          <a:fontRef idx="minor">
            <a:schemeClr val="tx1"/>
          </a:fontRef>
        </p:style>
      </p:cxnSp>
      <p:sp>
        <p:nvSpPr>
          <p:cNvPr id="31" name="TextBox 30"/>
          <p:cNvSpPr txBox="1"/>
          <p:nvPr/>
        </p:nvSpPr>
        <p:spPr>
          <a:xfrm>
            <a:off x="10934700" y="3091190"/>
            <a:ext cx="914400" cy="230832"/>
          </a:xfrm>
          <a:prstGeom prst="rect">
            <a:avLst/>
          </a:prstGeom>
          <a:noFill/>
        </p:spPr>
        <p:txBody>
          <a:bodyPr wrap="square" rtlCol="0">
            <a:spAutoFit/>
          </a:bodyPr>
          <a:lstStyle/>
          <a:p>
            <a:r>
              <a:rPr lang="en-US" sz="900" dirty="0" smtClean="0">
                <a:latin typeface="Arial" panose="020B0604020202020204" pitchFamily="34" charset="0"/>
                <a:cs typeface="Arial" panose="020B0604020202020204" pitchFamily="34" charset="0"/>
              </a:rPr>
              <a:t>7.7% </a:t>
            </a:r>
            <a:r>
              <a:rPr lang="en-US" sz="900" baseline="30000" dirty="0" smtClean="0">
                <a:latin typeface="Arial" panose="020B0604020202020204" pitchFamily="34" charset="0"/>
                <a:cs typeface="Arial" panose="020B0604020202020204" pitchFamily="34" charset="0"/>
              </a:rPr>
              <a:t>2</a:t>
            </a:r>
            <a:endParaRPr lang="en-US" sz="900" baseline="30000" dirty="0">
              <a:latin typeface="Arial" panose="020B0604020202020204" pitchFamily="34" charset="0"/>
              <a:cs typeface="Arial" panose="020B0604020202020204" pitchFamily="34" charset="0"/>
            </a:endParaRPr>
          </a:p>
        </p:txBody>
      </p:sp>
      <p:sp>
        <p:nvSpPr>
          <p:cNvPr id="111" name="TextBox 110"/>
          <p:cNvSpPr txBox="1"/>
          <p:nvPr/>
        </p:nvSpPr>
        <p:spPr>
          <a:xfrm>
            <a:off x="17849850" y="3067291"/>
            <a:ext cx="914400" cy="230832"/>
          </a:xfrm>
          <a:prstGeom prst="rect">
            <a:avLst/>
          </a:prstGeom>
          <a:noFill/>
        </p:spPr>
        <p:txBody>
          <a:bodyPr wrap="square" rtlCol="0">
            <a:spAutoFit/>
          </a:bodyPr>
          <a:lstStyle/>
          <a:p>
            <a:r>
              <a:rPr lang="en-US" sz="900" dirty="0" smtClean="0">
                <a:latin typeface="Arial" panose="020B0604020202020204" pitchFamily="34" charset="0"/>
                <a:cs typeface="Arial" panose="020B0604020202020204" pitchFamily="34" charset="0"/>
              </a:rPr>
              <a:t>7.7% </a:t>
            </a:r>
            <a:r>
              <a:rPr lang="en-US" sz="900" baseline="30000" dirty="0" smtClean="0">
                <a:latin typeface="Arial" panose="020B0604020202020204" pitchFamily="34" charset="0"/>
                <a:cs typeface="Arial" panose="020B0604020202020204" pitchFamily="34" charset="0"/>
              </a:rPr>
              <a:t>2</a:t>
            </a:r>
            <a:endParaRPr lang="en-US" sz="900" baseline="30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0058597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10152</TotalTime>
  <Words>853</Words>
  <Application>Microsoft Office PowerPoint</Application>
  <PresentationFormat>Custom</PresentationFormat>
  <Paragraphs>175</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Myriad Web Pro</vt:lpstr>
      <vt:lpstr>Office Theme</vt:lpstr>
      <vt:lpstr>PowerPoint Presentation</vt:lpstr>
    </vt:vector>
  </TitlesOfParts>
  <Company>Centers for Disease Control and Prevention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Katie Dodd</dc:creator>
  <cp:lastModifiedBy>Dodd, Katelynn Elizabeth (CDC/NIOSH/DRDS) (CTR)</cp:lastModifiedBy>
  <cp:revision>472</cp:revision>
  <cp:lastPrinted>2016-06-08T20:01:52Z</cp:lastPrinted>
  <dcterms:created xsi:type="dcterms:W3CDTF">2015-03-25T16:16:46Z</dcterms:created>
  <dcterms:modified xsi:type="dcterms:W3CDTF">2016-06-10T19:08:04Z</dcterms:modified>
</cp:coreProperties>
</file>