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Lst>
  <p:notesMasterIdLst>
    <p:notesMasterId r:id="rId14"/>
  </p:notesMasterIdLst>
  <p:sldIdLst>
    <p:sldId id="256" r:id="rId2"/>
    <p:sldId id="266" r:id="rId3"/>
    <p:sldId id="273" r:id="rId4"/>
    <p:sldId id="268" r:id="rId5"/>
    <p:sldId id="275" r:id="rId6"/>
    <p:sldId id="274" r:id="rId7"/>
    <p:sldId id="267" r:id="rId8"/>
    <p:sldId id="278" r:id="rId9"/>
    <p:sldId id="276" r:id="rId10"/>
    <p:sldId id="271" r:id="rId11"/>
    <p:sldId id="272" r:id="rId12"/>
    <p:sldId id="263" r:id="rId13"/>
  </p:sldIdLst>
  <p:sldSz cx="9144000" cy="6858000" type="screen4x3"/>
  <p:notesSz cx="7315200" cy="9601200"/>
  <p:embeddedFontLst>
    <p:embeddedFont>
      <p:font typeface="Calibri" panose="020F0502020204030204" pitchFamily="34" charset="0"/>
      <p:regular r:id="rId15"/>
      <p:bold r:id="rId16"/>
      <p:italic r:id="rId17"/>
      <p:boldItalic r:id="rId18"/>
    </p:embeddedFont>
    <p:embeddedFont>
      <p:font typeface="Myriad Web Pro" panose="020B0604020202020204" charset="0"/>
      <p:regular r:id="rId19"/>
      <p:bold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36" autoAdjust="0"/>
    <p:restoredTop sz="78903" autoAdjust="0"/>
  </p:normalViewPr>
  <p:slideViewPr>
    <p:cSldViewPr snapToGrid="0">
      <p:cViewPr varScale="1">
        <p:scale>
          <a:sx n="73" d="100"/>
          <a:sy n="73" d="100"/>
        </p:scale>
        <p:origin x="690" y="66"/>
      </p:cViewPr>
      <p:guideLst>
        <p:guide orient="horz" pos="2160"/>
        <p:guide pos="2880"/>
      </p:guideLst>
    </p:cSldViewPr>
  </p:slideViewPr>
  <p:outlineViewPr>
    <p:cViewPr>
      <p:scale>
        <a:sx n="33" d="100"/>
        <a:sy n="33" d="100"/>
      </p:scale>
      <p:origin x="0" y="16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9D8F3C2-1545-407C-9696-9FBD8A87D061}" type="datetimeFigureOut">
              <a:rPr lang="en-US" smtClean="0"/>
              <a:pPr/>
              <a:t>6/9/2016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7E82054C-5FFB-4925-88B8-34BFE44764D6}" type="slidenum">
              <a:rPr lang="en-US" smtClean="0"/>
              <a:pPr/>
              <a:t>‹#›</a:t>
            </a:fld>
            <a:endParaRPr lang="en-US"/>
          </a:p>
        </p:txBody>
      </p:sp>
    </p:spTree>
    <p:extLst>
      <p:ext uri="{BB962C8B-B14F-4D97-AF65-F5344CB8AC3E}">
        <p14:creationId xmlns:p14="http://schemas.microsoft.com/office/powerpoint/2010/main" val="374126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a:p>
        </p:txBody>
      </p:sp>
    </p:spTree>
    <p:extLst>
      <p:ext uri="{BB962C8B-B14F-4D97-AF65-F5344CB8AC3E}">
        <p14:creationId xmlns:p14="http://schemas.microsoft.com/office/powerpoint/2010/main" val="341692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a:p>
        </p:txBody>
      </p:sp>
    </p:spTree>
    <p:extLst>
      <p:ext uri="{BB962C8B-B14F-4D97-AF65-F5344CB8AC3E}">
        <p14:creationId xmlns:p14="http://schemas.microsoft.com/office/powerpoint/2010/main" val="281761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a:p>
        </p:txBody>
      </p:sp>
    </p:spTree>
    <p:extLst>
      <p:ext uri="{BB962C8B-B14F-4D97-AF65-F5344CB8AC3E}">
        <p14:creationId xmlns:p14="http://schemas.microsoft.com/office/powerpoint/2010/main" val="2075146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110431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a:p>
        </p:txBody>
      </p:sp>
    </p:spTree>
    <p:extLst>
      <p:ext uri="{BB962C8B-B14F-4D97-AF65-F5344CB8AC3E}">
        <p14:creationId xmlns:p14="http://schemas.microsoft.com/office/powerpoint/2010/main" val="172332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a:p>
        </p:txBody>
      </p:sp>
    </p:spTree>
    <p:extLst>
      <p:ext uri="{BB962C8B-B14F-4D97-AF65-F5344CB8AC3E}">
        <p14:creationId xmlns:p14="http://schemas.microsoft.com/office/powerpoint/2010/main" val="381181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a:p>
        </p:txBody>
      </p:sp>
    </p:spTree>
    <p:extLst>
      <p:ext uri="{BB962C8B-B14F-4D97-AF65-F5344CB8AC3E}">
        <p14:creationId xmlns:p14="http://schemas.microsoft.com/office/powerpoint/2010/main" val="2751497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a:p>
        </p:txBody>
      </p:sp>
    </p:spTree>
    <p:extLst>
      <p:ext uri="{BB962C8B-B14F-4D97-AF65-F5344CB8AC3E}">
        <p14:creationId xmlns:p14="http://schemas.microsoft.com/office/powerpoint/2010/main" val="2104150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FA1083D-2090-45D6-9692-7E45C19EA2C1}" type="datetimeFigureOut">
              <a:rPr lang="en-US" smtClean="0"/>
              <a:t>6/9/2016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FE839C0-2AF3-42DB-81AF-6337DD15F798}" type="slidenum">
              <a:rPr lang="en-US" smtClean="0"/>
              <a:t>‹#›</a:t>
            </a:fld>
            <a:endParaRPr lang="en-US"/>
          </a:p>
        </p:txBody>
      </p:sp>
    </p:spTree>
    <p:extLst>
      <p:ext uri="{BB962C8B-B14F-4D97-AF65-F5344CB8AC3E}">
        <p14:creationId xmlns:p14="http://schemas.microsoft.com/office/powerpoint/2010/main" val="314850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smtClean="0"/>
          </a:p>
          <a:p>
            <a:pPr lvl="1"/>
            <a:endParaRPr lang="en-US" dirty="0" smtClean="0"/>
          </a:p>
          <a:p>
            <a:pPr lvl="2"/>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 id="2147483687" r:id="rId10"/>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www.cste.org/"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mailto:csi7@cdc.gov" TargetMode="External"/><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Assessment of De-Duplication Methods for Gonorrhea and Chlamydia Case Reports</a:t>
            </a:r>
            <a:endParaRPr lang="en-US" sz="4000" dirty="0">
              <a:latin typeface="Calibri" pitchFamily="34" charset="0"/>
            </a:endParaRPr>
          </a:p>
        </p:txBody>
      </p:sp>
      <p:sp>
        <p:nvSpPr>
          <p:cNvPr id="2" name="Subtitle 1"/>
          <p:cNvSpPr>
            <a:spLocks noGrp="1"/>
          </p:cNvSpPr>
          <p:nvPr>
            <p:ph type="subTitle" idx="1"/>
          </p:nvPr>
        </p:nvSpPr>
        <p:spPr>
          <a:xfrm>
            <a:off x="1371600" y="3859305"/>
            <a:ext cx="6400800" cy="457200"/>
          </a:xfrm>
        </p:spPr>
        <p:txBody>
          <a:bodyPr/>
          <a:lstStyle/>
          <a:p>
            <a:r>
              <a:rPr lang="en-US" dirty="0" smtClean="0"/>
              <a:t>Emily Weston, MPH</a:t>
            </a:r>
            <a:endParaRPr lang="en-US" dirty="0">
              <a:latin typeface="Calibri" pitchFamily="34" charset="0"/>
            </a:endParaRPr>
          </a:p>
        </p:txBody>
      </p:sp>
      <p:sp>
        <p:nvSpPr>
          <p:cNvPr id="3" name="Text Placeholder 2"/>
          <p:cNvSpPr>
            <a:spLocks noGrp="1"/>
          </p:cNvSpPr>
          <p:nvPr>
            <p:ph type="body" sz="quarter" idx="10"/>
          </p:nvPr>
        </p:nvSpPr>
        <p:spPr>
          <a:xfrm>
            <a:off x="1371600" y="4195480"/>
            <a:ext cx="6400800" cy="1295400"/>
          </a:xfrm>
        </p:spPr>
        <p:txBody>
          <a:bodyPr/>
          <a:lstStyle/>
          <a:p>
            <a:endParaRPr lang="en-US" dirty="0" smtClean="0">
              <a:latin typeface="Calibri" pitchFamily="34" charset="0"/>
            </a:endParaRPr>
          </a:p>
          <a:p>
            <a:endParaRPr lang="en-US" dirty="0">
              <a:latin typeface="Calibri" pitchFamily="34" charset="0"/>
            </a:endParaRPr>
          </a:p>
          <a:p>
            <a:r>
              <a:rPr lang="en-US" dirty="0" smtClean="0"/>
              <a:t>2016 Annual CSTE Meeting</a:t>
            </a:r>
          </a:p>
          <a:p>
            <a:r>
              <a:rPr lang="en-US" dirty="0" smtClean="0"/>
              <a:t>Tip of the Infectious Disease Surveillance Disease Iceberg: Surveillance/Informatics Rapid Fire</a:t>
            </a:r>
            <a:endParaRPr lang="en-US" dirty="0" smtClean="0">
              <a:latin typeface="Calibri" pitchFamily="34" charset="0"/>
            </a:endParaRPr>
          </a:p>
          <a:p>
            <a:r>
              <a:rPr lang="en-US" dirty="0" smtClean="0"/>
              <a:t>Tuesday, June 21, 2016</a:t>
            </a:r>
            <a:endParaRPr lang="en-US" dirty="0">
              <a:latin typeface="Calibri" pitchFamily="34" charset="0"/>
            </a:endParaRPr>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
        <p:nvSpPr>
          <p:cNvPr id="9" name="Text Placeholder 5"/>
          <p:cNvSpPr txBox="1">
            <a:spLocks/>
          </p:cNvSpPr>
          <p:nvPr/>
        </p:nvSpPr>
        <p:spPr>
          <a:xfrm>
            <a:off x="2143125" y="6267810"/>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a:ln>
                  <a:noFill/>
                </a:ln>
                <a:solidFill>
                  <a:srgbClr val="FFFFFF"/>
                </a:solidFill>
                <a:effectLst/>
                <a:uLnTx/>
                <a:uFillTx/>
                <a:latin typeface="Calibri" pitchFamily="34" charset="0"/>
                <a:ea typeface="+mn-ea"/>
                <a:cs typeface="+mn-cs"/>
              </a:rPr>
              <a:t>National Center for HIV/AIDS, Viral Hepatitis, STD, and TB Prevention</a:t>
            </a:r>
          </a:p>
        </p:txBody>
      </p:sp>
      <p:sp>
        <p:nvSpPr>
          <p:cNvPr id="10" name="Text Placeholder 6"/>
          <p:cNvSpPr txBox="1">
            <a:spLocks/>
          </p:cNvSpPr>
          <p:nvPr/>
        </p:nvSpPr>
        <p:spPr>
          <a:xfrm>
            <a:off x="2143125" y="6451727"/>
            <a:ext cx="2444750"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FFFFFF"/>
                </a:solidFill>
                <a:effectLst/>
                <a:uLnTx/>
                <a:uFillTx/>
                <a:latin typeface="Calibri" pitchFamily="34" charset="0"/>
                <a:ea typeface="+mn-ea"/>
                <a:cs typeface="+mn-cs"/>
              </a:rPr>
              <a:t>Division</a:t>
            </a:r>
            <a:r>
              <a:rPr kumimoji="0" lang="en-US" sz="1000" b="0" i="0" u="none" strike="noStrike" kern="1200" cap="none" spc="0" normalizeH="0" noProof="0" dirty="0" smtClean="0">
                <a:ln>
                  <a:noFill/>
                </a:ln>
                <a:solidFill>
                  <a:srgbClr val="FFFFFF"/>
                </a:solidFill>
                <a:effectLst/>
                <a:uLnTx/>
                <a:uFillTx/>
                <a:latin typeface="Calibri" pitchFamily="34" charset="0"/>
                <a:ea typeface="+mn-ea"/>
                <a:cs typeface="+mn-cs"/>
              </a:rPr>
              <a:t> of</a:t>
            </a:r>
            <a:r>
              <a:rPr kumimoji="0" lang="en-US" sz="1000" b="0" i="0" u="none" strike="noStrike" kern="1200" cap="none" spc="0" normalizeH="0" baseline="0" noProof="0" dirty="0" smtClean="0">
                <a:ln>
                  <a:noFill/>
                </a:ln>
                <a:solidFill>
                  <a:srgbClr val="FFFFFF"/>
                </a:solidFill>
                <a:effectLst/>
                <a:uLnTx/>
                <a:uFillTx/>
                <a:latin typeface="Calibri" pitchFamily="34" charset="0"/>
                <a:ea typeface="+mn-ea"/>
                <a:cs typeface="+mn-cs"/>
              </a:rPr>
              <a:t> </a:t>
            </a:r>
            <a:r>
              <a:rPr lang="en-US" dirty="0" smtClean="0">
                <a:solidFill>
                  <a:srgbClr val="FFFFFF"/>
                </a:solidFill>
              </a:rPr>
              <a:t>STD Prevention</a:t>
            </a:r>
            <a:endParaRPr kumimoji="0" lang="en-US" sz="1000" b="0" i="0" u="none" strike="noStrike" kern="1200" cap="none" spc="0" normalizeH="0" baseline="0" noProof="0" dirty="0">
              <a:ln>
                <a:noFill/>
              </a:ln>
              <a:solidFill>
                <a:srgbClr val="FFFFFF"/>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Elizabeth Torrone, PhD</a:t>
            </a:r>
          </a:p>
          <a:p>
            <a:r>
              <a:rPr lang="en-US" dirty="0" smtClean="0"/>
              <a:t>Hillard Weinstock, MD, MPH</a:t>
            </a:r>
          </a:p>
          <a:p>
            <a:r>
              <a:rPr lang="en-US" dirty="0" smtClean="0"/>
              <a:t>Surveillance and Data Management Branch Team Members</a:t>
            </a:r>
          </a:p>
          <a:p>
            <a:r>
              <a:rPr lang="en-US" dirty="0" smtClean="0"/>
              <a:t>CSTE Jurisdictions</a:t>
            </a:r>
          </a:p>
          <a:p>
            <a:endParaRPr lang="en-US" dirty="0"/>
          </a:p>
        </p:txBody>
      </p:sp>
    </p:spTree>
    <p:extLst>
      <p:ext uri="{BB962C8B-B14F-4D97-AF65-F5344CB8AC3E}">
        <p14:creationId xmlns:p14="http://schemas.microsoft.com/office/powerpoint/2010/main" val="4131817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28650" y="1338943"/>
            <a:ext cx="7886700" cy="4838020"/>
          </a:xfrm>
        </p:spPr>
        <p:txBody>
          <a:bodyPr/>
          <a:lstStyle/>
          <a:p>
            <a:pPr lvl="0"/>
            <a:r>
              <a:rPr lang="en-US" sz="1400" dirty="0" err="1"/>
              <a:t>Workowski</a:t>
            </a:r>
            <a:r>
              <a:rPr lang="en-US" sz="1400" dirty="0"/>
              <a:t> KA, Bolan GA. Sexually Transmitted Diseases Treatment Guidelines, 2015. MMWR 2015;64(No. RR 3): 1-137. </a:t>
            </a:r>
          </a:p>
          <a:p>
            <a:pPr lvl="0"/>
            <a:r>
              <a:rPr lang="en-US" sz="1400" dirty="0"/>
              <a:t>Papp JR, </a:t>
            </a:r>
            <a:r>
              <a:rPr lang="en-US" sz="1400" dirty="0" err="1"/>
              <a:t>Schachter</a:t>
            </a:r>
            <a:r>
              <a:rPr lang="en-US" sz="1400" dirty="0"/>
              <a:t> J, </a:t>
            </a:r>
            <a:r>
              <a:rPr lang="en-US" sz="1400" dirty="0" err="1"/>
              <a:t>Gaydos</a:t>
            </a:r>
            <a:r>
              <a:rPr lang="en-US" sz="1400" dirty="0"/>
              <a:t> CA, Van der Pol B. Recommendations for the Laboratory-Based Detection of </a:t>
            </a:r>
            <a:r>
              <a:rPr lang="en-US" sz="1400" i="1" dirty="0"/>
              <a:t>Chlamydia trachomatis</a:t>
            </a:r>
            <a:r>
              <a:rPr lang="en-US" sz="1400" dirty="0"/>
              <a:t> and </a:t>
            </a:r>
            <a:r>
              <a:rPr lang="en-US" sz="1400" i="1" dirty="0"/>
              <a:t>Neisseria gonorrhoeae</a:t>
            </a:r>
            <a:r>
              <a:rPr lang="en-US" sz="1400" dirty="0"/>
              <a:t> – 2014. MMWR 2014;63(No. RR-2):1-19. </a:t>
            </a:r>
          </a:p>
          <a:p>
            <a:pPr lvl="0"/>
            <a:r>
              <a:rPr lang="en-US" sz="1400" dirty="0"/>
              <a:t>Council of State and Territorial Epidemiologists (CSTE). Update to Public Health Reporting and National Notification for Gonorrhea. 13-ID-03. Atlanta: CSTE; 2013. Available from: </a:t>
            </a:r>
            <a:r>
              <a:rPr lang="en-US" sz="1400" u="sng" dirty="0">
                <a:hlinkClick r:id="rId2"/>
              </a:rPr>
              <a:t>http://www.cste.org</a:t>
            </a:r>
            <a:r>
              <a:rPr lang="en-US" sz="1400" dirty="0"/>
              <a:t>. </a:t>
            </a:r>
          </a:p>
          <a:p>
            <a:pPr lvl="0"/>
            <a:r>
              <a:rPr lang="en-US" sz="1400" dirty="0"/>
              <a:t>Council of State and Territorial Epidemiologists (CSTE). Public Health Reporting and National Notification for Infection Caused by </a:t>
            </a:r>
            <a:r>
              <a:rPr lang="en-US" sz="1400" i="1" dirty="0"/>
              <a:t>Chlamydia trachomatis</a:t>
            </a:r>
            <a:r>
              <a:rPr lang="en-US" sz="1400" dirty="0"/>
              <a:t>. 09-ID-08. Atlanta: CSTE; 2009. Available from: </a:t>
            </a:r>
            <a:r>
              <a:rPr lang="en-US" sz="1400" u="sng" dirty="0">
                <a:hlinkClick r:id="rId2"/>
              </a:rPr>
              <a:t>http://www.cste.org</a:t>
            </a:r>
            <a:r>
              <a:rPr lang="en-US" sz="1400" dirty="0"/>
              <a:t>. </a:t>
            </a:r>
          </a:p>
          <a:p>
            <a:pPr lvl="0"/>
            <a:r>
              <a:rPr lang="en-US" sz="1400" dirty="0" err="1"/>
              <a:t>Gaydos</a:t>
            </a:r>
            <a:r>
              <a:rPr lang="en-US" sz="1400" dirty="0"/>
              <a:t> CA, </a:t>
            </a:r>
            <a:r>
              <a:rPr lang="en-US" sz="1400" dirty="0" err="1"/>
              <a:t>Crotchfelt</a:t>
            </a:r>
            <a:r>
              <a:rPr lang="en-US" sz="1400" dirty="0"/>
              <a:t> KA, Howell MR, </a:t>
            </a:r>
            <a:r>
              <a:rPr lang="en-US" sz="1400" dirty="0" err="1"/>
              <a:t>Kralian</a:t>
            </a:r>
            <a:r>
              <a:rPr lang="en-US" sz="1400" dirty="0"/>
              <a:t> S, Hauptman P, Quinn TC. Molecular amplification assays to detect chlamydial infections in urine specimens from high school female students and to monitor the </a:t>
            </a:r>
            <a:r>
              <a:rPr lang="en-US" sz="1400" dirty="0" err="1"/>
              <a:t>persistance</a:t>
            </a:r>
            <a:r>
              <a:rPr lang="en-US" sz="1400" dirty="0"/>
              <a:t> of chlamydial DNA after therapy. J Infect Dis 1998;177:417–24. </a:t>
            </a:r>
          </a:p>
          <a:p>
            <a:pPr lvl="0"/>
            <a:r>
              <a:rPr lang="en-US" sz="1400" dirty="0" err="1"/>
              <a:t>Workowski</a:t>
            </a:r>
            <a:r>
              <a:rPr lang="en-US" sz="1400" dirty="0"/>
              <a:t> KA, Lampe MF, Wong KG, Watts MB, </a:t>
            </a:r>
            <a:r>
              <a:rPr lang="en-US" sz="1400" dirty="0" err="1"/>
              <a:t>Stamm</a:t>
            </a:r>
            <a:r>
              <a:rPr lang="en-US" sz="1400" dirty="0"/>
              <a:t> WE. Long-term eradication of Chlamydia trachomatis genital infection after antimicrobial therapy. JAMA 1993;270:2071–5.</a:t>
            </a:r>
          </a:p>
          <a:p>
            <a:pPr lvl="0"/>
            <a:r>
              <a:rPr lang="en-US" sz="1400" dirty="0"/>
              <a:t>Bachmann LH, Desmond RA, Stephens J, Hughes A, Hook EW III. Duration of persistence of gonococcal DNA detected by ligase chain reaction in men and women following recommended therapy for uncomplicated gonorrhea. J </a:t>
            </a:r>
            <a:r>
              <a:rPr lang="en-US" sz="1400" dirty="0" err="1"/>
              <a:t>Clin</a:t>
            </a:r>
            <a:r>
              <a:rPr lang="en-US" sz="1400" dirty="0"/>
              <a:t> </a:t>
            </a:r>
            <a:r>
              <a:rPr lang="en-US" sz="1400" dirty="0" err="1"/>
              <a:t>Microbiol</a:t>
            </a:r>
            <a:r>
              <a:rPr lang="en-US" sz="1400" dirty="0"/>
              <a:t> 2002;40:3596–601</a:t>
            </a:r>
            <a:r>
              <a:rPr lang="en-US" sz="1400" dirty="0" smtClean="0"/>
              <a:t>.</a:t>
            </a:r>
            <a:endParaRPr lang="en-US" sz="1400" dirty="0"/>
          </a:p>
        </p:txBody>
      </p:sp>
    </p:spTree>
    <p:extLst>
      <p:ext uri="{BB962C8B-B14F-4D97-AF65-F5344CB8AC3E}">
        <p14:creationId xmlns:p14="http://schemas.microsoft.com/office/powerpoint/2010/main" val="2371556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smtClean="0">
                <a:solidFill>
                  <a:schemeClr val="tx1"/>
                </a:solidFill>
                <a:latin typeface="Calibri" pitchFamily="34" charset="0"/>
              </a:rPr>
              <a:t>For more information please contact Centers for Disease Control and Prevention</a:t>
            </a:r>
          </a:p>
          <a:p>
            <a:pPr lvl="0" algn="l"/>
            <a:endParaRPr lang="en-US" sz="1200" b="0" dirty="0" smtClean="0">
              <a:solidFill>
                <a:schemeClr val="tx1"/>
              </a:solidFill>
              <a:latin typeface="Calibri" pitchFamily="34" charset="0"/>
            </a:endParaRPr>
          </a:p>
          <a:p>
            <a:pPr lvl="0" algn="l"/>
            <a:r>
              <a:rPr lang="en-US" sz="1200" b="0" dirty="0" smtClean="0">
                <a:solidFill>
                  <a:schemeClr val="tx1"/>
                </a:solidFill>
                <a:latin typeface="Calibri" pitchFamily="34" charset="0"/>
              </a:rPr>
              <a:t>1600 Clifton Road NE,  Atlanta,  GA  30333</a:t>
            </a:r>
          </a:p>
          <a:p>
            <a:pPr lvl="0" algn="l"/>
            <a:r>
              <a:rPr lang="en-US" sz="1200" b="0" dirty="0" smtClean="0">
                <a:solidFill>
                  <a:schemeClr val="tx1"/>
                </a:solidFill>
                <a:latin typeface="Calibri" pitchFamily="34" charset="0"/>
              </a:rPr>
              <a:t>Telephone: 1-800-CDC-INFO (232-4636)/TTY: 1-888-232-6348</a:t>
            </a:r>
          </a:p>
          <a:p>
            <a:pPr lvl="0" algn="l"/>
            <a:r>
              <a:rPr lang="en-US" sz="1200" b="0" dirty="0">
                <a:solidFill>
                  <a:schemeClr val="tx1"/>
                </a:solidFill>
                <a:latin typeface="Calibri" pitchFamily="34" charset="0"/>
              </a:rPr>
              <a:t>Visit: www.cdc.gov | Contact CDC at: 1-800-CDC-INFO or www.cdc.gov/info</a:t>
            </a:r>
          </a:p>
          <a:p>
            <a:pPr lvl="0" algn="l"/>
            <a:endParaRPr lang="en-US" sz="1200" b="0" dirty="0" smtClean="0">
              <a:solidFill>
                <a:schemeClr val="tx1"/>
              </a:solidFill>
              <a:latin typeface="Calibri" pitchFamily="34" charset="0"/>
            </a:endParaRPr>
          </a:p>
          <a:p>
            <a:pPr lvl="0" algn="l"/>
            <a:r>
              <a:rPr lang="en-US" sz="900" b="0" dirty="0" smtClean="0">
                <a:solidFill>
                  <a:schemeClr val="tx1"/>
                </a:solidFill>
                <a:latin typeface="Calibri" pitchFamily="34" charset="0"/>
              </a:rPr>
              <a:t>The findings and conclusions in this report are those of the authors and do not necessarily represent the official position of the Centers for Disease Control and Prevention.</a:t>
            </a:r>
          </a:p>
        </p:txBody>
      </p:sp>
      <p:pic>
        <p:nvPicPr>
          <p:cNvPr id="8" name="Picture 7" descr=" Logos of the United States Department of Health and Human Services and Centers for Disease Control and Prevention&#10;"/>
          <p:cNvPicPr>
            <a:picLocks noChangeAspect="1"/>
          </p:cNvPicPr>
          <p:nvPr/>
        </p:nvPicPr>
        <p:blipFill>
          <a:blip r:embed="rId2" cstate="print"/>
          <a:stretch>
            <a:fillRect/>
          </a:stretch>
        </p:blipFill>
        <p:spPr>
          <a:xfrm>
            <a:off x="152400" y="6515100"/>
            <a:ext cx="190500" cy="190500"/>
          </a:xfrm>
          <a:prstGeom prst="rect">
            <a:avLst/>
          </a:prstGeom>
        </p:spPr>
      </p:pic>
      <p:sp>
        <p:nvSpPr>
          <p:cNvPr id="11" name="Text Placeholder 5"/>
          <p:cNvSpPr txBox="1">
            <a:spLocks/>
          </p:cNvSpPr>
          <p:nvPr/>
        </p:nvSpPr>
        <p:spPr>
          <a:xfrm>
            <a:off x="2143125" y="6272784"/>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a:ln>
                  <a:noFill/>
                </a:ln>
                <a:solidFill>
                  <a:srgbClr val="FFFFFF"/>
                </a:solidFill>
                <a:effectLst/>
                <a:uLnTx/>
                <a:uFillTx/>
                <a:latin typeface="Calibri" pitchFamily="34" charset="0"/>
                <a:ea typeface="+mn-ea"/>
                <a:cs typeface="+mn-cs"/>
              </a:rPr>
              <a:t>National Center for HIV/AIDS, Viral Hepatitis, STD, and TB Prevention</a:t>
            </a:r>
          </a:p>
        </p:txBody>
      </p:sp>
      <p:sp>
        <p:nvSpPr>
          <p:cNvPr id="12" name="Text Placeholder 6"/>
          <p:cNvSpPr txBox="1">
            <a:spLocks/>
          </p:cNvSpPr>
          <p:nvPr/>
        </p:nvSpPr>
        <p:spPr>
          <a:xfrm>
            <a:off x="2143125" y="6451727"/>
            <a:ext cx="2444750"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FFFFFF"/>
                </a:solidFill>
                <a:effectLst/>
                <a:uLnTx/>
                <a:uFillTx/>
                <a:latin typeface="Calibri" pitchFamily="34" charset="0"/>
                <a:ea typeface="+mn-ea"/>
                <a:cs typeface="+mn-cs"/>
              </a:rPr>
              <a:t>Division of </a:t>
            </a:r>
            <a:r>
              <a:rPr lang="en-US" dirty="0" smtClean="0">
                <a:solidFill>
                  <a:srgbClr val="FFFFFF"/>
                </a:solidFill>
              </a:rPr>
              <a:t>STD Prevention</a:t>
            </a:r>
            <a:endParaRPr kumimoji="0" lang="en-US" sz="1000" b="0"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1258661" y="1554015"/>
            <a:ext cx="6008914" cy="1569660"/>
          </a:xfrm>
          <a:prstGeom prst="rect">
            <a:avLst/>
          </a:prstGeom>
          <a:noFill/>
        </p:spPr>
        <p:txBody>
          <a:bodyPr wrap="square" rtlCol="0">
            <a:spAutoFit/>
          </a:bodyPr>
          <a:lstStyle/>
          <a:p>
            <a:pPr algn="ctr"/>
            <a:r>
              <a:rPr lang="en-US" sz="2400" dirty="0" smtClean="0"/>
              <a:t>Questions?</a:t>
            </a:r>
          </a:p>
          <a:p>
            <a:pPr algn="ctr"/>
            <a:r>
              <a:rPr lang="en-US" sz="2400" dirty="0" smtClean="0"/>
              <a:t> </a:t>
            </a:r>
          </a:p>
          <a:p>
            <a:pPr algn="ctr"/>
            <a:r>
              <a:rPr lang="en-US" sz="2400" dirty="0" smtClean="0">
                <a:hlinkClick r:id="rId3"/>
              </a:rPr>
              <a:t>csi7@cdc.gov</a:t>
            </a:r>
            <a:endParaRPr lang="en-US" sz="2400" dirty="0" smtClean="0"/>
          </a:p>
          <a:p>
            <a:endParaRPr lang="en-US" sz="2400" dirty="0"/>
          </a:p>
        </p:txBody>
      </p:sp>
    </p:spTree>
    <p:extLst>
      <p:ext uri="{BB962C8B-B14F-4D97-AF65-F5344CB8AC3E}">
        <p14:creationId xmlns:p14="http://schemas.microsoft.com/office/powerpoint/2010/main" val="42295008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a:t>In 2015, STD surveillance </a:t>
            </a:r>
            <a:r>
              <a:rPr lang="en-US" dirty="0" smtClean="0"/>
              <a:t>programs completed </a:t>
            </a:r>
            <a:r>
              <a:rPr lang="en-US" dirty="0"/>
              <a:t>an assessment of current surveillance </a:t>
            </a:r>
            <a:r>
              <a:rPr lang="en-US" dirty="0" smtClean="0"/>
              <a:t>practices</a:t>
            </a:r>
          </a:p>
          <a:p>
            <a:endParaRPr lang="en-US" dirty="0" smtClean="0"/>
          </a:p>
          <a:p>
            <a:r>
              <a:rPr lang="en-US" dirty="0" smtClean="0"/>
              <a:t>Reporting </a:t>
            </a:r>
            <a:r>
              <a:rPr lang="en-US" dirty="0"/>
              <a:t>practices were reviewed for de-duplication of cases of chlamydia and gonorrhea separately, </a:t>
            </a:r>
            <a:r>
              <a:rPr lang="en-US" dirty="0" smtClean="0"/>
              <a:t>including:</a:t>
            </a:r>
          </a:p>
          <a:p>
            <a:pPr lvl="1"/>
            <a:r>
              <a:rPr lang="en-US" dirty="0" smtClean="0"/>
              <a:t>the </a:t>
            </a:r>
            <a:r>
              <a:rPr lang="en-US" dirty="0"/>
              <a:t>time period used to decide when a second positive test should be reported as a case </a:t>
            </a:r>
            <a:r>
              <a:rPr lang="en-US" dirty="0" smtClean="0"/>
              <a:t>AND</a:t>
            </a:r>
          </a:p>
          <a:p>
            <a:pPr lvl="1"/>
            <a:r>
              <a:rPr lang="en-US" dirty="0" smtClean="0"/>
              <a:t>the </a:t>
            </a:r>
            <a:r>
              <a:rPr lang="en-US" dirty="0"/>
              <a:t>method of de-duplication (e.g., automatic or manual</a:t>
            </a:r>
            <a:r>
              <a:rPr lang="en-US" dirty="0" smtClean="0"/>
              <a:t>)</a:t>
            </a:r>
            <a:endParaRPr lang="en-US" dirty="0"/>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5094556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we ask about these surveillance practices? </a:t>
            </a:r>
            <a:endParaRPr lang="en-US" dirty="0"/>
          </a:p>
        </p:txBody>
      </p:sp>
      <p:sp>
        <p:nvSpPr>
          <p:cNvPr id="3" name="Content Placeholder 2"/>
          <p:cNvSpPr>
            <a:spLocks noGrp="1"/>
          </p:cNvSpPr>
          <p:nvPr>
            <p:ph idx="1"/>
          </p:nvPr>
        </p:nvSpPr>
        <p:spPr/>
        <p:txBody>
          <a:bodyPr/>
          <a:lstStyle/>
          <a:p>
            <a:r>
              <a:rPr lang="en-US" dirty="0"/>
              <a:t>Chlamydia and </a:t>
            </a:r>
            <a:r>
              <a:rPr lang="en-US" dirty="0" smtClean="0"/>
              <a:t>gonorrhea are the 2 most </a:t>
            </a:r>
            <a:r>
              <a:rPr lang="en-US" dirty="0"/>
              <a:t>commonly reported </a:t>
            </a:r>
            <a:r>
              <a:rPr lang="en-US" dirty="0" smtClean="0"/>
              <a:t>conditions in the US</a:t>
            </a:r>
          </a:p>
          <a:p>
            <a:endParaRPr lang="en-US" dirty="0" smtClean="0"/>
          </a:p>
          <a:p>
            <a:r>
              <a:rPr lang="en-US" dirty="0" smtClean="0"/>
              <a:t>Both can </a:t>
            </a:r>
            <a:r>
              <a:rPr lang="en-US" dirty="0"/>
              <a:t>be diagnosed with highly sensitive nucleic acid amplification tests (</a:t>
            </a:r>
            <a:r>
              <a:rPr lang="en-US" dirty="0" smtClean="0"/>
              <a:t>NAATs) </a:t>
            </a:r>
          </a:p>
          <a:p>
            <a:endParaRPr lang="en-US" dirty="0" smtClean="0"/>
          </a:p>
          <a:p>
            <a:r>
              <a:rPr lang="en-US" dirty="0" smtClean="0"/>
              <a:t>No guidance from CDC </a:t>
            </a:r>
            <a:r>
              <a:rPr lang="en-US" dirty="0"/>
              <a:t>on the minimum amount of time between positive laboratory test results </a:t>
            </a:r>
            <a:r>
              <a:rPr lang="en-US" dirty="0" smtClean="0"/>
              <a:t>and when to report a </a:t>
            </a:r>
            <a:r>
              <a:rPr lang="en-US" dirty="0"/>
              <a:t>new </a:t>
            </a:r>
            <a:r>
              <a:rPr lang="en-US" dirty="0" smtClean="0"/>
              <a:t>infection</a:t>
            </a:r>
          </a:p>
          <a:p>
            <a:endParaRPr lang="en-US" dirty="0"/>
          </a:p>
        </p:txBody>
      </p:sp>
    </p:spTree>
    <p:extLst>
      <p:ext uri="{BB962C8B-B14F-4D97-AF65-F5344CB8AC3E}">
        <p14:creationId xmlns:p14="http://schemas.microsoft.com/office/powerpoint/2010/main" val="237031473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Results</a:t>
            </a:r>
            <a:endParaRPr lang="en-US" dirty="0"/>
          </a:p>
        </p:txBody>
      </p:sp>
      <p:sp>
        <p:nvSpPr>
          <p:cNvPr id="3" name="Content Placeholder 2"/>
          <p:cNvSpPr>
            <a:spLocks noGrp="1"/>
          </p:cNvSpPr>
          <p:nvPr>
            <p:ph idx="1"/>
          </p:nvPr>
        </p:nvSpPr>
        <p:spPr>
          <a:xfrm>
            <a:off x="457200" y="1235529"/>
            <a:ext cx="8229600" cy="4191000"/>
          </a:xfrm>
        </p:spPr>
        <p:txBody>
          <a:bodyPr/>
          <a:lstStyle/>
          <a:p>
            <a:r>
              <a:rPr lang="en-US" dirty="0" smtClean="0"/>
              <a:t>93% (54/58) of jurisdictions provided </a:t>
            </a:r>
            <a:r>
              <a:rPr lang="en-US" dirty="0"/>
              <a:t>valid responses for the de-duplication </a:t>
            </a:r>
            <a:r>
              <a:rPr lang="en-US" dirty="0" smtClean="0"/>
              <a:t>questions </a:t>
            </a:r>
          </a:p>
          <a:p>
            <a:endParaRPr lang="en-US" dirty="0" smtClean="0"/>
          </a:p>
          <a:p>
            <a:r>
              <a:rPr lang="en-US" dirty="0" smtClean="0"/>
              <a:t>Reported </a:t>
            </a:r>
            <a:r>
              <a:rPr lang="en-US" dirty="0"/>
              <a:t>time period for de-duplication of case data varied by jurisdiction and by </a:t>
            </a:r>
            <a:r>
              <a:rPr lang="en-US" dirty="0" smtClean="0"/>
              <a:t>pathogen</a:t>
            </a:r>
          </a:p>
          <a:p>
            <a:endParaRPr lang="en-US" dirty="0" smtClean="0"/>
          </a:p>
          <a:p>
            <a:r>
              <a:rPr lang="en-US" dirty="0" smtClean="0"/>
              <a:t>Sites </a:t>
            </a:r>
            <a:r>
              <a:rPr lang="en-US" dirty="0"/>
              <a:t>reported </a:t>
            </a:r>
            <a:r>
              <a:rPr lang="en-US" dirty="0" smtClean="0"/>
              <a:t>a </a:t>
            </a:r>
            <a:r>
              <a:rPr lang="en-US" dirty="0"/>
              <a:t>range </a:t>
            </a:r>
            <a:r>
              <a:rPr lang="en-US" dirty="0" smtClean="0"/>
              <a:t>(7-90 days) </a:t>
            </a:r>
            <a:r>
              <a:rPr lang="en-US" dirty="0"/>
              <a:t>for de-duplication of gonorrhea and chlamydia case report </a:t>
            </a:r>
            <a:r>
              <a:rPr lang="en-US" dirty="0" smtClean="0"/>
              <a:t>data</a:t>
            </a:r>
          </a:p>
          <a:p>
            <a:endParaRPr lang="en-US" dirty="0" smtClean="0"/>
          </a:p>
          <a:p>
            <a:r>
              <a:rPr lang="en-US" dirty="0" smtClean="0"/>
              <a:t>Majority </a:t>
            </a:r>
            <a:r>
              <a:rPr lang="en-US" dirty="0"/>
              <a:t>of jurisdictions </a:t>
            </a:r>
            <a:r>
              <a:rPr lang="en-US" dirty="0" smtClean="0"/>
              <a:t>reported using 30 days</a:t>
            </a:r>
          </a:p>
          <a:p>
            <a:pPr lvl="1"/>
            <a:r>
              <a:rPr lang="en-US" dirty="0" smtClean="0"/>
              <a:t>31/54 </a:t>
            </a:r>
            <a:r>
              <a:rPr lang="en-US" dirty="0"/>
              <a:t>(57%) jurisdictions for chlamydia </a:t>
            </a:r>
            <a:endParaRPr lang="en-US" dirty="0" smtClean="0"/>
          </a:p>
          <a:p>
            <a:pPr lvl="1"/>
            <a:r>
              <a:rPr lang="en-US" dirty="0" smtClean="0"/>
              <a:t>29/54 </a:t>
            </a:r>
            <a:r>
              <a:rPr lang="en-US" dirty="0"/>
              <a:t>(54%) jurisdictions for </a:t>
            </a:r>
            <a:r>
              <a:rPr lang="en-US" dirty="0" smtClean="0"/>
              <a:t>gonorrhea</a:t>
            </a:r>
            <a:endParaRPr lang="en-US" dirty="0"/>
          </a:p>
        </p:txBody>
      </p:sp>
    </p:spTree>
    <p:extLst>
      <p:ext uri="{BB962C8B-B14F-4D97-AF65-F5344CB8AC3E}">
        <p14:creationId xmlns:p14="http://schemas.microsoft.com/office/powerpoint/2010/main" val="263155362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35"/>
            <a:ext cx="8229600" cy="1143000"/>
          </a:xfrm>
        </p:spPr>
        <p:txBody>
          <a:bodyPr/>
          <a:lstStyle/>
          <a:p>
            <a:r>
              <a:rPr lang="en-US" dirty="0" smtClean="0"/>
              <a:t>Results</a:t>
            </a:r>
            <a:endParaRPr lang="en-US" dirty="0"/>
          </a:p>
        </p:txBody>
      </p:sp>
      <p:sp>
        <p:nvSpPr>
          <p:cNvPr id="3" name="Content Placeholder 2"/>
          <p:cNvSpPr>
            <a:spLocks noGrp="1"/>
          </p:cNvSpPr>
          <p:nvPr>
            <p:ph idx="1"/>
          </p:nvPr>
        </p:nvSpPr>
        <p:spPr>
          <a:xfrm>
            <a:off x="457200" y="1095105"/>
            <a:ext cx="8229600" cy="4191000"/>
          </a:xfrm>
        </p:spPr>
        <p:txBody>
          <a:bodyPr/>
          <a:lstStyle/>
          <a:p>
            <a:r>
              <a:rPr lang="en-US" dirty="0" smtClean="0"/>
              <a:t>Two jurisdictions had </a:t>
            </a:r>
            <a:r>
              <a:rPr lang="en-US" dirty="0"/>
              <a:t>additional </a:t>
            </a:r>
            <a:r>
              <a:rPr lang="en-US" dirty="0" smtClean="0"/>
              <a:t>de-duplication </a:t>
            </a:r>
            <a:r>
              <a:rPr lang="en-US" dirty="0"/>
              <a:t>rules for certain populations </a:t>
            </a:r>
            <a:endParaRPr lang="en-US" dirty="0" smtClean="0"/>
          </a:p>
          <a:p>
            <a:pPr lvl="1"/>
            <a:r>
              <a:rPr lang="en-US" dirty="0" smtClean="0"/>
              <a:t>different </a:t>
            </a:r>
            <a:r>
              <a:rPr lang="en-US" dirty="0"/>
              <a:t>time periods for pregnant </a:t>
            </a:r>
            <a:r>
              <a:rPr lang="en-US" dirty="0" smtClean="0"/>
              <a:t>women</a:t>
            </a:r>
            <a:r>
              <a:rPr lang="en-US" dirty="0"/>
              <a:t> </a:t>
            </a:r>
            <a:r>
              <a:rPr lang="en-US" dirty="0" smtClean="0"/>
              <a:t>and 30 days from treatment</a:t>
            </a:r>
            <a:endParaRPr lang="en-US" dirty="0"/>
          </a:p>
          <a:p>
            <a:r>
              <a:rPr lang="en-US" dirty="0" smtClean="0"/>
              <a:t>Six jurisdictions reported </a:t>
            </a:r>
            <a:r>
              <a:rPr lang="en-US" dirty="0"/>
              <a:t>different time periods for </a:t>
            </a:r>
            <a:r>
              <a:rPr lang="en-US" dirty="0" smtClean="0"/>
              <a:t>when de-duplication is performed for gonorrhea </a:t>
            </a:r>
            <a:r>
              <a:rPr lang="en-US" dirty="0"/>
              <a:t>and </a:t>
            </a:r>
            <a:r>
              <a:rPr lang="en-US" dirty="0" smtClean="0"/>
              <a:t>chlamydia</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51219862"/>
              </p:ext>
            </p:extLst>
          </p:nvPr>
        </p:nvGraphicFramePr>
        <p:xfrm>
          <a:off x="930728" y="3450771"/>
          <a:ext cx="7282543" cy="3048000"/>
        </p:xfrm>
        <a:graphic>
          <a:graphicData uri="http://schemas.openxmlformats.org/drawingml/2006/table">
            <a:tbl>
              <a:tblPr firstRow="1" bandRow="1">
                <a:tableStyleId>{5C22544A-7EE6-4342-B048-85BDC9FD1C3A}</a:tableStyleId>
              </a:tblPr>
              <a:tblGrid>
                <a:gridCol w="1924672"/>
                <a:gridCol w="2930356"/>
                <a:gridCol w="2427515"/>
              </a:tblGrid>
              <a:tr h="463731">
                <a:tc>
                  <a:txBody>
                    <a:bodyPr/>
                    <a:lstStyle/>
                    <a:p>
                      <a:r>
                        <a:rPr lang="en-US" sz="1600" dirty="0" smtClean="0"/>
                        <a:t>Jurisdiction</a:t>
                      </a:r>
                      <a:endParaRPr lang="en-US" sz="1600" dirty="0"/>
                    </a:p>
                  </a:txBody>
                  <a:tcPr/>
                </a:tc>
                <a:tc>
                  <a:txBody>
                    <a:bodyPr/>
                    <a:lstStyle/>
                    <a:p>
                      <a:pPr algn="ctr"/>
                      <a:r>
                        <a:rPr lang="en-US" sz="1600" dirty="0" smtClean="0"/>
                        <a:t>Chlamydia De-duplication time frame (in days)</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Gonorrhea De-duplication time frame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(in days)</a:t>
                      </a:r>
                    </a:p>
                  </a:txBody>
                  <a:tcPr/>
                </a:tc>
              </a:tr>
              <a:tr h="370840">
                <a:tc>
                  <a:txBody>
                    <a:bodyPr/>
                    <a:lstStyle/>
                    <a:p>
                      <a:r>
                        <a:rPr lang="en-US" sz="1600" dirty="0" smtClean="0"/>
                        <a:t>Baltimore</a:t>
                      </a:r>
                      <a:endParaRPr lang="en-US" sz="1600" dirty="0"/>
                    </a:p>
                  </a:txBody>
                  <a:tcPr/>
                </a:tc>
                <a:tc>
                  <a:txBody>
                    <a:bodyPr/>
                    <a:lstStyle/>
                    <a:p>
                      <a:pPr algn="ctr"/>
                      <a:r>
                        <a:rPr lang="en-US" sz="1600" dirty="0" smtClean="0"/>
                        <a:t>30</a:t>
                      </a:r>
                      <a:endParaRPr lang="en-US" sz="1600" dirty="0"/>
                    </a:p>
                  </a:txBody>
                  <a:tcPr/>
                </a:tc>
                <a:tc>
                  <a:txBody>
                    <a:bodyPr/>
                    <a:lstStyle/>
                    <a:p>
                      <a:pPr algn="ctr"/>
                      <a:r>
                        <a:rPr lang="en-US" sz="1600" dirty="0" smtClean="0"/>
                        <a:t>15</a:t>
                      </a:r>
                      <a:endParaRPr lang="en-US" sz="1600" dirty="0"/>
                    </a:p>
                  </a:txBody>
                  <a:tcPr/>
                </a:tc>
              </a:tr>
              <a:tr h="370840">
                <a:tc>
                  <a:txBody>
                    <a:bodyPr/>
                    <a:lstStyle/>
                    <a:p>
                      <a:r>
                        <a:rPr lang="en-US" sz="1600" dirty="0" smtClean="0"/>
                        <a:t>Hawaii</a:t>
                      </a:r>
                      <a:endParaRPr lang="en-US" sz="1600" dirty="0"/>
                    </a:p>
                  </a:txBody>
                  <a:tcPr/>
                </a:tc>
                <a:tc>
                  <a:txBody>
                    <a:bodyPr/>
                    <a:lstStyle/>
                    <a:p>
                      <a:pPr algn="ctr"/>
                      <a:r>
                        <a:rPr lang="en-US" sz="1600" dirty="0" smtClean="0"/>
                        <a:t>30</a:t>
                      </a:r>
                      <a:endParaRPr lang="en-US" sz="1600" dirty="0"/>
                    </a:p>
                  </a:txBody>
                  <a:tcPr/>
                </a:tc>
                <a:tc>
                  <a:txBody>
                    <a:bodyPr/>
                    <a:lstStyle/>
                    <a:p>
                      <a:pPr algn="ctr"/>
                      <a:r>
                        <a:rPr lang="en-US" sz="1600" dirty="0" smtClean="0"/>
                        <a:t>60</a:t>
                      </a:r>
                      <a:endParaRPr lang="en-US" sz="1600" dirty="0"/>
                    </a:p>
                  </a:txBody>
                  <a:tcPr/>
                </a:tc>
              </a:tr>
              <a:tr h="370840">
                <a:tc>
                  <a:txBody>
                    <a:bodyPr/>
                    <a:lstStyle/>
                    <a:p>
                      <a:r>
                        <a:rPr lang="en-US" sz="1600" dirty="0" smtClean="0"/>
                        <a:t>Massachusetts</a:t>
                      </a:r>
                      <a:endParaRPr lang="en-US" sz="1600" dirty="0"/>
                    </a:p>
                  </a:txBody>
                  <a:tcPr/>
                </a:tc>
                <a:tc>
                  <a:txBody>
                    <a:bodyPr/>
                    <a:lstStyle/>
                    <a:p>
                      <a:pPr algn="ctr"/>
                      <a:r>
                        <a:rPr lang="en-US" sz="1600" dirty="0" smtClean="0"/>
                        <a:t>28</a:t>
                      </a:r>
                      <a:endParaRPr lang="en-US" sz="1600" dirty="0"/>
                    </a:p>
                  </a:txBody>
                  <a:tcPr/>
                </a:tc>
                <a:tc>
                  <a:txBody>
                    <a:bodyPr/>
                    <a:lstStyle/>
                    <a:p>
                      <a:pPr algn="ctr"/>
                      <a:r>
                        <a:rPr lang="en-US" sz="1600" dirty="0" smtClean="0"/>
                        <a:t>14</a:t>
                      </a:r>
                      <a:endParaRPr lang="en-US" sz="1600" dirty="0"/>
                    </a:p>
                  </a:txBody>
                  <a:tcPr/>
                </a:tc>
              </a:tr>
              <a:tr h="370840">
                <a:tc>
                  <a:txBody>
                    <a:bodyPr/>
                    <a:lstStyle/>
                    <a:p>
                      <a:r>
                        <a:rPr lang="en-US" sz="1600" dirty="0" smtClean="0"/>
                        <a:t>Minnesota</a:t>
                      </a:r>
                      <a:endParaRPr lang="en-US" sz="1600" dirty="0"/>
                    </a:p>
                  </a:txBody>
                  <a:tcPr/>
                </a:tc>
                <a:tc>
                  <a:txBody>
                    <a:bodyPr/>
                    <a:lstStyle/>
                    <a:p>
                      <a:pPr algn="ctr"/>
                      <a:r>
                        <a:rPr lang="en-US" sz="1600" dirty="0" smtClean="0"/>
                        <a:t>21</a:t>
                      </a:r>
                      <a:endParaRPr lang="en-US" sz="1600" dirty="0"/>
                    </a:p>
                  </a:txBody>
                  <a:tcPr/>
                </a:tc>
                <a:tc>
                  <a:txBody>
                    <a:bodyPr/>
                    <a:lstStyle/>
                    <a:p>
                      <a:pPr algn="ctr"/>
                      <a:r>
                        <a:rPr lang="en-US" sz="1600" dirty="0" smtClean="0"/>
                        <a:t>Individually</a:t>
                      </a:r>
                      <a:r>
                        <a:rPr lang="en-US" sz="1600" baseline="0" dirty="0" smtClean="0"/>
                        <a:t> reviewed</a:t>
                      </a:r>
                      <a:endParaRPr lang="en-US" sz="1600" dirty="0"/>
                    </a:p>
                  </a:txBody>
                  <a:tcPr/>
                </a:tc>
              </a:tr>
              <a:tr h="370840">
                <a:tc>
                  <a:txBody>
                    <a:bodyPr/>
                    <a:lstStyle/>
                    <a:p>
                      <a:r>
                        <a:rPr lang="en-US" sz="1600" dirty="0" smtClean="0"/>
                        <a:t>Virginia</a:t>
                      </a:r>
                      <a:endParaRPr lang="en-US" sz="1600" dirty="0"/>
                    </a:p>
                  </a:txBody>
                  <a:tcPr/>
                </a:tc>
                <a:tc>
                  <a:txBody>
                    <a:bodyPr/>
                    <a:lstStyle/>
                    <a:p>
                      <a:pPr algn="ctr"/>
                      <a:r>
                        <a:rPr lang="en-US" sz="1600" dirty="0" smtClean="0"/>
                        <a:t>21</a:t>
                      </a:r>
                      <a:endParaRPr lang="en-US" sz="1600" dirty="0"/>
                    </a:p>
                  </a:txBody>
                  <a:tcPr/>
                </a:tc>
                <a:tc>
                  <a:txBody>
                    <a:bodyPr/>
                    <a:lstStyle/>
                    <a:p>
                      <a:pPr algn="ctr"/>
                      <a:r>
                        <a:rPr lang="en-US" sz="1600" dirty="0" smtClean="0"/>
                        <a:t>14</a:t>
                      </a:r>
                      <a:endParaRPr lang="en-US" sz="1600" dirty="0"/>
                    </a:p>
                  </a:txBody>
                  <a:tcPr/>
                </a:tc>
              </a:tr>
              <a:tr h="370840">
                <a:tc>
                  <a:txBody>
                    <a:bodyPr/>
                    <a:lstStyle/>
                    <a:p>
                      <a:r>
                        <a:rPr lang="en-US" sz="1600" dirty="0" smtClean="0"/>
                        <a:t>Washington</a:t>
                      </a:r>
                      <a:endParaRPr lang="en-US" sz="1600" dirty="0"/>
                    </a:p>
                  </a:txBody>
                  <a:tcPr/>
                </a:tc>
                <a:tc>
                  <a:txBody>
                    <a:bodyPr/>
                    <a:lstStyle/>
                    <a:p>
                      <a:pPr algn="ctr"/>
                      <a:r>
                        <a:rPr lang="en-US" sz="1600" dirty="0" smtClean="0"/>
                        <a:t>21</a:t>
                      </a:r>
                      <a:endParaRPr lang="en-US" sz="1600" dirty="0"/>
                    </a:p>
                  </a:txBody>
                  <a:tcPr/>
                </a:tc>
                <a:tc>
                  <a:txBody>
                    <a:bodyPr/>
                    <a:lstStyle/>
                    <a:p>
                      <a:pPr algn="ctr"/>
                      <a:r>
                        <a:rPr lang="en-US" sz="1600" dirty="0" smtClean="0"/>
                        <a:t>7</a:t>
                      </a:r>
                      <a:endParaRPr lang="en-US" sz="1600" dirty="0"/>
                    </a:p>
                  </a:txBody>
                  <a:tcPr/>
                </a:tc>
              </a:tr>
            </a:tbl>
          </a:graphicData>
        </a:graphic>
      </p:graphicFrame>
    </p:spTree>
    <p:extLst>
      <p:ext uri="{BB962C8B-B14F-4D97-AF65-F5344CB8AC3E}">
        <p14:creationId xmlns:p14="http://schemas.microsoft.com/office/powerpoint/2010/main" val="290676088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76"/>
            <a:ext cx="8229600" cy="1143000"/>
          </a:xfrm>
        </p:spPr>
        <p:txBody>
          <a:bodyPr/>
          <a:lstStyle/>
          <a:p>
            <a:r>
              <a:rPr lang="en-US" dirty="0" smtClean="0"/>
              <a:t>Results</a:t>
            </a:r>
            <a:endParaRPr lang="en-US" dirty="0"/>
          </a:p>
        </p:txBody>
      </p:sp>
      <p:sp>
        <p:nvSpPr>
          <p:cNvPr id="3" name="Content Placeholder 2"/>
          <p:cNvSpPr>
            <a:spLocks noGrp="1"/>
          </p:cNvSpPr>
          <p:nvPr>
            <p:ph idx="1"/>
          </p:nvPr>
        </p:nvSpPr>
        <p:spPr>
          <a:xfrm>
            <a:off x="457200" y="1280499"/>
            <a:ext cx="8229600" cy="4191000"/>
          </a:xfrm>
        </p:spPr>
        <p:txBody>
          <a:bodyPr/>
          <a:lstStyle/>
          <a:p>
            <a:r>
              <a:rPr lang="en-US" dirty="0" smtClean="0"/>
              <a:t>Jurisdictions were asked to describe de-duplication for the following at their jurisdiction: </a:t>
            </a:r>
          </a:p>
          <a:p>
            <a:pPr lvl="1"/>
            <a:r>
              <a:rPr lang="en-US" dirty="0" smtClean="0"/>
              <a:t>Same test from multiple reporting sources (e.g., laboratory report and provider report)</a:t>
            </a:r>
          </a:p>
          <a:p>
            <a:pPr lvl="1"/>
            <a:r>
              <a:rPr lang="en-US" dirty="0" smtClean="0"/>
              <a:t>Multiple tests diagnosing same infection (e.g., 2 laboratory reports on the same person in 1 week)</a:t>
            </a:r>
            <a:endParaRPr lang="en-US" dirty="0"/>
          </a:p>
          <a:p>
            <a:r>
              <a:rPr lang="en-US" dirty="0" smtClean="0"/>
              <a:t>De-duplication methods varied across jurisdictions (n=54)</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19948662"/>
              </p:ext>
            </p:extLst>
          </p:nvPr>
        </p:nvGraphicFramePr>
        <p:xfrm>
          <a:off x="843643" y="3971834"/>
          <a:ext cx="7282543" cy="2306320"/>
        </p:xfrm>
        <a:graphic>
          <a:graphicData uri="http://schemas.openxmlformats.org/drawingml/2006/table">
            <a:tbl>
              <a:tblPr firstRow="1" bandRow="1">
                <a:tableStyleId>{5C22544A-7EE6-4342-B048-85BDC9FD1C3A}</a:tableStyleId>
              </a:tblPr>
              <a:tblGrid>
                <a:gridCol w="1924672"/>
                <a:gridCol w="2930356"/>
                <a:gridCol w="2427515"/>
              </a:tblGrid>
              <a:tr h="0">
                <a:tc>
                  <a:txBody>
                    <a:bodyPr/>
                    <a:lstStyle/>
                    <a:p>
                      <a:r>
                        <a:rPr lang="en-US" sz="1600" dirty="0" smtClean="0"/>
                        <a:t>De-duplication method</a:t>
                      </a:r>
                      <a:endParaRPr lang="en-US" sz="1600" dirty="0"/>
                    </a:p>
                  </a:txBody>
                  <a:tcPr/>
                </a:tc>
                <a:tc>
                  <a:txBody>
                    <a:bodyPr/>
                    <a:lstStyle/>
                    <a:p>
                      <a:pPr algn="ctr"/>
                      <a:r>
                        <a:rPr lang="en-US" sz="1600" dirty="0" smtClean="0"/>
                        <a:t>Same</a:t>
                      </a:r>
                      <a:r>
                        <a:rPr lang="en-US" sz="1600" baseline="0" dirty="0" smtClean="0"/>
                        <a:t> test from multiple sources/reports</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Multiple</a:t>
                      </a:r>
                      <a:r>
                        <a:rPr lang="en-US" sz="1600" baseline="0" dirty="0" smtClean="0"/>
                        <a:t> tests diagnosing the same infection</a:t>
                      </a:r>
                      <a:endParaRPr lang="en-US" sz="1600" dirty="0" smtClean="0"/>
                    </a:p>
                  </a:txBody>
                  <a:tcPr/>
                </a:tc>
              </a:tr>
              <a:tr h="370840">
                <a:tc>
                  <a:txBody>
                    <a:bodyPr/>
                    <a:lstStyle/>
                    <a:p>
                      <a:r>
                        <a:rPr lang="en-US" sz="1600" dirty="0" smtClean="0"/>
                        <a:t>Automatic</a:t>
                      </a:r>
                      <a:endParaRPr lang="en-US" sz="1600" dirty="0"/>
                    </a:p>
                  </a:txBody>
                  <a:tcPr/>
                </a:tc>
                <a:tc>
                  <a:txBody>
                    <a:bodyPr/>
                    <a:lstStyle/>
                    <a:p>
                      <a:pPr algn="ctr"/>
                      <a:r>
                        <a:rPr lang="en-US" sz="1600" dirty="0" smtClean="0"/>
                        <a:t>26%</a:t>
                      </a:r>
                      <a:endParaRPr lang="en-US" sz="1600" dirty="0"/>
                    </a:p>
                  </a:txBody>
                  <a:tcPr/>
                </a:tc>
                <a:tc>
                  <a:txBody>
                    <a:bodyPr/>
                    <a:lstStyle/>
                    <a:p>
                      <a:pPr algn="ctr"/>
                      <a:r>
                        <a:rPr lang="en-US" sz="1600" dirty="0" smtClean="0"/>
                        <a:t>28%</a:t>
                      </a:r>
                      <a:endParaRPr lang="en-US" sz="1600" dirty="0"/>
                    </a:p>
                  </a:txBody>
                  <a:tcPr/>
                </a:tc>
              </a:tr>
              <a:tr h="370840">
                <a:tc>
                  <a:txBody>
                    <a:bodyPr/>
                    <a:lstStyle/>
                    <a:p>
                      <a:r>
                        <a:rPr lang="en-US" sz="1600" dirty="0" smtClean="0"/>
                        <a:t>Manual</a:t>
                      </a:r>
                      <a:endParaRPr lang="en-US" sz="1600" dirty="0"/>
                    </a:p>
                  </a:txBody>
                  <a:tcPr/>
                </a:tc>
                <a:tc>
                  <a:txBody>
                    <a:bodyPr/>
                    <a:lstStyle/>
                    <a:p>
                      <a:pPr algn="ctr"/>
                      <a:r>
                        <a:rPr lang="en-US" sz="1600" dirty="0" smtClean="0"/>
                        <a:t>24%</a:t>
                      </a:r>
                      <a:endParaRPr lang="en-US" sz="1600" dirty="0"/>
                    </a:p>
                  </a:txBody>
                  <a:tcPr/>
                </a:tc>
                <a:tc>
                  <a:txBody>
                    <a:bodyPr/>
                    <a:lstStyle/>
                    <a:p>
                      <a:pPr algn="ctr"/>
                      <a:r>
                        <a:rPr lang="en-US" sz="1600" dirty="0" smtClean="0"/>
                        <a:t>20%</a:t>
                      </a:r>
                      <a:endParaRPr lang="en-US" sz="1600" dirty="0"/>
                    </a:p>
                  </a:txBody>
                  <a:tcPr/>
                </a:tc>
              </a:tr>
              <a:tr h="370840">
                <a:tc>
                  <a:txBody>
                    <a:bodyPr/>
                    <a:lstStyle/>
                    <a:p>
                      <a:r>
                        <a:rPr lang="en-US" sz="1600" dirty="0" smtClean="0"/>
                        <a:t>Combination</a:t>
                      </a:r>
                      <a:endParaRPr lang="en-US" sz="1600" dirty="0"/>
                    </a:p>
                  </a:txBody>
                  <a:tcPr/>
                </a:tc>
                <a:tc>
                  <a:txBody>
                    <a:bodyPr/>
                    <a:lstStyle/>
                    <a:p>
                      <a:pPr algn="ctr"/>
                      <a:r>
                        <a:rPr lang="en-US" sz="1600" dirty="0" smtClean="0"/>
                        <a:t>31%</a:t>
                      </a:r>
                      <a:endParaRPr lang="en-US" sz="1600" dirty="0"/>
                    </a:p>
                  </a:txBody>
                  <a:tcPr/>
                </a:tc>
                <a:tc>
                  <a:txBody>
                    <a:bodyPr/>
                    <a:lstStyle/>
                    <a:p>
                      <a:pPr algn="ctr"/>
                      <a:r>
                        <a:rPr lang="en-US" sz="1600" dirty="0" smtClean="0"/>
                        <a:t>22%</a:t>
                      </a:r>
                      <a:endParaRPr lang="en-US" sz="1600" dirty="0"/>
                    </a:p>
                  </a:txBody>
                  <a:tcPr/>
                </a:tc>
              </a:tr>
              <a:tr h="370840">
                <a:tc>
                  <a:txBody>
                    <a:bodyPr/>
                    <a:lstStyle/>
                    <a:p>
                      <a:r>
                        <a:rPr lang="en-US" sz="1600" dirty="0" smtClean="0"/>
                        <a:t>Undeterminable</a:t>
                      </a:r>
                      <a:endParaRPr lang="en-US" sz="1600" dirty="0"/>
                    </a:p>
                  </a:txBody>
                  <a:tcPr/>
                </a:tc>
                <a:tc>
                  <a:txBody>
                    <a:bodyPr/>
                    <a:lstStyle/>
                    <a:p>
                      <a:pPr algn="ctr"/>
                      <a:r>
                        <a:rPr lang="en-US" sz="1600" dirty="0" smtClean="0"/>
                        <a:t>22%</a:t>
                      </a:r>
                      <a:endParaRPr lang="en-US" sz="1600" dirty="0"/>
                    </a:p>
                  </a:txBody>
                  <a:tcPr/>
                </a:tc>
                <a:tc>
                  <a:txBody>
                    <a:bodyPr/>
                    <a:lstStyle/>
                    <a:p>
                      <a:pPr algn="ctr"/>
                      <a:r>
                        <a:rPr lang="en-US" sz="1600" dirty="0" smtClean="0"/>
                        <a:t>31%</a:t>
                      </a:r>
                      <a:endParaRPr lang="en-US" sz="1600" dirty="0"/>
                    </a:p>
                  </a:txBody>
                  <a:tcPr/>
                </a:tc>
              </a:tr>
            </a:tbl>
          </a:graphicData>
        </a:graphic>
      </p:graphicFrame>
    </p:spTree>
    <p:extLst>
      <p:ext uri="{BB962C8B-B14F-4D97-AF65-F5344CB8AC3E}">
        <p14:creationId xmlns:p14="http://schemas.microsoft.com/office/powerpoint/2010/main" val="370016950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lstStyle/>
          <a:p>
            <a:r>
              <a:rPr lang="en-US" dirty="0" smtClean="0"/>
              <a:t>Presented data to jurisdictions on quarterly CSTE call</a:t>
            </a:r>
          </a:p>
          <a:p>
            <a:endParaRPr lang="en-US" dirty="0" smtClean="0"/>
          </a:p>
          <a:p>
            <a:r>
              <a:rPr lang="en-US" dirty="0" smtClean="0"/>
              <a:t>Proposed algorithm for de-duplicating chlamydia and gonorrhea cases to jurisdictions</a:t>
            </a:r>
          </a:p>
          <a:p>
            <a:endParaRPr lang="en-US" dirty="0"/>
          </a:p>
          <a:p>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285029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44311" y="1425367"/>
            <a:ext cx="2770861" cy="826118"/>
            <a:chOff x="415191" y="152791"/>
            <a:chExt cx="3720867" cy="1560161"/>
          </a:xfrm>
        </p:grpSpPr>
        <p:sp>
          <p:nvSpPr>
            <p:cNvPr id="5" name="Rounded Rectangle 4"/>
            <p:cNvSpPr/>
            <p:nvPr/>
          </p:nvSpPr>
          <p:spPr>
            <a:xfrm>
              <a:off x="415191" y="152791"/>
              <a:ext cx="3720867" cy="1560161"/>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491365" y="228965"/>
              <a:ext cx="3568519" cy="14078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pPr>
              <a:r>
                <a:rPr lang="en-US" sz="1400" b="1" dirty="0">
                  <a:latin typeface="Calibri" panose="020F0502020204030204" pitchFamily="34" charset="0"/>
                </a:rPr>
                <a:t>Is there evidence of a prior infection that has already been reported as a case?</a:t>
              </a:r>
              <a:endParaRPr lang="en-US" sz="1400" dirty="0">
                <a:latin typeface="Calibri" panose="020F0502020204030204" pitchFamily="34" charset="0"/>
              </a:endParaRPr>
            </a:p>
          </p:txBody>
        </p:sp>
      </p:grpSp>
      <p:grpSp>
        <p:nvGrpSpPr>
          <p:cNvPr id="7" name="Group 6"/>
          <p:cNvGrpSpPr/>
          <p:nvPr/>
        </p:nvGrpSpPr>
        <p:grpSpPr>
          <a:xfrm>
            <a:off x="1346351" y="2503361"/>
            <a:ext cx="3949723" cy="923402"/>
            <a:chOff x="491365" y="228965"/>
            <a:chExt cx="3720867" cy="1560161"/>
          </a:xfrm>
        </p:grpSpPr>
        <p:sp>
          <p:nvSpPr>
            <p:cNvPr id="8" name="Rounded Rectangle 7"/>
            <p:cNvSpPr/>
            <p:nvPr/>
          </p:nvSpPr>
          <p:spPr>
            <a:xfrm>
              <a:off x="491365" y="228965"/>
              <a:ext cx="3720867" cy="1560161"/>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567538" y="366133"/>
              <a:ext cx="3568519" cy="14078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lvl="0"/>
              <a:r>
                <a:rPr lang="en-US" sz="1200" b="1" dirty="0">
                  <a:latin typeface="Calibri" panose="020F0502020204030204" pitchFamily="34" charset="0"/>
                </a:rPr>
                <a:t>Did the previously reported infection have:</a:t>
              </a:r>
            </a:p>
            <a:p>
              <a:pPr lvl="0"/>
              <a:r>
                <a:rPr lang="en-US" sz="1200" b="1" dirty="0">
                  <a:latin typeface="Calibri" panose="020F0502020204030204" pitchFamily="34" charset="0"/>
                </a:rPr>
                <a:t> •  a specimen collection date in the prior 30 days </a:t>
              </a:r>
              <a:r>
                <a:rPr lang="en-US" sz="1200" b="1" u="sng" dirty="0">
                  <a:latin typeface="Calibri" panose="020F0502020204030204" pitchFamily="34" charset="0"/>
                </a:rPr>
                <a:t>OR</a:t>
              </a:r>
            </a:p>
            <a:p>
              <a:pPr lvl="0"/>
              <a:r>
                <a:rPr lang="en-US" sz="1200" b="1" dirty="0">
                  <a:latin typeface="Calibri" panose="020F0502020204030204" pitchFamily="34" charset="0"/>
                </a:rPr>
                <a:t> •  a documented treatment date in the prior 30 days</a:t>
              </a:r>
              <a:endParaRPr lang="en-US" sz="1200" b="1" u="sng" dirty="0">
                <a:latin typeface="Calibri" panose="020F0502020204030204" pitchFamily="34" charset="0"/>
              </a:endParaRPr>
            </a:p>
            <a:p>
              <a:pPr algn="ctr" defTabSz="600075">
                <a:lnSpc>
                  <a:spcPct val="90000"/>
                </a:lnSpc>
                <a:spcBef>
                  <a:spcPct val="0"/>
                </a:spcBef>
                <a:spcAft>
                  <a:spcPct val="35000"/>
                </a:spcAft>
              </a:pPr>
              <a:endParaRPr lang="en-US" sz="1350" dirty="0"/>
            </a:p>
          </p:txBody>
        </p:sp>
      </p:grpSp>
      <p:grpSp>
        <p:nvGrpSpPr>
          <p:cNvPr id="10" name="Group 9"/>
          <p:cNvGrpSpPr/>
          <p:nvPr/>
        </p:nvGrpSpPr>
        <p:grpSpPr>
          <a:xfrm>
            <a:off x="2441020" y="3737897"/>
            <a:ext cx="2790650" cy="861377"/>
            <a:chOff x="415191" y="152791"/>
            <a:chExt cx="3720867" cy="1560161"/>
          </a:xfrm>
        </p:grpSpPr>
        <p:sp>
          <p:nvSpPr>
            <p:cNvPr id="11" name="Rounded Rectangle 10"/>
            <p:cNvSpPr/>
            <p:nvPr/>
          </p:nvSpPr>
          <p:spPr>
            <a:xfrm>
              <a:off x="415191" y="152791"/>
              <a:ext cx="3720867" cy="1560161"/>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491365" y="228965"/>
              <a:ext cx="3568519" cy="14078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pPr>
              <a:r>
                <a:rPr lang="en-US" sz="1400" b="1" dirty="0">
                  <a:latin typeface="Calibri" panose="020F0502020204030204" pitchFamily="34" charset="0"/>
                </a:rPr>
                <a:t>Is there evidence of re-infection*?</a:t>
              </a:r>
              <a:endParaRPr lang="en-US" sz="1400" dirty="0">
                <a:latin typeface="Calibri" panose="020F0502020204030204" pitchFamily="34" charset="0"/>
              </a:endParaRPr>
            </a:p>
          </p:txBody>
        </p:sp>
      </p:grpSp>
      <p:sp>
        <p:nvSpPr>
          <p:cNvPr id="13" name="Rounded Rectangle 12"/>
          <p:cNvSpPr/>
          <p:nvPr/>
        </p:nvSpPr>
        <p:spPr>
          <a:xfrm>
            <a:off x="6673249" y="1518050"/>
            <a:ext cx="2057400"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alibri" panose="020F0502020204030204" pitchFamily="34" charset="0"/>
              </a:rPr>
              <a:t>Report as a new case</a:t>
            </a:r>
          </a:p>
        </p:txBody>
      </p:sp>
      <p:sp>
        <p:nvSpPr>
          <p:cNvPr id="14" name="Rounded Rectangle 13"/>
          <p:cNvSpPr/>
          <p:nvPr/>
        </p:nvSpPr>
        <p:spPr>
          <a:xfrm>
            <a:off x="6673249" y="2601723"/>
            <a:ext cx="2057400"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alibri" panose="020F0502020204030204" pitchFamily="34" charset="0"/>
              </a:rPr>
              <a:t>Report as a new case</a:t>
            </a:r>
          </a:p>
        </p:txBody>
      </p:sp>
      <p:sp>
        <p:nvSpPr>
          <p:cNvPr id="15" name="Rounded Rectangle 14"/>
          <p:cNvSpPr/>
          <p:nvPr/>
        </p:nvSpPr>
        <p:spPr>
          <a:xfrm>
            <a:off x="6564391" y="3786247"/>
            <a:ext cx="2166257"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alibri" panose="020F0502020204030204" pitchFamily="34" charset="0"/>
              </a:rPr>
              <a:t>De-duplicate laboratory report and</a:t>
            </a:r>
          </a:p>
          <a:p>
            <a:pPr algn="ctr"/>
            <a:r>
              <a:rPr lang="en-US" sz="1400" b="1" dirty="0">
                <a:solidFill>
                  <a:schemeClr val="bg1"/>
                </a:solidFill>
                <a:latin typeface="Calibri" panose="020F0502020204030204" pitchFamily="34" charset="0"/>
              </a:rPr>
              <a:t>do </a:t>
            </a:r>
            <a:r>
              <a:rPr lang="en-US" sz="1400" b="1" u="sng" dirty="0">
                <a:solidFill>
                  <a:schemeClr val="bg1"/>
                </a:solidFill>
                <a:latin typeface="Calibri" panose="020F0502020204030204" pitchFamily="34" charset="0"/>
              </a:rPr>
              <a:t>not</a:t>
            </a:r>
            <a:r>
              <a:rPr lang="en-US" sz="1400" b="1" dirty="0">
                <a:solidFill>
                  <a:schemeClr val="bg1"/>
                </a:solidFill>
                <a:latin typeface="Calibri" panose="020F0502020204030204" pitchFamily="34" charset="0"/>
              </a:rPr>
              <a:t> report as a case</a:t>
            </a:r>
          </a:p>
        </p:txBody>
      </p:sp>
      <p:sp>
        <p:nvSpPr>
          <p:cNvPr id="16" name="Rounded Rectangle 15"/>
          <p:cNvSpPr/>
          <p:nvPr/>
        </p:nvSpPr>
        <p:spPr>
          <a:xfrm>
            <a:off x="6673248" y="4922982"/>
            <a:ext cx="2057400" cy="685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alibri" panose="020F0502020204030204" pitchFamily="34" charset="0"/>
              </a:rPr>
              <a:t>Report as a new case</a:t>
            </a:r>
          </a:p>
        </p:txBody>
      </p:sp>
      <p:sp>
        <p:nvSpPr>
          <p:cNvPr id="17" name="Bent-Up Arrow 16"/>
          <p:cNvSpPr/>
          <p:nvPr/>
        </p:nvSpPr>
        <p:spPr>
          <a:xfrm rot="5400000">
            <a:off x="1552652" y="3530536"/>
            <a:ext cx="863745" cy="824210"/>
          </a:xfrm>
          <a:prstGeom prst="bentUpArrow">
            <a:avLst>
              <a:gd name="adj1" fmla="val 25000"/>
              <a:gd name="adj2" fmla="val 24573"/>
              <a:gd name="adj3" fmla="val 25855"/>
            </a:avLst>
          </a:prstGeom>
          <a:solidFill>
            <a:srgbClr val="00B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Bent-Up Arrow 17"/>
          <p:cNvSpPr/>
          <p:nvPr/>
        </p:nvSpPr>
        <p:spPr>
          <a:xfrm rot="5400000">
            <a:off x="481223" y="2316402"/>
            <a:ext cx="868680" cy="822960"/>
          </a:xfrm>
          <a:prstGeom prst="bentUpArrow">
            <a:avLst>
              <a:gd name="adj1" fmla="val 25000"/>
              <a:gd name="adj2" fmla="val 24573"/>
              <a:gd name="adj3" fmla="val 25855"/>
            </a:avLst>
          </a:prstGeom>
          <a:solidFill>
            <a:srgbClr val="00B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Bent-Up Arrow 18"/>
          <p:cNvSpPr/>
          <p:nvPr/>
        </p:nvSpPr>
        <p:spPr>
          <a:xfrm rot="5400000">
            <a:off x="4626899" y="3577888"/>
            <a:ext cx="863604" cy="2971800"/>
          </a:xfrm>
          <a:prstGeom prst="bentUpArrow">
            <a:avLst>
              <a:gd name="adj1" fmla="val 25000"/>
              <a:gd name="adj2" fmla="val 24573"/>
              <a:gd name="adj3" fmla="val 25855"/>
            </a:avLst>
          </a:prstGeom>
          <a:solidFill>
            <a:srgbClr val="00B05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ight Arrow 19"/>
          <p:cNvSpPr/>
          <p:nvPr/>
        </p:nvSpPr>
        <p:spPr>
          <a:xfrm>
            <a:off x="3157669" y="1620262"/>
            <a:ext cx="3406721" cy="429768"/>
          </a:xfrm>
          <a:prstGeom prst="rightArrow">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ight Arrow 20"/>
          <p:cNvSpPr/>
          <p:nvPr/>
        </p:nvSpPr>
        <p:spPr>
          <a:xfrm>
            <a:off x="5276061" y="3945574"/>
            <a:ext cx="1238191" cy="430136"/>
          </a:xfrm>
          <a:prstGeom prst="rightArrow">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ight Arrow 21"/>
          <p:cNvSpPr/>
          <p:nvPr/>
        </p:nvSpPr>
        <p:spPr>
          <a:xfrm>
            <a:off x="5377544" y="2701747"/>
            <a:ext cx="1175656" cy="430136"/>
          </a:xfrm>
          <a:prstGeom prst="rightArrow">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p:cNvSpPr txBox="1"/>
          <p:nvPr/>
        </p:nvSpPr>
        <p:spPr>
          <a:xfrm>
            <a:off x="5633252" y="2482740"/>
            <a:ext cx="521594" cy="300082"/>
          </a:xfrm>
          <a:prstGeom prst="rect">
            <a:avLst/>
          </a:prstGeom>
          <a:noFill/>
        </p:spPr>
        <p:txBody>
          <a:bodyPr wrap="square" rtlCol="0">
            <a:spAutoFit/>
          </a:bodyPr>
          <a:lstStyle/>
          <a:p>
            <a:r>
              <a:rPr lang="en-US" sz="1350" b="1" dirty="0"/>
              <a:t>No</a:t>
            </a:r>
          </a:p>
        </p:txBody>
      </p:sp>
      <p:sp>
        <p:nvSpPr>
          <p:cNvPr id="24" name="TextBox 23"/>
          <p:cNvSpPr txBox="1"/>
          <p:nvPr/>
        </p:nvSpPr>
        <p:spPr>
          <a:xfrm>
            <a:off x="4540294" y="1393694"/>
            <a:ext cx="521594" cy="300082"/>
          </a:xfrm>
          <a:prstGeom prst="rect">
            <a:avLst/>
          </a:prstGeom>
          <a:noFill/>
        </p:spPr>
        <p:txBody>
          <a:bodyPr wrap="square" rtlCol="0">
            <a:spAutoFit/>
          </a:bodyPr>
          <a:lstStyle/>
          <a:p>
            <a:r>
              <a:rPr lang="en-US" sz="1350" b="1" dirty="0"/>
              <a:t>No</a:t>
            </a:r>
          </a:p>
        </p:txBody>
      </p:sp>
      <p:sp>
        <p:nvSpPr>
          <p:cNvPr id="25" name="TextBox 24"/>
          <p:cNvSpPr txBox="1"/>
          <p:nvPr/>
        </p:nvSpPr>
        <p:spPr>
          <a:xfrm>
            <a:off x="5615039" y="3713891"/>
            <a:ext cx="521594" cy="300082"/>
          </a:xfrm>
          <a:prstGeom prst="rect">
            <a:avLst/>
          </a:prstGeom>
          <a:noFill/>
        </p:spPr>
        <p:txBody>
          <a:bodyPr wrap="square" rtlCol="0">
            <a:spAutoFit/>
          </a:bodyPr>
          <a:lstStyle/>
          <a:p>
            <a:r>
              <a:rPr lang="en-US" sz="1350" b="1" dirty="0"/>
              <a:t>No</a:t>
            </a:r>
          </a:p>
        </p:txBody>
      </p:sp>
      <p:sp>
        <p:nvSpPr>
          <p:cNvPr id="26" name="TextBox 25"/>
          <p:cNvSpPr txBox="1"/>
          <p:nvPr/>
        </p:nvSpPr>
        <p:spPr>
          <a:xfrm>
            <a:off x="756866" y="2434505"/>
            <a:ext cx="521594" cy="300082"/>
          </a:xfrm>
          <a:prstGeom prst="rect">
            <a:avLst/>
          </a:prstGeom>
          <a:noFill/>
        </p:spPr>
        <p:txBody>
          <a:bodyPr wrap="square" rtlCol="0">
            <a:spAutoFit/>
          </a:bodyPr>
          <a:lstStyle/>
          <a:p>
            <a:r>
              <a:rPr lang="en-US" sz="1350" b="1" dirty="0"/>
              <a:t>Yes</a:t>
            </a:r>
          </a:p>
        </p:txBody>
      </p:sp>
      <p:sp>
        <p:nvSpPr>
          <p:cNvPr id="27" name="TextBox 26"/>
          <p:cNvSpPr txBox="1"/>
          <p:nvPr/>
        </p:nvSpPr>
        <p:spPr>
          <a:xfrm>
            <a:off x="1800255" y="3667315"/>
            <a:ext cx="507719" cy="300082"/>
          </a:xfrm>
          <a:prstGeom prst="rect">
            <a:avLst/>
          </a:prstGeom>
          <a:noFill/>
        </p:spPr>
        <p:txBody>
          <a:bodyPr wrap="square" rtlCol="0">
            <a:spAutoFit/>
          </a:bodyPr>
          <a:lstStyle/>
          <a:p>
            <a:r>
              <a:rPr lang="en-US" sz="1350" b="1" dirty="0"/>
              <a:t>Yes</a:t>
            </a:r>
          </a:p>
        </p:txBody>
      </p:sp>
      <p:sp>
        <p:nvSpPr>
          <p:cNvPr id="28" name="TextBox 27"/>
          <p:cNvSpPr txBox="1"/>
          <p:nvPr/>
        </p:nvSpPr>
        <p:spPr>
          <a:xfrm>
            <a:off x="4621253" y="4810517"/>
            <a:ext cx="521594" cy="300082"/>
          </a:xfrm>
          <a:prstGeom prst="rect">
            <a:avLst/>
          </a:prstGeom>
          <a:noFill/>
        </p:spPr>
        <p:txBody>
          <a:bodyPr wrap="square" rtlCol="0">
            <a:spAutoFit/>
          </a:bodyPr>
          <a:lstStyle/>
          <a:p>
            <a:r>
              <a:rPr lang="en-US" sz="1350" b="1" dirty="0"/>
              <a:t>Yes</a:t>
            </a:r>
          </a:p>
        </p:txBody>
      </p:sp>
      <p:sp>
        <p:nvSpPr>
          <p:cNvPr id="29" name="TextBox 28"/>
          <p:cNvSpPr txBox="1"/>
          <p:nvPr/>
        </p:nvSpPr>
        <p:spPr>
          <a:xfrm>
            <a:off x="330086" y="5110599"/>
            <a:ext cx="3114068" cy="1015663"/>
          </a:xfrm>
          <a:prstGeom prst="rect">
            <a:avLst/>
          </a:prstGeom>
          <a:noFill/>
        </p:spPr>
        <p:txBody>
          <a:bodyPr wrap="square" rtlCol="0">
            <a:spAutoFit/>
          </a:bodyPr>
          <a:lstStyle/>
          <a:p>
            <a:pPr algn="ctr"/>
            <a:r>
              <a:rPr lang="en-US" sz="1200" dirty="0">
                <a:latin typeface="Calibri" panose="020F0502020204030204" pitchFamily="34" charset="0"/>
              </a:rPr>
              <a:t>*Evidence of reinfection will require examination into various sources at each jurisdiction (e.g., partner services and management of partners, investigation into completion of antibiotic treatment) </a:t>
            </a:r>
          </a:p>
        </p:txBody>
      </p:sp>
      <p:sp>
        <p:nvSpPr>
          <p:cNvPr id="2" name="TextBox 1"/>
          <p:cNvSpPr txBox="1"/>
          <p:nvPr/>
        </p:nvSpPr>
        <p:spPr>
          <a:xfrm>
            <a:off x="533400" y="359229"/>
            <a:ext cx="8088392" cy="707886"/>
          </a:xfrm>
          <a:prstGeom prst="rect">
            <a:avLst/>
          </a:prstGeom>
          <a:noFill/>
        </p:spPr>
        <p:txBody>
          <a:bodyPr wrap="square" rtlCol="0">
            <a:spAutoFit/>
          </a:bodyPr>
          <a:lstStyle/>
          <a:p>
            <a:pPr algn="ctr"/>
            <a:r>
              <a:rPr lang="en-US" sz="4000" dirty="0" smtClean="0"/>
              <a:t>De-Duplication Methods Algorithm</a:t>
            </a:r>
            <a:endParaRPr lang="en-US" sz="4000" dirty="0"/>
          </a:p>
        </p:txBody>
      </p:sp>
    </p:spTree>
    <p:extLst>
      <p:ext uri="{BB962C8B-B14F-4D97-AF65-F5344CB8AC3E}">
        <p14:creationId xmlns:p14="http://schemas.microsoft.com/office/powerpoint/2010/main" val="3352661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Content Placeholder 3"/>
          <p:cNvSpPr>
            <a:spLocks noGrp="1"/>
          </p:cNvSpPr>
          <p:nvPr>
            <p:ph idx="1"/>
          </p:nvPr>
        </p:nvSpPr>
        <p:spPr/>
        <p:txBody>
          <a:bodyPr/>
          <a:lstStyle/>
          <a:p>
            <a:r>
              <a:rPr lang="en-US" dirty="0" smtClean="0"/>
              <a:t>Surveillance assessment allowed insight into current </a:t>
            </a:r>
            <a:r>
              <a:rPr lang="en-US" dirty="0" smtClean="0"/>
              <a:t>practices of jurisdictions regarding </a:t>
            </a:r>
            <a:r>
              <a:rPr lang="en-US" dirty="0" smtClean="0"/>
              <a:t>an important surveillance ‘best practice’ topic (i.e., de-duplicating cases)</a:t>
            </a:r>
          </a:p>
          <a:p>
            <a:r>
              <a:rPr lang="en-US" dirty="0" smtClean="0"/>
              <a:t>Means and time </a:t>
            </a:r>
            <a:r>
              <a:rPr lang="en-US" dirty="0" smtClean="0"/>
              <a:t>period for de-duplication of cases varied by jurisdiction and by pathogen</a:t>
            </a:r>
          </a:p>
          <a:p>
            <a:pPr lvl="1"/>
            <a:r>
              <a:rPr lang="en-US" dirty="0" smtClean="0"/>
              <a:t>Range 7-90 days; majority of jurisdictions use 30 days</a:t>
            </a:r>
          </a:p>
          <a:p>
            <a:r>
              <a:rPr lang="en-US" dirty="0" smtClean="0"/>
              <a:t>To assist with performance, training, and improve surveillance practices, we proposed a standard timeframe in which cases should be de-duplicated</a:t>
            </a:r>
          </a:p>
          <a:p>
            <a:r>
              <a:rPr lang="en-US" dirty="0" smtClean="0"/>
              <a:t>Developed </a:t>
            </a:r>
            <a:r>
              <a:rPr lang="en-US" dirty="0"/>
              <a:t>website link for jurisdictions to reference tools for de-duplicating cases </a:t>
            </a:r>
          </a:p>
          <a:p>
            <a:endParaRPr lang="en-US" dirty="0"/>
          </a:p>
        </p:txBody>
      </p:sp>
    </p:spTree>
    <p:extLst>
      <p:ext uri="{BB962C8B-B14F-4D97-AF65-F5344CB8AC3E}">
        <p14:creationId xmlns:p14="http://schemas.microsoft.com/office/powerpoint/2010/main" val="413185926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DC_OD_PPT_light([1]">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1643</TotalTime>
  <Words>985</Words>
  <Application>Microsoft Office PowerPoint</Application>
  <PresentationFormat>On-screen Show (4:3)</PresentationFormat>
  <Paragraphs>142</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Wingdings</vt:lpstr>
      <vt:lpstr>Courier New</vt:lpstr>
      <vt:lpstr>Calibri</vt:lpstr>
      <vt:lpstr>Myriad Web Pro</vt:lpstr>
      <vt:lpstr>CDC_OD_PPT_light([1]</vt:lpstr>
      <vt:lpstr>Assessment of De-Duplication Methods for Gonorrhea and Chlamydia Case Reports</vt:lpstr>
      <vt:lpstr>Methods</vt:lpstr>
      <vt:lpstr>Why did we ask about these surveillance practices? </vt:lpstr>
      <vt:lpstr>Results</vt:lpstr>
      <vt:lpstr>Results</vt:lpstr>
      <vt:lpstr>Results</vt:lpstr>
      <vt:lpstr>Outcomes</vt:lpstr>
      <vt:lpstr>PowerPoint Presentation</vt:lpstr>
      <vt:lpstr>Conclusions</vt:lpstr>
      <vt:lpstr>Acknowledgements</vt:lpstr>
      <vt:lpstr>References</vt:lpstr>
      <vt:lpstr>PowerPoint Presentation</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Weston, Emily (CDC/OID/NCIRD)</cp:lastModifiedBy>
  <cp:revision>87</cp:revision>
  <dcterms:created xsi:type="dcterms:W3CDTF">2011-03-17T17:43:16Z</dcterms:created>
  <dcterms:modified xsi:type="dcterms:W3CDTF">2016-06-09T18:33:11Z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