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51206400" cy="32918400"/>
  <p:notesSz cx="7010400" cy="9296400"/>
  <p:defaultTextStyle>
    <a:defPPr>
      <a:defRPr lang="en-US"/>
    </a:defPPr>
    <a:lvl1pPr marL="0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1pPr>
    <a:lvl2pPr marL="3531435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2pPr>
    <a:lvl3pPr marL="7062869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3pPr>
    <a:lvl4pPr marL="10594305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4pPr>
    <a:lvl5pPr marL="14125740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5pPr>
    <a:lvl6pPr marL="17657174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6pPr>
    <a:lvl7pPr marL="21188609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7pPr>
    <a:lvl8pPr marL="24720043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8pPr>
    <a:lvl9pPr marL="28251478" algn="l" defTabSz="7062869" rtl="0" eaLnBrk="1" latinLnBrk="0" hangingPunct="1">
      <a:defRPr sz="13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trubin, David L." initials="ADL" lastIdx="5" clrIdx="0"/>
  <p:cmAuthor id="1" name="Kite-Powell, Aaron C CTR USA MEDCOM AFHSC" initials="KACCUMA" lastIdx="3" clrIdx="1"/>
  <p:cmAuthor id="2" name="Thomas, Melinda" initials="T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5F9"/>
    <a:srgbClr val="06AAA6"/>
    <a:srgbClr val="AEEDF0"/>
    <a:srgbClr val="069E8C"/>
    <a:srgbClr val="89E4E9"/>
    <a:srgbClr val="E46228"/>
    <a:srgbClr val="4F81BD"/>
    <a:srgbClr val="DCF7F8"/>
    <a:srgbClr val="FC9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1" autoAdjust="0"/>
    <p:restoredTop sz="94660"/>
  </p:normalViewPr>
  <p:slideViewPr>
    <p:cSldViewPr>
      <p:cViewPr>
        <p:scale>
          <a:sx n="30" d="100"/>
          <a:sy n="30" d="100"/>
        </p:scale>
        <p:origin x="558" y="24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284465374615648"/>
          <c:y val="5.1663610628745485E-2"/>
          <c:w val="0.58715534625384358"/>
          <c:h val="0.857129144237362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cases</c:v>
                </c:pt>
              </c:strCache>
            </c:strRef>
          </c:tx>
          <c:spPr>
            <a:solidFill>
              <a:srgbClr val="FFC000"/>
            </a:solidFill>
            <a:ln w="63500">
              <a:solidFill>
                <a:srgbClr val="FFC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1.9550432418619399E-2"/>
                  <c:y val="6.89336192992952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541556214420522E-2"/>
                  <c:y val="6.03169168868844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219020261637055E-2"/>
                  <c:y val="-4.30831728218091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637602716740405E-2"/>
                      <c:h val="4.6181250503347718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2.0527954039550371E-2"/>
                  <c:y val="-1.72334048248253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595389176757389E-2"/>
                  <c:y val="8.616702412412068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8612104026773314E-2"/>
                  <c:y val="-8.185833367766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2717648652559564E-2"/>
                      <c:h val="3.8426218332176854E-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3.9100864837238798E-2"/>
                  <c:y val="-9.47837265365327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2.5415600629308407E-2"/>
                  <c:y val="3.3924025245716805E-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155689175833808E-2"/>
                      <c:h val="2.8947845678523584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Unknown</c:v>
                </c:pt>
                <c:pt idx="1">
                  <c:v>Construction &amp; Renovation </c:v>
                </c:pt>
                <c:pt idx="2">
                  <c:v>Auto Repair &amp; Battery Recycling</c:v>
                </c:pt>
                <c:pt idx="3">
                  <c:v>Other</c:v>
                </c:pt>
                <c:pt idx="4">
                  <c:v>Fishing</c:v>
                </c:pt>
                <c:pt idx="5">
                  <c:v>Welders</c:v>
                </c:pt>
                <c:pt idx="6">
                  <c:v>Cable Splicing</c:v>
                </c:pt>
                <c:pt idx="7">
                  <c:v>Gun Range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78</c:v>
                </c:pt>
                <c:pt idx="1">
                  <c:v>28</c:v>
                </c:pt>
                <c:pt idx="2">
                  <c:v>24</c:v>
                </c:pt>
                <c:pt idx="3">
                  <c:v>13</c:v>
                </c:pt>
                <c:pt idx="4">
                  <c:v>13</c:v>
                </c:pt>
                <c:pt idx="5">
                  <c:v>9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11312752"/>
        <c:axId val="211313144"/>
      </c:barChart>
      <c:valAx>
        <c:axId val="211313144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1312752"/>
        <c:crosses val="autoZero"/>
        <c:crossBetween val="between"/>
      </c:valAx>
      <c:catAx>
        <c:axId val="211312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1313144"/>
        <c:crosses val="autoZero"/>
        <c:auto val="1"/>
        <c:lblAlgn val="ctr"/>
        <c:lblOffset val="9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19635388827461"/>
          <c:y val="0.12030102494180478"/>
          <c:w val="0.79672288707991379"/>
          <c:h val="0.767906411864500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 &lt;6 years old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94276708458017E-4"/>
                  <c:y val="-1.5312534617429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461050701033641E-3"/>
                  <c:y val="-1.5139635062577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528902795883874E-3"/>
                  <c:y val="-1.5962321438630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405410005257396E-3"/>
                  <c:y val="-1.3978967400860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179443254354361E-3"/>
                  <c:y val="-2.7193672699956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</c:v>
                </c:pt>
                <c:pt idx="1">
                  <c:v>19</c:v>
                </c:pt>
                <c:pt idx="2">
                  <c:v>15</c:v>
                </c:pt>
                <c:pt idx="3">
                  <c:v>24</c:v>
                </c:pt>
                <c:pt idx="4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 6 to 15 years old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1148223036946136E-3"/>
                  <c:y val="-3.4674283274805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7196293053473012E-4"/>
                  <c:y val="-2.1989305356319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933802140244391E-3"/>
                  <c:y val="-1.031851560182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2540494659053154E-3"/>
                  <c:y val="-5.445603056825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315610936090864E-3"/>
                  <c:y val="-1.9661269040851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17</c:v>
                </c:pt>
                <c:pt idx="1">
                  <c:v>8</c:v>
                </c:pt>
                <c:pt idx="2">
                  <c:v>8</c:v>
                </c:pt>
                <c:pt idx="3">
                  <c:v>6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309616"/>
        <c:axId val="211309224"/>
      </c:barChart>
      <c:catAx>
        <c:axId val="211309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1309224"/>
        <c:crosses val="autoZero"/>
        <c:auto val="0"/>
        <c:lblAlgn val="ctr"/>
        <c:lblOffset val="100"/>
        <c:noMultiLvlLbl val="0"/>
      </c:catAx>
      <c:valAx>
        <c:axId val="2113092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1309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66912562102439"/>
          <c:y val="0.18617165354330709"/>
          <c:w val="0.45531197972831461"/>
          <c:h val="0.103589951256093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2E3F4C-BDB2-40A0-B0B9-FA505FE98286}" type="doc">
      <dgm:prSet loTypeId="urn:microsoft.com/office/officeart/2005/8/layout/chevron2" loCatId="process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17999F5A-83A4-4A72-89F9-EA351DDC2066}">
      <dgm:prSet phldrT="[Text]" custT="1"/>
      <dgm:spPr>
        <a:solidFill>
          <a:srgbClr val="FFC000"/>
        </a:solidFill>
      </dgm:spPr>
      <dgm:t>
        <a:bodyPr/>
        <a:lstStyle/>
        <a:p>
          <a:endParaRPr lang="en-US" sz="2400"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Lead Poisoning Cases Identified</a:t>
          </a:r>
          <a:endParaRPr lang="en-US" sz="2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E43DEE-6C17-47B2-8A67-232729D6BBE2}" type="parTrans" cxnId="{74DC8C93-8C3F-43CD-9FBE-53EEC1844C89}">
      <dgm:prSet/>
      <dgm:spPr/>
      <dgm:t>
        <a:bodyPr/>
        <a:lstStyle/>
        <a:p>
          <a:endParaRPr lang="en-US"/>
        </a:p>
      </dgm:t>
    </dgm:pt>
    <dgm:pt modelId="{0A95D952-69C3-4087-BB76-BD49E1AE7AA6}" type="sibTrans" cxnId="{74DC8C93-8C3F-43CD-9FBE-53EEC1844C89}">
      <dgm:prSet/>
      <dgm:spPr/>
      <dgm:t>
        <a:bodyPr/>
        <a:lstStyle/>
        <a:p>
          <a:endParaRPr lang="en-US"/>
        </a:p>
      </dgm:t>
    </dgm:pt>
    <dgm:pt modelId="{26C4F504-5CF7-4A8F-A4FC-78170B9E7DBD}">
      <dgm:prSet phldrT="[Text]"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Bureau of Epidemiology receives all blood lead levels (BLLs)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F3302-9D19-438A-BD88-A44B7E1A57E9}" type="parTrans" cxnId="{776A559F-9055-4F4B-83B3-6E35BECB7097}">
      <dgm:prSet/>
      <dgm:spPr/>
      <dgm:t>
        <a:bodyPr/>
        <a:lstStyle/>
        <a:p>
          <a:endParaRPr lang="en-US"/>
        </a:p>
      </dgm:t>
    </dgm:pt>
    <dgm:pt modelId="{A0E28ED9-9E5B-4D0D-BF24-1ABECA59DBE6}" type="sibTrans" cxnId="{776A559F-9055-4F4B-83B3-6E35BECB7097}">
      <dgm:prSet/>
      <dgm:spPr/>
      <dgm:t>
        <a:bodyPr/>
        <a:lstStyle/>
        <a:p>
          <a:endParaRPr lang="en-US"/>
        </a:p>
      </dgm:t>
    </dgm:pt>
    <dgm:pt modelId="{C6A076F5-B2C8-4BCF-B139-F77DA3676ED9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Case Management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4932AA-B43D-4394-BB7E-FF52B3632424}" type="parTrans" cxnId="{0B156084-A31D-45FA-B020-F96A82F97A57}">
      <dgm:prSet/>
      <dgm:spPr/>
      <dgm:t>
        <a:bodyPr/>
        <a:lstStyle/>
        <a:p>
          <a:endParaRPr lang="en-US"/>
        </a:p>
      </dgm:t>
    </dgm:pt>
    <dgm:pt modelId="{F8F9C071-95C7-4515-9106-21686F498953}" type="sibTrans" cxnId="{0B156084-A31D-45FA-B020-F96A82F97A57}">
      <dgm:prSet/>
      <dgm:spPr/>
      <dgm:t>
        <a:bodyPr/>
        <a:lstStyle/>
        <a:p>
          <a:endParaRPr lang="en-US"/>
        </a:p>
      </dgm:t>
    </dgm:pt>
    <dgm:pt modelId="{96BA5E9A-45E1-406D-9653-CF144FCE1BCE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Follow-Up</a:t>
          </a:r>
          <a:endParaRPr lang="en-US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EC6D5C-3CDD-4542-8A04-BE6D686D582D}" type="parTrans" cxnId="{AE369804-7EFD-4948-B5BC-11372090854C}">
      <dgm:prSet/>
      <dgm:spPr/>
      <dgm:t>
        <a:bodyPr/>
        <a:lstStyle/>
        <a:p>
          <a:endParaRPr lang="en-US"/>
        </a:p>
      </dgm:t>
    </dgm:pt>
    <dgm:pt modelId="{40F77000-2F35-4945-8B2C-C3A9D1762C1E}" type="sibTrans" cxnId="{AE369804-7EFD-4948-B5BC-11372090854C}">
      <dgm:prSet/>
      <dgm:spPr/>
      <dgm:t>
        <a:bodyPr/>
        <a:lstStyle/>
        <a:p>
          <a:endParaRPr lang="en-US"/>
        </a:p>
      </dgm:t>
    </dgm:pt>
    <dgm:pt modelId="{D4A7F2AD-9925-4889-9793-700197936007}">
      <dgm:prSet phldrT="[Text]"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Monitor timeliness and levels of follow-up blood lead tests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2B1251-FA1C-4F69-928F-F1A258888A8A}" type="parTrans" cxnId="{DDBBF44F-004C-4DC2-93EA-2F40E633C26A}">
      <dgm:prSet/>
      <dgm:spPr/>
      <dgm:t>
        <a:bodyPr/>
        <a:lstStyle/>
        <a:p>
          <a:endParaRPr lang="en-US"/>
        </a:p>
      </dgm:t>
    </dgm:pt>
    <dgm:pt modelId="{DABF4A74-B4C1-46CE-85F5-1EB6B5772276}" type="sibTrans" cxnId="{DDBBF44F-004C-4DC2-93EA-2F40E633C26A}">
      <dgm:prSet/>
      <dgm:spPr/>
      <dgm:t>
        <a:bodyPr/>
        <a:lstStyle/>
        <a:p>
          <a:endParaRPr lang="en-US"/>
        </a:p>
      </dgm:t>
    </dgm:pt>
    <dgm:pt modelId="{DE0E1F83-E89C-4A17-91E7-4282CB207851}">
      <dgm:prSet phldrT="[Text]"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BLLs ≥10 µg/dL flagged for case management in Merlin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67B219-4F0C-40C1-B5A1-247903A1AA99}" type="parTrans" cxnId="{554C2AD6-0B01-4468-B5AC-51F5520A5E5B}">
      <dgm:prSet/>
      <dgm:spPr/>
      <dgm:t>
        <a:bodyPr/>
        <a:lstStyle/>
        <a:p>
          <a:endParaRPr lang="en-US"/>
        </a:p>
      </dgm:t>
    </dgm:pt>
    <dgm:pt modelId="{B955037F-494D-4952-8CF1-B86798516502}" type="sibTrans" cxnId="{554C2AD6-0B01-4468-B5AC-51F5520A5E5B}">
      <dgm:prSet/>
      <dgm:spPr/>
      <dgm:t>
        <a:bodyPr/>
        <a:lstStyle/>
        <a:p>
          <a:endParaRPr lang="en-US"/>
        </a:p>
      </dgm:t>
    </dgm:pt>
    <dgm:pt modelId="{261EF57E-6FD3-47E1-AB9D-B3F160D6037B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Cases linked in Merlin if ≥2 cases are associated with an exposure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640C54-3A04-4A5D-8706-7D6FF53106BC}" type="parTrans" cxnId="{E47F1A90-D965-4763-9A5F-49BE1CEB05DC}">
      <dgm:prSet/>
      <dgm:spPr/>
      <dgm:t>
        <a:bodyPr/>
        <a:lstStyle/>
        <a:p>
          <a:endParaRPr lang="en-US"/>
        </a:p>
      </dgm:t>
    </dgm:pt>
    <dgm:pt modelId="{8E16BBE5-3A75-4927-B994-CB1D44194E91}" type="sibTrans" cxnId="{E47F1A90-D965-4763-9A5F-49BE1CEB05DC}">
      <dgm:prSet/>
      <dgm:spPr/>
      <dgm:t>
        <a:bodyPr/>
        <a:lstStyle/>
        <a:p>
          <a:endParaRPr lang="en-US"/>
        </a:p>
      </dgm:t>
    </dgm:pt>
    <dgm:pt modelId="{ABCCB9C8-11B9-4D52-B5D3-1FB2E6B1324A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Provide educational interventions to parent/caregiver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DD708E-35D8-4B26-8D93-9DB359853E92}" type="parTrans" cxnId="{B8995A3B-8F51-4D54-999C-7FC21335E8F5}">
      <dgm:prSet/>
      <dgm:spPr/>
      <dgm:t>
        <a:bodyPr/>
        <a:lstStyle/>
        <a:p>
          <a:endParaRPr lang="en-US"/>
        </a:p>
      </dgm:t>
    </dgm:pt>
    <dgm:pt modelId="{49630A53-9355-4D88-9090-D76B93D11FD6}" type="sibTrans" cxnId="{B8995A3B-8F51-4D54-999C-7FC21335E8F5}">
      <dgm:prSet/>
      <dgm:spPr/>
      <dgm:t>
        <a:bodyPr/>
        <a:lstStyle/>
        <a:p>
          <a:endParaRPr lang="en-US"/>
        </a:p>
      </dgm:t>
    </dgm:pt>
    <dgm:pt modelId="{47C3608E-6603-4D17-8F47-C3CD02A55816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Communicate assessments and interventions to health care provider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08C743-133F-452B-8B47-53EC6486F19D}" type="parTrans" cxnId="{FFC6BBD3-8961-487E-ACA5-F4E21456A9F7}">
      <dgm:prSet/>
      <dgm:spPr/>
      <dgm:t>
        <a:bodyPr/>
        <a:lstStyle/>
        <a:p>
          <a:endParaRPr lang="en-US"/>
        </a:p>
      </dgm:t>
    </dgm:pt>
    <dgm:pt modelId="{30A7AB04-9E1C-45C4-8454-D9630CE941A4}" type="sibTrans" cxnId="{FFC6BBD3-8961-487E-ACA5-F4E21456A9F7}">
      <dgm:prSet/>
      <dgm:spPr/>
      <dgm:t>
        <a:bodyPr/>
        <a:lstStyle/>
        <a:p>
          <a:endParaRPr lang="en-US"/>
        </a:p>
      </dgm:t>
    </dgm:pt>
    <dgm:pt modelId="{8797F1E2-BCD3-46A7-A3BC-FB278A8398AF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Initiate appropriate interventions if BLLs rise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2B5909-39BD-47EC-95F8-B508A77A5403}" type="parTrans" cxnId="{55A7741B-2B65-4445-A0AB-24D7C59A115C}">
      <dgm:prSet/>
      <dgm:spPr/>
      <dgm:t>
        <a:bodyPr/>
        <a:lstStyle/>
        <a:p>
          <a:endParaRPr lang="en-US"/>
        </a:p>
      </dgm:t>
    </dgm:pt>
    <dgm:pt modelId="{D960C023-3106-4E63-9BBA-917489ED89BF}" type="sibTrans" cxnId="{55A7741B-2B65-4445-A0AB-24D7C59A115C}">
      <dgm:prSet/>
      <dgm:spPr/>
      <dgm:t>
        <a:bodyPr/>
        <a:lstStyle/>
        <a:p>
          <a:endParaRPr lang="en-US"/>
        </a:p>
      </dgm:t>
    </dgm:pt>
    <dgm:pt modelId="{C804C705-C0B5-4A00-8721-D5EFFE1A6CCE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Conduct enhanced investigation for BLLs ≥20 µg/dL 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832A97-4B2A-4274-B249-5D02442177DF}" type="parTrans" cxnId="{43A36B00-50B4-44E0-B4BC-150039278AEB}">
      <dgm:prSet/>
      <dgm:spPr/>
      <dgm:t>
        <a:bodyPr/>
        <a:lstStyle/>
        <a:p>
          <a:endParaRPr lang="en-US"/>
        </a:p>
      </dgm:t>
    </dgm:pt>
    <dgm:pt modelId="{6A09B5FF-1731-49DF-BB47-96912D89DA6C}" type="sibTrans" cxnId="{43A36B00-50B4-44E0-B4BC-150039278AEB}">
      <dgm:prSet/>
      <dgm:spPr/>
      <dgm:t>
        <a:bodyPr/>
        <a:lstStyle/>
        <a:p>
          <a:endParaRPr lang="en-US"/>
        </a:p>
      </dgm:t>
    </dgm:pt>
    <dgm:pt modelId="{6AB2C137-2CEA-4FC3-A036-44D676DE9601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Recommend testing siblings and other household contacts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C09127-222B-4AEB-B2DB-DEA98566EA0B}" type="parTrans" cxnId="{03099E22-CB45-464D-9714-4E798A8B6671}">
      <dgm:prSet/>
      <dgm:spPr/>
      <dgm:t>
        <a:bodyPr/>
        <a:lstStyle/>
        <a:p>
          <a:endParaRPr lang="en-US"/>
        </a:p>
      </dgm:t>
    </dgm:pt>
    <dgm:pt modelId="{A7175E98-ADE8-4FDD-BA60-06680BC646D0}" type="sibTrans" cxnId="{03099E22-CB45-464D-9714-4E798A8B6671}">
      <dgm:prSet/>
      <dgm:spPr/>
      <dgm:t>
        <a:bodyPr/>
        <a:lstStyle/>
        <a:p>
          <a:endParaRPr lang="en-US"/>
        </a:p>
      </dgm:t>
    </dgm:pt>
    <dgm:pt modelId="{3EA589FC-E116-4254-A987-56230894A0F1}">
      <dgm:prSet/>
      <dgm:spPr/>
      <dgm:t>
        <a:bodyPr/>
        <a:lstStyle/>
        <a:p>
          <a:endParaRPr lang="en-US" sz="1800" dirty="0"/>
        </a:p>
      </dgm:t>
    </dgm:pt>
    <dgm:pt modelId="{41CF38E6-CB57-4342-949D-B2CFA11B6623}" type="parTrans" cxnId="{905E52C9-975B-4C7A-BD56-2BD4F7FFB4C8}">
      <dgm:prSet/>
      <dgm:spPr/>
      <dgm:t>
        <a:bodyPr/>
        <a:lstStyle/>
        <a:p>
          <a:endParaRPr lang="en-US"/>
        </a:p>
      </dgm:t>
    </dgm:pt>
    <dgm:pt modelId="{F8481038-4BA8-4AC0-916F-40F6B9045028}" type="sibTrans" cxnId="{905E52C9-975B-4C7A-BD56-2BD4F7FFB4C8}">
      <dgm:prSet/>
      <dgm:spPr/>
      <dgm:t>
        <a:bodyPr/>
        <a:lstStyle/>
        <a:p>
          <a:endParaRPr lang="en-US"/>
        </a:p>
      </dgm:t>
    </dgm:pt>
    <dgm:pt modelId="{9500BC03-1B39-4327-BCBD-1819199E7EB2}">
      <dgm:prSet custT="1"/>
      <dgm:spPr>
        <a:solidFill>
          <a:srgbClr val="FFC000"/>
        </a:solidFill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Case Closure</a:t>
          </a:r>
          <a:endParaRPr lang="en-US" sz="2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E2D783-98F0-473B-B297-22312BAA51DD}" type="parTrans" cxnId="{A54AB397-85EA-4927-B07C-C462E94127B9}">
      <dgm:prSet/>
      <dgm:spPr/>
      <dgm:t>
        <a:bodyPr/>
        <a:lstStyle/>
        <a:p>
          <a:endParaRPr lang="en-US"/>
        </a:p>
      </dgm:t>
    </dgm:pt>
    <dgm:pt modelId="{2D96C832-D760-477B-BDE6-34BC08E3BF68}" type="sibTrans" cxnId="{A54AB397-85EA-4927-B07C-C462E94127B9}">
      <dgm:prSet/>
      <dgm:spPr/>
      <dgm:t>
        <a:bodyPr/>
        <a:lstStyle/>
        <a:p>
          <a:endParaRPr lang="en-US"/>
        </a:p>
      </dgm:t>
    </dgm:pt>
    <dgm:pt modelId="{6B5A7F90-BB09-4A9F-BB32-EB93B15513EE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Make referrals to local Children’s Medical Services or Woman Infant and Child Program (WIC</a:t>
          </a: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), </a:t>
          </a: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if necessary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48C034-7F0B-4C9A-9BD9-1E9C28D84D36}" type="parTrans" cxnId="{6AA39EC4-F9C6-4652-AAA6-265E3B975D9B}">
      <dgm:prSet/>
      <dgm:spPr/>
      <dgm:t>
        <a:bodyPr/>
        <a:lstStyle/>
        <a:p>
          <a:endParaRPr lang="en-US"/>
        </a:p>
      </dgm:t>
    </dgm:pt>
    <dgm:pt modelId="{082B5F1D-E06F-456B-8991-B38DD0327270}" type="sibTrans" cxnId="{6AA39EC4-F9C6-4652-AAA6-265E3B975D9B}">
      <dgm:prSet/>
      <dgm:spPr/>
      <dgm:t>
        <a:bodyPr/>
        <a:lstStyle/>
        <a:p>
          <a:endParaRPr lang="en-US"/>
        </a:p>
      </dgm:t>
    </dgm:pt>
    <dgm:pt modelId="{D0344427-205E-4D86-B7C2-964EB40BCE5A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Provide ongoing evaluation to see if BLLs decline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E83A5-BDB0-43B6-81E6-C9C267D24D53}" type="parTrans" cxnId="{DE5EBCCB-EEB1-4894-890D-B41DE7D2CED1}">
      <dgm:prSet/>
      <dgm:spPr/>
      <dgm:t>
        <a:bodyPr/>
        <a:lstStyle/>
        <a:p>
          <a:endParaRPr lang="en-US"/>
        </a:p>
      </dgm:t>
    </dgm:pt>
    <dgm:pt modelId="{D2194378-1343-466B-99AD-D09154A52712}" type="sibTrans" cxnId="{DE5EBCCB-EEB1-4894-890D-B41DE7D2CED1}">
      <dgm:prSet/>
      <dgm:spPr/>
      <dgm:t>
        <a:bodyPr/>
        <a:lstStyle/>
        <a:p>
          <a:endParaRPr lang="en-US"/>
        </a:p>
      </dgm:t>
    </dgm:pt>
    <dgm:pt modelId="{9A8705F3-357D-4601-A0DD-C51A7B124C8D}">
      <dgm:prSet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Close case when child’s BLL is &lt;10 µg/dl for six months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4CA4F7-8CAA-4DF9-97E6-403DCDA89F91}" type="parTrans" cxnId="{B12856D3-CBA3-4DDF-BD5B-43E6C55BE87A}">
      <dgm:prSet/>
      <dgm:spPr/>
      <dgm:t>
        <a:bodyPr/>
        <a:lstStyle/>
        <a:p>
          <a:endParaRPr lang="en-US"/>
        </a:p>
      </dgm:t>
    </dgm:pt>
    <dgm:pt modelId="{B56ED08B-6024-436F-9778-BA8B89975870}" type="sibTrans" cxnId="{B12856D3-CBA3-4DDF-BD5B-43E6C55BE87A}">
      <dgm:prSet/>
      <dgm:spPr/>
      <dgm:t>
        <a:bodyPr/>
        <a:lstStyle/>
        <a:p>
          <a:endParaRPr lang="en-US"/>
        </a:p>
      </dgm:t>
    </dgm:pt>
    <dgm:pt modelId="{5D49142F-D3D7-4ECE-9C66-6F984FEC7897}">
      <dgm:prSet phldrT="[Text]" custT="1"/>
      <dgm:spPr/>
      <dgm:t>
        <a:bodyPr/>
        <a:lstStyle/>
        <a:p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A6DCF0-3EF6-4874-9A4E-C8D27012413D}" type="parTrans" cxnId="{F1A702FC-7560-4225-995D-112BBC0EEBAA}">
      <dgm:prSet/>
      <dgm:spPr/>
      <dgm:t>
        <a:bodyPr/>
        <a:lstStyle/>
        <a:p>
          <a:endParaRPr lang="en-US"/>
        </a:p>
      </dgm:t>
    </dgm:pt>
    <dgm:pt modelId="{0435191B-D07A-4BC0-92BA-ADB86E1F9811}" type="sibTrans" cxnId="{F1A702FC-7560-4225-995D-112BBC0EEBAA}">
      <dgm:prSet/>
      <dgm:spPr/>
      <dgm:t>
        <a:bodyPr/>
        <a:lstStyle/>
        <a:p>
          <a:endParaRPr lang="en-US"/>
        </a:p>
      </dgm:t>
    </dgm:pt>
    <dgm:pt modelId="{B5CC65C8-7E38-43CD-B8E2-360B67798049}">
      <dgm:prSet phldrT="[Text]" custT="1"/>
      <dgm:spPr/>
      <dgm:t>
        <a:bodyPr/>
        <a:lstStyle/>
        <a:p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County Health Department staff enter case-related follow-up information into Merlin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1B9FF6-4899-4D38-9FE6-1C9B86D20445}" type="parTrans" cxnId="{ABA2EEC7-2796-466D-957F-5CF7F964C955}">
      <dgm:prSet/>
      <dgm:spPr/>
      <dgm:t>
        <a:bodyPr/>
        <a:lstStyle/>
        <a:p>
          <a:endParaRPr lang="en-US"/>
        </a:p>
      </dgm:t>
    </dgm:pt>
    <dgm:pt modelId="{88951D3F-D65B-419E-982D-1059306A0DD7}" type="sibTrans" cxnId="{ABA2EEC7-2796-466D-957F-5CF7F964C955}">
      <dgm:prSet/>
      <dgm:spPr/>
      <dgm:t>
        <a:bodyPr/>
        <a:lstStyle/>
        <a:p>
          <a:endParaRPr lang="en-US"/>
        </a:p>
      </dgm:t>
    </dgm:pt>
    <dgm:pt modelId="{2E9C14AE-9A70-42D8-A198-1503D281382F}" type="pres">
      <dgm:prSet presAssocID="{1B2E3F4C-BDB2-40A0-B0B9-FA505FE9828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91CC2A-35A1-4271-A03B-7648DBF0BBAF}" type="pres">
      <dgm:prSet presAssocID="{17999F5A-83A4-4A72-89F9-EA351DDC2066}" presName="composite" presStyleCnt="0"/>
      <dgm:spPr/>
    </dgm:pt>
    <dgm:pt modelId="{92CA12DB-D20B-4D0E-A4C8-C9C76232FF70}" type="pres">
      <dgm:prSet presAssocID="{17999F5A-83A4-4A72-89F9-EA351DDC206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87E36A-B6EA-473E-A4DF-B11901B26B47}" type="pres">
      <dgm:prSet presAssocID="{17999F5A-83A4-4A72-89F9-EA351DDC206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8E3E3E-6755-4A0A-9F66-D236FB63BFB0}" type="pres">
      <dgm:prSet presAssocID="{0A95D952-69C3-4087-BB76-BD49E1AE7AA6}" presName="sp" presStyleCnt="0"/>
      <dgm:spPr/>
    </dgm:pt>
    <dgm:pt modelId="{6B299EEE-6E35-4B93-AB76-A6AA0F3D8B9F}" type="pres">
      <dgm:prSet presAssocID="{C6A076F5-B2C8-4BCF-B139-F77DA3676ED9}" presName="composite" presStyleCnt="0"/>
      <dgm:spPr/>
    </dgm:pt>
    <dgm:pt modelId="{269593F0-A518-4518-9DE8-DCA2768FB6AA}" type="pres">
      <dgm:prSet presAssocID="{C6A076F5-B2C8-4BCF-B139-F77DA3676ED9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77B9FC-5ABB-481B-834C-D95B60E65EA9}" type="pres">
      <dgm:prSet presAssocID="{C6A076F5-B2C8-4BCF-B139-F77DA3676ED9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7E717-994D-4680-9748-24B8A5FDEB26}" type="pres">
      <dgm:prSet presAssocID="{F8F9C071-95C7-4515-9106-21686F498953}" presName="sp" presStyleCnt="0"/>
      <dgm:spPr/>
    </dgm:pt>
    <dgm:pt modelId="{0CDD79FF-BAFE-4A36-8263-0F259D97C4B5}" type="pres">
      <dgm:prSet presAssocID="{96BA5E9A-45E1-406D-9653-CF144FCE1BCE}" presName="composite" presStyleCnt="0"/>
      <dgm:spPr/>
    </dgm:pt>
    <dgm:pt modelId="{49506680-3AB3-4430-B12E-69A9AEA62EC6}" type="pres">
      <dgm:prSet presAssocID="{96BA5E9A-45E1-406D-9653-CF144FCE1BCE}" presName="parentText" presStyleLbl="alignNode1" presStyleIdx="2" presStyleCnt="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118099-32D9-4BE6-B9D0-348BCEB0B438}" type="pres">
      <dgm:prSet presAssocID="{96BA5E9A-45E1-406D-9653-CF144FCE1BC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6228F-96E7-4253-92B8-7EA59148A437}" type="pres">
      <dgm:prSet presAssocID="{40F77000-2F35-4945-8B2C-C3A9D1762C1E}" presName="sp" presStyleCnt="0"/>
      <dgm:spPr/>
    </dgm:pt>
    <dgm:pt modelId="{2C049859-955B-4899-A8DA-F1450FD76EFA}" type="pres">
      <dgm:prSet presAssocID="{9500BC03-1B39-4327-BCBD-1819199E7EB2}" presName="composite" presStyleCnt="0"/>
      <dgm:spPr/>
    </dgm:pt>
    <dgm:pt modelId="{6B69AA92-4D8C-4E68-A141-B2E942936528}" type="pres">
      <dgm:prSet presAssocID="{9500BC03-1B39-4327-BCBD-1819199E7EB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DAE15-41A0-495F-B482-284A2F92E291}" type="pres">
      <dgm:prSet presAssocID="{9500BC03-1B39-4327-BCBD-1819199E7EB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F3DB7-7B0D-4119-959C-71A9338B99A1}" type="presOf" srcId="{9500BC03-1B39-4327-BCBD-1819199E7EB2}" destId="{6B69AA92-4D8C-4E68-A141-B2E942936528}" srcOrd="0" destOrd="0" presId="urn:microsoft.com/office/officeart/2005/8/layout/chevron2"/>
    <dgm:cxn modelId="{749C1F62-BBCE-4B52-AE18-5A4D8083EFB0}" type="presOf" srcId="{8797F1E2-BCD3-46A7-A3BC-FB278A8398AF}" destId="{76118099-32D9-4BE6-B9D0-348BCEB0B438}" srcOrd="0" destOrd="2" presId="urn:microsoft.com/office/officeart/2005/8/layout/chevron2"/>
    <dgm:cxn modelId="{E47F1A90-D965-4763-9A5F-49BE1CEB05DC}" srcId="{C6A076F5-B2C8-4BCF-B139-F77DA3676ED9}" destId="{261EF57E-6FD3-47E1-AB9D-B3F160D6037B}" srcOrd="1" destOrd="0" parTransId="{B5640C54-3A04-4A5D-8706-7D6FF53106BC}" sibTransId="{8E16BBE5-3A75-4927-B994-CB1D44194E91}"/>
    <dgm:cxn modelId="{03099E22-CB45-464D-9714-4E798A8B6671}" srcId="{96BA5E9A-45E1-406D-9653-CF144FCE1BCE}" destId="{6AB2C137-2CEA-4FC3-A036-44D676DE9601}" srcOrd="4" destOrd="0" parTransId="{D2C09127-222B-4AEB-B2DB-DEA98566EA0B}" sibTransId="{A7175E98-ADE8-4FDD-BA60-06680BC646D0}"/>
    <dgm:cxn modelId="{DDBBF44F-004C-4DC2-93EA-2F40E633C26A}" srcId="{96BA5E9A-45E1-406D-9653-CF144FCE1BCE}" destId="{D4A7F2AD-9925-4889-9793-700197936007}" srcOrd="1" destOrd="0" parTransId="{E02B1251-FA1C-4F69-928F-F1A258888A8A}" sibTransId="{DABF4A74-B4C1-46CE-85F5-1EB6B5772276}"/>
    <dgm:cxn modelId="{554C2AD6-0B01-4468-B5AC-51F5520A5E5B}" srcId="{17999F5A-83A4-4A72-89F9-EA351DDC2066}" destId="{DE0E1F83-E89C-4A17-91E7-4282CB207851}" srcOrd="1" destOrd="0" parTransId="{8567B219-4F0C-40C1-B5A1-247903A1AA99}" sibTransId="{B955037F-494D-4952-8CF1-B86798516502}"/>
    <dgm:cxn modelId="{C6480283-EB25-4C6B-B644-02C448095515}" type="presOf" srcId="{96BA5E9A-45E1-406D-9653-CF144FCE1BCE}" destId="{49506680-3AB3-4430-B12E-69A9AEA62EC6}" srcOrd="0" destOrd="0" presId="urn:microsoft.com/office/officeart/2005/8/layout/chevron2"/>
    <dgm:cxn modelId="{6C1159F8-A599-4D3E-86A7-A98CA5D4C118}" type="presOf" srcId="{17999F5A-83A4-4A72-89F9-EA351DDC2066}" destId="{92CA12DB-D20B-4D0E-A4C8-C9C76232FF70}" srcOrd="0" destOrd="0" presId="urn:microsoft.com/office/officeart/2005/8/layout/chevron2"/>
    <dgm:cxn modelId="{F1A702FC-7560-4225-995D-112BBC0EEBAA}" srcId="{96BA5E9A-45E1-406D-9653-CF144FCE1BCE}" destId="{5D49142F-D3D7-4ECE-9C66-6F984FEC7897}" srcOrd="0" destOrd="0" parTransId="{23A6DCF0-3EF6-4874-9A4E-C8D27012413D}" sibTransId="{0435191B-D07A-4BC0-92BA-ADB86E1F9811}"/>
    <dgm:cxn modelId="{4F006769-A4F7-4E1E-A322-0A84C11ABD10}" type="presOf" srcId="{5D49142F-D3D7-4ECE-9C66-6F984FEC7897}" destId="{76118099-32D9-4BE6-B9D0-348BCEB0B438}" srcOrd="0" destOrd="0" presId="urn:microsoft.com/office/officeart/2005/8/layout/chevron2"/>
    <dgm:cxn modelId="{0CBDE08C-A446-465A-B2D1-99BE42BA3421}" type="presOf" srcId="{ABCCB9C8-11B9-4D52-B5D3-1FB2E6B1324A}" destId="{A977B9FC-5ABB-481B-834C-D95B60E65EA9}" srcOrd="0" destOrd="2" presId="urn:microsoft.com/office/officeart/2005/8/layout/chevron2"/>
    <dgm:cxn modelId="{FFC6BBD3-8961-487E-ACA5-F4E21456A9F7}" srcId="{C6A076F5-B2C8-4BCF-B139-F77DA3676ED9}" destId="{47C3608E-6603-4D17-8F47-C3CD02A55816}" srcOrd="3" destOrd="0" parTransId="{FD08C743-133F-452B-8B47-53EC6486F19D}" sibTransId="{30A7AB04-9E1C-45C4-8454-D9630CE941A4}"/>
    <dgm:cxn modelId="{053BD202-60B8-4C8E-8655-A3CECC242A8E}" type="presOf" srcId="{C6A076F5-B2C8-4BCF-B139-F77DA3676ED9}" destId="{269593F0-A518-4518-9DE8-DCA2768FB6AA}" srcOrd="0" destOrd="0" presId="urn:microsoft.com/office/officeart/2005/8/layout/chevron2"/>
    <dgm:cxn modelId="{74DC8C93-8C3F-43CD-9FBE-53EEC1844C89}" srcId="{1B2E3F4C-BDB2-40A0-B0B9-FA505FE98286}" destId="{17999F5A-83A4-4A72-89F9-EA351DDC2066}" srcOrd="0" destOrd="0" parTransId="{31E43DEE-6C17-47B2-8A67-232729D6BBE2}" sibTransId="{0A95D952-69C3-4087-BB76-BD49E1AE7AA6}"/>
    <dgm:cxn modelId="{905E52C9-975B-4C7A-BD56-2BD4F7FFB4C8}" srcId="{96BA5E9A-45E1-406D-9653-CF144FCE1BCE}" destId="{3EA589FC-E116-4254-A987-56230894A0F1}" srcOrd="5" destOrd="0" parTransId="{41CF38E6-CB57-4342-949D-B2CFA11B6623}" sibTransId="{F8481038-4BA8-4AC0-916F-40F6B9045028}"/>
    <dgm:cxn modelId="{60C2A90D-22C8-4609-A7BB-7A24DBC26873}" type="presOf" srcId="{6AB2C137-2CEA-4FC3-A036-44D676DE9601}" destId="{76118099-32D9-4BE6-B9D0-348BCEB0B438}" srcOrd="0" destOrd="4" presId="urn:microsoft.com/office/officeart/2005/8/layout/chevron2"/>
    <dgm:cxn modelId="{55A7741B-2B65-4445-A0AB-24D7C59A115C}" srcId="{96BA5E9A-45E1-406D-9653-CF144FCE1BCE}" destId="{8797F1E2-BCD3-46A7-A3BC-FB278A8398AF}" srcOrd="2" destOrd="0" parTransId="{2D2B5909-39BD-47EC-95F8-B508A77A5403}" sibTransId="{D960C023-3106-4E63-9BBA-917489ED89BF}"/>
    <dgm:cxn modelId="{4A855FE2-8F03-42A0-B52F-0E0ED921C9A6}" type="presOf" srcId="{B5CC65C8-7E38-43CD-B8E2-360B67798049}" destId="{A977B9FC-5ABB-481B-834C-D95B60E65EA9}" srcOrd="0" destOrd="0" presId="urn:microsoft.com/office/officeart/2005/8/layout/chevron2"/>
    <dgm:cxn modelId="{0F924EF7-815C-4414-B850-BE91731EEFDD}" type="presOf" srcId="{D4A7F2AD-9925-4889-9793-700197936007}" destId="{76118099-32D9-4BE6-B9D0-348BCEB0B438}" srcOrd="0" destOrd="1" presId="urn:microsoft.com/office/officeart/2005/8/layout/chevron2"/>
    <dgm:cxn modelId="{F837785F-401C-48A9-9CE8-1EE123EB3E40}" type="presOf" srcId="{1B2E3F4C-BDB2-40A0-B0B9-FA505FE98286}" destId="{2E9C14AE-9A70-42D8-A198-1503D281382F}" srcOrd="0" destOrd="0" presId="urn:microsoft.com/office/officeart/2005/8/layout/chevron2"/>
    <dgm:cxn modelId="{C5E41F56-6954-4783-BF35-D301D07EC32D}" type="presOf" srcId="{9A8705F3-357D-4601-A0DD-C51A7B124C8D}" destId="{6A6DAE15-41A0-495F-B482-284A2F92E291}" srcOrd="0" destOrd="2" presId="urn:microsoft.com/office/officeart/2005/8/layout/chevron2"/>
    <dgm:cxn modelId="{5A1EDE4D-313C-490C-8B36-D94BCDD99A0B}" type="presOf" srcId="{47C3608E-6603-4D17-8F47-C3CD02A55816}" destId="{A977B9FC-5ABB-481B-834C-D95B60E65EA9}" srcOrd="0" destOrd="3" presId="urn:microsoft.com/office/officeart/2005/8/layout/chevron2"/>
    <dgm:cxn modelId="{AE369804-7EFD-4948-B5BC-11372090854C}" srcId="{1B2E3F4C-BDB2-40A0-B0B9-FA505FE98286}" destId="{96BA5E9A-45E1-406D-9653-CF144FCE1BCE}" srcOrd="2" destOrd="0" parTransId="{F1EC6D5C-3CDD-4542-8A04-BE6D686D582D}" sibTransId="{40F77000-2F35-4945-8B2C-C3A9D1762C1E}"/>
    <dgm:cxn modelId="{6AA39EC4-F9C6-4652-AAA6-265E3B975D9B}" srcId="{9500BC03-1B39-4327-BCBD-1819199E7EB2}" destId="{6B5A7F90-BB09-4A9F-BB32-EB93B15513EE}" srcOrd="0" destOrd="0" parTransId="{0D48C034-7F0B-4C9A-9BD9-1E9C28D84D36}" sibTransId="{082B5F1D-E06F-456B-8991-B38DD0327270}"/>
    <dgm:cxn modelId="{49CBB920-D942-4F5F-9937-A54AE439A2C7}" type="presOf" srcId="{DE0E1F83-E89C-4A17-91E7-4282CB207851}" destId="{FB87E36A-B6EA-473E-A4DF-B11901B26B47}" srcOrd="0" destOrd="1" presId="urn:microsoft.com/office/officeart/2005/8/layout/chevron2"/>
    <dgm:cxn modelId="{9D0B7BCC-7FD3-4D4E-9107-00BB0A9E8504}" type="presOf" srcId="{3EA589FC-E116-4254-A987-56230894A0F1}" destId="{76118099-32D9-4BE6-B9D0-348BCEB0B438}" srcOrd="0" destOrd="5" presId="urn:microsoft.com/office/officeart/2005/8/layout/chevron2"/>
    <dgm:cxn modelId="{9F6F0A5B-46E8-4DFA-A52E-9B348F7D4292}" type="presOf" srcId="{C804C705-C0B5-4A00-8721-D5EFFE1A6CCE}" destId="{76118099-32D9-4BE6-B9D0-348BCEB0B438}" srcOrd="0" destOrd="3" presId="urn:microsoft.com/office/officeart/2005/8/layout/chevron2"/>
    <dgm:cxn modelId="{3D2429A3-F2BF-47F1-8B8E-5C832D9D7903}" type="presOf" srcId="{D0344427-205E-4D86-B7C2-964EB40BCE5A}" destId="{6A6DAE15-41A0-495F-B482-284A2F92E291}" srcOrd="0" destOrd="1" presId="urn:microsoft.com/office/officeart/2005/8/layout/chevron2"/>
    <dgm:cxn modelId="{43A36B00-50B4-44E0-B4BC-150039278AEB}" srcId="{96BA5E9A-45E1-406D-9653-CF144FCE1BCE}" destId="{C804C705-C0B5-4A00-8721-D5EFFE1A6CCE}" srcOrd="3" destOrd="0" parTransId="{FB832A97-4B2A-4274-B249-5D02442177DF}" sibTransId="{6A09B5FF-1731-49DF-BB47-96912D89DA6C}"/>
    <dgm:cxn modelId="{7CEC3B07-5C94-40D9-90D5-45A74C099A6D}" type="presOf" srcId="{261EF57E-6FD3-47E1-AB9D-B3F160D6037B}" destId="{A977B9FC-5ABB-481B-834C-D95B60E65EA9}" srcOrd="0" destOrd="1" presId="urn:microsoft.com/office/officeart/2005/8/layout/chevron2"/>
    <dgm:cxn modelId="{ABA2EEC7-2796-466D-957F-5CF7F964C955}" srcId="{C6A076F5-B2C8-4BCF-B139-F77DA3676ED9}" destId="{B5CC65C8-7E38-43CD-B8E2-360B67798049}" srcOrd="0" destOrd="0" parTransId="{EC1B9FF6-4899-4D38-9FE6-1C9B86D20445}" sibTransId="{88951D3F-D65B-419E-982D-1059306A0DD7}"/>
    <dgm:cxn modelId="{776A559F-9055-4F4B-83B3-6E35BECB7097}" srcId="{17999F5A-83A4-4A72-89F9-EA351DDC2066}" destId="{26C4F504-5CF7-4A8F-A4FC-78170B9E7DBD}" srcOrd="0" destOrd="0" parTransId="{67CF3302-9D19-438A-BD88-A44B7E1A57E9}" sibTransId="{A0E28ED9-9E5B-4D0D-BF24-1ABECA59DBE6}"/>
    <dgm:cxn modelId="{B12856D3-CBA3-4DDF-BD5B-43E6C55BE87A}" srcId="{9500BC03-1B39-4327-BCBD-1819199E7EB2}" destId="{9A8705F3-357D-4601-A0DD-C51A7B124C8D}" srcOrd="2" destOrd="0" parTransId="{134CA4F7-8CAA-4DF9-97E6-403DCDA89F91}" sibTransId="{B56ED08B-6024-436F-9778-BA8B89975870}"/>
    <dgm:cxn modelId="{0B156084-A31D-45FA-B020-F96A82F97A57}" srcId="{1B2E3F4C-BDB2-40A0-B0B9-FA505FE98286}" destId="{C6A076F5-B2C8-4BCF-B139-F77DA3676ED9}" srcOrd="1" destOrd="0" parTransId="{D54932AA-B43D-4394-BB7E-FF52B3632424}" sibTransId="{F8F9C071-95C7-4515-9106-21686F498953}"/>
    <dgm:cxn modelId="{34D2FF06-B29F-43F5-9809-3117EDAF61CC}" type="presOf" srcId="{6B5A7F90-BB09-4A9F-BB32-EB93B15513EE}" destId="{6A6DAE15-41A0-495F-B482-284A2F92E291}" srcOrd="0" destOrd="0" presId="urn:microsoft.com/office/officeart/2005/8/layout/chevron2"/>
    <dgm:cxn modelId="{A54AB397-85EA-4927-B07C-C462E94127B9}" srcId="{1B2E3F4C-BDB2-40A0-B0B9-FA505FE98286}" destId="{9500BC03-1B39-4327-BCBD-1819199E7EB2}" srcOrd="3" destOrd="0" parTransId="{6FE2D783-98F0-473B-B297-22312BAA51DD}" sibTransId="{2D96C832-D760-477B-BDE6-34BC08E3BF68}"/>
    <dgm:cxn modelId="{B8995A3B-8F51-4D54-999C-7FC21335E8F5}" srcId="{C6A076F5-B2C8-4BCF-B139-F77DA3676ED9}" destId="{ABCCB9C8-11B9-4D52-B5D3-1FB2E6B1324A}" srcOrd="2" destOrd="0" parTransId="{22DD708E-35D8-4B26-8D93-9DB359853E92}" sibTransId="{49630A53-9355-4D88-9090-D76B93D11FD6}"/>
    <dgm:cxn modelId="{3E9B1E71-F4D9-4D4A-A86E-661A706870F2}" type="presOf" srcId="{26C4F504-5CF7-4A8F-A4FC-78170B9E7DBD}" destId="{FB87E36A-B6EA-473E-A4DF-B11901B26B47}" srcOrd="0" destOrd="0" presId="urn:microsoft.com/office/officeart/2005/8/layout/chevron2"/>
    <dgm:cxn modelId="{DE5EBCCB-EEB1-4894-890D-B41DE7D2CED1}" srcId="{9500BC03-1B39-4327-BCBD-1819199E7EB2}" destId="{D0344427-205E-4D86-B7C2-964EB40BCE5A}" srcOrd="1" destOrd="0" parTransId="{960E83A5-BDB0-43B6-81E6-C9C267D24D53}" sibTransId="{D2194378-1343-466B-99AD-D09154A52712}"/>
    <dgm:cxn modelId="{1408C323-70A8-498C-B1E0-C31B7847030E}" type="presParOf" srcId="{2E9C14AE-9A70-42D8-A198-1503D281382F}" destId="{8591CC2A-35A1-4271-A03B-7648DBF0BBAF}" srcOrd="0" destOrd="0" presId="urn:microsoft.com/office/officeart/2005/8/layout/chevron2"/>
    <dgm:cxn modelId="{BCEC9D2C-EB6C-447D-9D53-5D795C889DB2}" type="presParOf" srcId="{8591CC2A-35A1-4271-A03B-7648DBF0BBAF}" destId="{92CA12DB-D20B-4D0E-A4C8-C9C76232FF70}" srcOrd="0" destOrd="0" presId="urn:microsoft.com/office/officeart/2005/8/layout/chevron2"/>
    <dgm:cxn modelId="{60F14144-7F5A-449B-A365-ABD197890A1E}" type="presParOf" srcId="{8591CC2A-35A1-4271-A03B-7648DBF0BBAF}" destId="{FB87E36A-B6EA-473E-A4DF-B11901B26B47}" srcOrd="1" destOrd="0" presId="urn:microsoft.com/office/officeart/2005/8/layout/chevron2"/>
    <dgm:cxn modelId="{C229D61E-72B1-4C55-9626-BF3486C8719E}" type="presParOf" srcId="{2E9C14AE-9A70-42D8-A198-1503D281382F}" destId="{6A8E3E3E-6755-4A0A-9F66-D236FB63BFB0}" srcOrd="1" destOrd="0" presId="urn:microsoft.com/office/officeart/2005/8/layout/chevron2"/>
    <dgm:cxn modelId="{4778C593-7827-4885-B0E0-027E856866B5}" type="presParOf" srcId="{2E9C14AE-9A70-42D8-A198-1503D281382F}" destId="{6B299EEE-6E35-4B93-AB76-A6AA0F3D8B9F}" srcOrd="2" destOrd="0" presId="urn:microsoft.com/office/officeart/2005/8/layout/chevron2"/>
    <dgm:cxn modelId="{C5F0496E-21EB-4C15-80B3-24819BB8FCD7}" type="presParOf" srcId="{6B299EEE-6E35-4B93-AB76-A6AA0F3D8B9F}" destId="{269593F0-A518-4518-9DE8-DCA2768FB6AA}" srcOrd="0" destOrd="0" presId="urn:microsoft.com/office/officeart/2005/8/layout/chevron2"/>
    <dgm:cxn modelId="{D63C78C6-0AFC-4DFE-A94E-71EEDB718F86}" type="presParOf" srcId="{6B299EEE-6E35-4B93-AB76-A6AA0F3D8B9F}" destId="{A977B9FC-5ABB-481B-834C-D95B60E65EA9}" srcOrd="1" destOrd="0" presId="urn:microsoft.com/office/officeart/2005/8/layout/chevron2"/>
    <dgm:cxn modelId="{AACF7ADE-6098-49D3-B97A-6656E8910023}" type="presParOf" srcId="{2E9C14AE-9A70-42D8-A198-1503D281382F}" destId="{8877E717-994D-4680-9748-24B8A5FDEB26}" srcOrd="3" destOrd="0" presId="urn:microsoft.com/office/officeart/2005/8/layout/chevron2"/>
    <dgm:cxn modelId="{25992DDF-89DF-4C1F-94CB-33EF8EF39E46}" type="presParOf" srcId="{2E9C14AE-9A70-42D8-A198-1503D281382F}" destId="{0CDD79FF-BAFE-4A36-8263-0F259D97C4B5}" srcOrd="4" destOrd="0" presId="urn:microsoft.com/office/officeart/2005/8/layout/chevron2"/>
    <dgm:cxn modelId="{63B868AB-2967-4861-9343-29A51203338E}" type="presParOf" srcId="{0CDD79FF-BAFE-4A36-8263-0F259D97C4B5}" destId="{49506680-3AB3-4430-B12E-69A9AEA62EC6}" srcOrd="0" destOrd="0" presId="urn:microsoft.com/office/officeart/2005/8/layout/chevron2"/>
    <dgm:cxn modelId="{B87A0674-5993-49DA-8BB1-D13CB0FDB6A3}" type="presParOf" srcId="{0CDD79FF-BAFE-4A36-8263-0F259D97C4B5}" destId="{76118099-32D9-4BE6-B9D0-348BCEB0B438}" srcOrd="1" destOrd="0" presId="urn:microsoft.com/office/officeart/2005/8/layout/chevron2"/>
    <dgm:cxn modelId="{B38B587F-6A48-416E-997B-FC7F7CD918A6}" type="presParOf" srcId="{2E9C14AE-9A70-42D8-A198-1503D281382F}" destId="{5796228F-96E7-4253-92B8-7EA59148A437}" srcOrd="5" destOrd="0" presId="urn:microsoft.com/office/officeart/2005/8/layout/chevron2"/>
    <dgm:cxn modelId="{00818A51-8215-4E06-8FE4-4D76384044D8}" type="presParOf" srcId="{2E9C14AE-9A70-42D8-A198-1503D281382F}" destId="{2C049859-955B-4899-A8DA-F1450FD76EFA}" srcOrd="6" destOrd="0" presId="urn:microsoft.com/office/officeart/2005/8/layout/chevron2"/>
    <dgm:cxn modelId="{93920C56-67DE-41A4-B8CD-5237C608CD01}" type="presParOf" srcId="{2C049859-955B-4899-A8DA-F1450FD76EFA}" destId="{6B69AA92-4D8C-4E68-A141-B2E942936528}" srcOrd="0" destOrd="0" presId="urn:microsoft.com/office/officeart/2005/8/layout/chevron2"/>
    <dgm:cxn modelId="{715D81CD-2013-4C3D-BF64-592849AED59C}" type="presParOf" srcId="{2C049859-955B-4899-A8DA-F1450FD76EFA}" destId="{6A6DAE15-41A0-495F-B482-284A2F92E29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A12DB-D20B-4D0E-A4C8-C9C76232FF70}">
      <dsp:nvSpPr>
        <dsp:cNvPr id="0" name=""/>
        <dsp:cNvSpPr/>
      </dsp:nvSpPr>
      <dsp:spPr>
        <a:xfrm rot="5400000">
          <a:off x="-415445" y="430593"/>
          <a:ext cx="2769633" cy="1938743"/>
        </a:xfrm>
        <a:prstGeom prst="chevron">
          <a:avLst/>
        </a:prstGeom>
        <a:solidFill>
          <a:srgbClr val="FFC000"/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Lead Poisoning Cases Identified</a:t>
          </a:r>
          <a:endParaRPr lang="en-US" sz="2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984520"/>
        <a:ext cx="1938743" cy="830890"/>
      </dsp:txXfrm>
    </dsp:sp>
    <dsp:sp modelId="{FB87E36A-B6EA-473E-A4DF-B11901B26B47}">
      <dsp:nvSpPr>
        <dsp:cNvPr id="0" name=""/>
        <dsp:cNvSpPr/>
      </dsp:nvSpPr>
      <dsp:spPr>
        <a:xfrm rot="5400000">
          <a:off x="6423077" y="-4469184"/>
          <a:ext cx="1801208" cy="10769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Bureau of Epidemiology receives all blood lead levels (BLLs)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BLLs ≥10 µg/dL flagged for case management in Merlin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938744" y="103077"/>
        <a:ext cx="10681947" cy="1625352"/>
      </dsp:txXfrm>
    </dsp:sp>
    <dsp:sp modelId="{269593F0-A518-4518-9DE8-DCA2768FB6AA}">
      <dsp:nvSpPr>
        <dsp:cNvPr id="0" name=""/>
        <dsp:cNvSpPr/>
      </dsp:nvSpPr>
      <dsp:spPr>
        <a:xfrm rot="5400000">
          <a:off x="-415445" y="3061473"/>
          <a:ext cx="2769633" cy="1938743"/>
        </a:xfrm>
        <a:prstGeom prst="chevron">
          <a:avLst/>
        </a:prstGeom>
        <a:solidFill>
          <a:srgbClr val="FFC000"/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Case Management</a:t>
          </a:r>
          <a:endParaRPr lang="en-US" sz="2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3615400"/>
        <a:ext cx="1938743" cy="830890"/>
      </dsp:txXfrm>
    </dsp:sp>
    <dsp:sp modelId="{A977B9FC-5ABB-481B-834C-D95B60E65EA9}">
      <dsp:nvSpPr>
        <dsp:cNvPr id="0" name=""/>
        <dsp:cNvSpPr/>
      </dsp:nvSpPr>
      <dsp:spPr>
        <a:xfrm rot="5400000">
          <a:off x="6423550" y="-1838778"/>
          <a:ext cx="1800261" cy="10769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County Health Department staff enter case-related follow-up information into Merlin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Cases linked in Merlin if ≥2 cases are associated with an exposure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Provide educational interventions to parent/caregiver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Communicate assessments and interventions to health care provider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938744" y="2733909"/>
        <a:ext cx="10681994" cy="1624499"/>
      </dsp:txXfrm>
    </dsp:sp>
    <dsp:sp modelId="{49506680-3AB3-4430-B12E-69A9AEA62EC6}">
      <dsp:nvSpPr>
        <dsp:cNvPr id="0" name=""/>
        <dsp:cNvSpPr/>
      </dsp:nvSpPr>
      <dsp:spPr>
        <a:xfrm rot="5400000">
          <a:off x="-415445" y="5692353"/>
          <a:ext cx="2769633" cy="1938743"/>
        </a:xfrm>
        <a:prstGeom prst="chevron">
          <a:avLst/>
        </a:prstGeom>
        <a:solidFill>
          <a:srgbClr val="FFC000"/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Follow-Up</a:t>
          </a:r>
          <a:endParaRPr lang="en-US" sz="2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6246280"/>
        <a:ext cx="1938743" cy="830890"/>
      </dsp:txXfrm>
    </dsp:sp>
    <dsp:sp modelId="{76118099-32D9-4BE6-B9D0-348BCEB0B438}">
      <dsp:nvSpPr>
        <dsp:cNvPr id="0" name=""/>
        <dsp:cNvSpPr/>
      </dsp:nvSpPr>
      <dsp:spPr>
        <a:xfrm rot="5400000">
          <a:off x="6423550" y="792101"/>
          <a:ext cx="1800261" cy="10769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Monitor timeliness and levels of follow-up blood lead tests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Initiate appropriate interventions if BLLs rise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Conduct enhanced investigation for BLLs ≥20 µg/dL 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Recommend testing siblings and other household contacts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-5400000">
        <a:off x="1938744" y="5364789"/>
        <a:ext cx="10681994" cy="1624499"/>
      </dsp:txXfrm>
    </dsp:sp>
    <dsp:sp modelId="{6B69AA92-4D8C-4E68-A141-B2E942936528}">
      <dsp:nvSpPr>
        <dsp:cNvPr id="0" name=""/>
        <dsp:cNvSpPr/>
      </dsp:nvSpPr>
      <dsp:spPr>
        <a:xfrm rot="5400000">
          <a:off x="-415445" y="8323232"/>
          <a:ext cx="2769633" cy="1938743"/>
        </a:xfrm>
        <a:prstGeom prst="chevron">
          <a:avLst/>
        </a:prstGeom>
        <a:solidFill>
          <a:srgbClr val="FFC000"/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Case Closure</a:t>
          </a:r>
          <a:endParaRPr lang="en-US" sz="2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8877159"/>
        <a:ext cx="1938743" cy="830890"/>
      </dsp:txXfrm>
    </dsp:sp>
    <dsp:sp modelId="{6A6DAE15-41A0-495F-B482-284A2F92E291}">
      <dsp:nvSpPr>
        <dsp:cNvPr id="0" name=""/>
        <dsp:cNvSpPr/>
      </dsp:nvSpPr>
      <dsp:spPr>
        <a:xfrm rot="5400000">
          <a:off x="6423550" y="3422981"/>
          <a:ext cx="1800261" cy="10769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Make referrals to local Children’s Medical Services or Woman Infant and Child Program (WIC</a:t>
          </a: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), </a:t>
          </a: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if necessary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Provide ongoing evaluation to see if BLLs decline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Close case when child’s BLL is &lt;10 µg/dl for six months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938744" y="7995669"/>
        <a:ext cx="10681994" cy="1624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0.3169</cdr:x>
      <cdr:y>0.93935</cdr:y>
    </cdr:from>
    <cdr:to>
      <cdr:x>0.78017</cdr:x>
      <cdr:y>0.97978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00860" y="11628424"/>
          <a:ext cx="5410200" cy="500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0.31209</cdr:x>
      <cdr:y>0.9541</cdr:y>
    </cdr:from>
    <cdr:to>
      <cdr:x>0.65444</cdr:x>
      <cdr:y>0.99454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44636" y="11811090"/>
          <a:ext cx="3998132" cy="500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0.41952</cdr:x>
      <cdr:y>0.9355</cdr:y>
    </cdr:from>
    <cdr:to>
      <cdr:x>0.92847</cdr:x>
      <cdr:y>0.99864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27150" y="11056183"/>
          <a:ext cx="5856139" cy="746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b" anchorCtr="0"/>
        <a:lstStyle xmlns:a="http://schemas.openxmlformats.org/drawingml/2006/main"/>
        <a:p xmlns:a="http://schemas.openxmlformats.org/drawingml/2006/main">
          <a:pPr algn="ctr"/>
          <a:r>
            <a:rPr lang="en-US" sz="3400" b="1" dirty="0" smtClean="0">
              <a:latin typeface="Arial" panose="020B0604020202020204" pitchFamily="34" charset="0"/>
              <a:cs typeface="Arial" panose="020B0604020202020204" pitchFamily="34" charset="0"/>
            </a:rPr>
            <a:t>Count of cases </a:t>
          </a:r>
          <a:endParaRPr lang="en-US" sz="34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0.16192</cdr:x>
      <cdr:y>0.0253</cdr:y>
    </cdr:from>
    <cdr:to>
      <cdr:x>0.83808</cdr:x>
      <cdr:y>0.09894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015052" y="340326"/>
          <a:ext cx="8414877" cy="990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0.11916</cdr:x>
      <cdr:y>0.04234</cdr:y>
    </cdr:from>
    <cdr:to>
      <cdr:x>0.73758</cdr:x>
      <cdr:y>0.10466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482934" y="569552"/>
          <a:ext cx="76962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0.0216</cdr:x>
      <cdr:y>0.10515</cdr:y>
    </cdr:from>
    <cdr:to>
      <cdr:x>0.06006</cdr:x>
      <cdr:y>0.86434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438" y="891788"/>
          <a:ext cx="609600" cy="6438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0.0216</cdr:x>
      <cdr:y>0.09569</cdr:y>
    </cdr:from>
    <cdr:to>
      <cdr:x>0.06486</cdr:x>
      <cdr:y>0.90431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2438" y="811532"/>
          <a:ext cx="685800" cy="685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0.03122</cdr:x>
      <cdr:y>0.1347</cdr:y>
    </cdr:from>
    <cdr:to>
      <cdr:x>0.0889</cdr:x>
      <cdr:y>0.24252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94838" y="11424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0.01314</cdr:x>
      <cdr:y>0.09068</cdr:y>
    </cdr:from>
    <cdr:to>
      <cdr:x>0.07118</cdr:x>
      <cdr:y>0.56328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61068" y="1345843"/>
          <a:ext cx="711231" cy="7014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 anchor="ctr" anchorCtr="1"/>
        <a:lstStyle xmlns:a="http://schemas.openxmlformats.org/drawingml/2006/main"/>
        <a:p xmlns:a="http://schemas.openxmlformats.org/drawingml/2006/main"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Count of cases </a:t>
          </a:r>
          <a:endParaRPr lang="en-US" sz="36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0.37671</cdr:x>
      <cdr:y>0.91878</cdr:y>
    </cdr:from>
    <cdr:to>
      <cdr:x>0.81413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71720" y="7954868"/>
          <a:ext cx="6934200" cy="703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0.40054</cdr:x>
      <cdr:y>0.92616</cdr:y>
    </cdr:from>
    <cdr:to>
      <cdr:x>0.73702</cdr:x>
      <cdr:y>0.99858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08283" y="13745532"/>
          <a:ext cx="4123276" cy="107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b" anchorCtr="0"/>
        <a:lstStyle xmlns:a="http://schemas.openxmlformats.org/drawingml/2006/main"/>
        <a:p xmlns:a="http://schemas.openxmlformats.org/drawingml/2006/main">
          <a:pPr algn="ctr"/>
          <a:r>
            <a:rPr lang="en-US" sz="3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Year</a:t>
          </a:r>
          <a:endParaRPr lang="en-US" sz="3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44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E0156C-EC1C-4F0E-B557-828CF4F99984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696913"/>
            <a:ext cx="54229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44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5C1294-D569-4196-A4A1-46A4E02E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3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1pPr>
    <a:lvl2pPr marL="735715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2pPr>
    <a:lvl3pPr marL="1471431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3pPr>
    <a:lvl4pPr marL="2207146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4pPr>
    <a:lvl5pPr marL="2942863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5pPr>
    <a:lvl6pPr marL="3678578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6pPr>
    <a:lvl7pPr marL="4414294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7pPr>
    <a:lvl8pPr marL="5150009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8pPr>
    <a:lvl9pPr marL="5885724" algn="l" defTabSz="1471431" rtl="0" eaLnBrk="1" latinLnBrk="0" hangingPunct="1">
      <a:defRPr sz="19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0" y="696913"/>
            <a:ext cx="54229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C1294-D569-4196-A4A1-46A4E02E59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54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0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00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50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50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00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050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00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4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318277"/>
            <a:ext cx="1152144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318277"/>
            <a:ext cx="3371088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8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5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4" y="21153122"/>
            <a:ext cx="43525440" cy="6537960"/>
          </a:xfrm>
        </p:spPr>
        <p:txBody>
          <a:bodyPr anchor="t"/>
          <a:lstStyle>
            <a:lvl1pPr algn="l">
              <a:defRPr sz="1877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4" y="13952227"/>
            <a:ext cx="43525440" cy="7200897"/>
          </a:xfrm>
        </p:spPr>
        <p:txBody>
          <a:bodyPr anchor="b"/>
          <a:lstStyle>
            <a:lvl1pPr marL="0" indent="0">
              <a:buNone/>
              <a:defRPr sz="9429">
                <a:solidFill>
                  <a:schemeClr val="tx1">
                    <a:tint val="75000"/>
                  </a:schemeClr>
                </a:solidFill>
              </a:defRPr>
            </a:lvl1pPr>
            <a:lvl2pPr marL="2150074" indent="0">
              <a:buNone/>
              <a:defRPr sz="8401">
                <a:solidFill>
                  <a:schemeClr val="tx1">
                    <a:tint val="75000"/>
                  </a:schemeClr>
                </a:solidFill>
              </a:defRPr>
            </a:lvl2pPr>
            <a:lvl3pPr marL="4300146" indent="0">
              <a:buNone/>
              <a:defRPr sz="7544">
                <a:solidFill>
                  <a:schemeClr val="tx1">
                    <a:tint val="75000"/>
                  </a:schemeClr>
                </a:solidFill>
              </a:defRPr>
            </a:lvl3pPr>
            <a:lvl4pPr marL="6450215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4pPr>
            <a:lvl5pPr marL="8600286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5pPr>
            <a:lvl6pPr marL="10750359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6pPr>
            <a:lvl7pPr marL="12900431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7pPr>
            <a:lvl8pPr marL="15050503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8pPr>
            <a:lvl9pPr marL="17200573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5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7680962"/>
            <a:ext cx="22616160" cy="21724622"/>
          </a:xfrm>
        </p:spPr>
        <p:txBody>
          <a:bodyPr/>
          <a:lstStyle>
            <a:lvl1pPr>
              <a:defRPr sz="13115"/>
            </a:lvl1pPr>
            <a:lvl2pPr>
              <a:defRPr sz="11229"/>
            </a:lvl2pPr>
            <a:lvl3pPr>
              <a:defRPr sz="9429"/>
            </a:lvl3pPr>
            <a:lvl4pPr>
              <a:defRPr sz="8401"/>
            </a:lvl4pPr>
            <a:lvl5pPr>
              <a:defRPr sz="8401"/>
            </a:lvl5pPr>
            <a:lvl6pPr>
              <a:defRPr sz="8401"/>
            </a:lvl6pPr>
            <a:lvl7pPr>
              <a:defRPr sz="8401"/>
            </a:lvl7pPr>
            <a:lvl8pPr>
              <a:defRPr sz="8401"/>
            </a:lvl8pPr>
            <a:lvl9pPr>
              <a:defRPr sz="84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7680962"/>
            <a:ext cx="22616160" cy="21724622"/>
          </a:xfrm>
        </p:spPr>
        <p:txBody>
          <a:bodyPr/>
          <a:lstStyle>
            <a:lvl1pPr>
              <a:defRPr sz="13115"/>
            </a:lvl1pPr>
            <a:lvl2pPr>
              <a:defRPr sz="11229"/>
            </a:lvl2pPr>
            <a:lvl3pPr>
              <a:defRPr sz="9429"/>
            </a:lvl3pPr>
            <a:lvl4pPr>
              <a:defRPr sz="8401"/>
            </a:lvl4pPr>
            <a:lvl5pPr>
              <a:defRPr sz="8401"/>
            </a:lvl5pPr>
            <a:lvl6pPr>
              <a:defRPr sz="8401"/>
            </a:lvl6pPr>
            <a:lvl7pPr>
              <a:defRPr sz="8401"/>
            </a:lvl7pPr>
            <a:lvl8pPr>
              <a:defRPr sz="8401"/>
            </a:lvl8pPr>
            <a:lvl9pPr>
              <a:defRPr sz="84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2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6" y="7368549"/>
            <a:ext cx="22625054" cy="3070858"/>
          </a:xfrm>
        </p:spPr>
        <p:txBody>
          <a:bodyPr anchor="b"/>
          <a:lstStyle>
            <a:lvl1pPr marL="0" indent="0">
              <a:buNone/>
              <a:defRPr sz="11229" b="1"/>
            </a:lvl1pPr>
            <a:lvl2pPr marL="2150074" indent="0">
              <a:buNone/>
              <a:defRPr sz="9429" b="1"/>
            </a:lvl2pPr>
            <a:lvl3pPr marL="4300146" indent="0">
              <a:buNone/>
              <a:defRPr sz="8401" b="1"/>
            </a:lvl3pPr>
            <a:lvl4pPr marL="6450215" indent="0">
              <a:buNone/>
              <a:defRPr sz="7544" b="1"/>
            </a:lvl4pPr>
            <a:lvl5pPr marL="8600286" indent="0">
              <a:buNone/>
              <a:defRPr sz="7544" b="1"/>
            </a:lvl5pPr>
            <a:lvl6pPr marL="10750359" indent="0">
              <a:buNone/>
              <a:defRPr sz="7544" b="1"/>
            </a:lvl6pPr>
            <a:lvl7pPr marL="12900431" indent="0">
              <a:buNone/>
              <a:defRPr sz="7544" b="1"/>
            </a:lvl7pPr>
            <a:lvl8pPr marL="15050503" indent="0">
              <a:buNone/>
              <a:defRPr sz="7544" b="1"/>
            </a:lvl8pPr>
            <a:lvl9pPr marL="17200573" indent="0">
              <a:buNone/>
              <a:defRPr sz="75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6" y="10439405"/>
            <a:ext cx="22625054" cy="18966182"/>
          </a:xfrm>
        </p:spPr>
        <p:txBody>
          <a:bodyPr/>
          <a:lstStyle>
            <a:lvl1pPr>
              <a:defRPr sz="11229"/>
            </a:lvl1pPr>
            <a:lvl2pPr>
              <a:defRPr sz="9429"/>
            </a:lvl2pPr>
            <a:lvl3pPr>
              <a:defRPr sz="8401"/>
            </a:lvl3pPr>
            <a:lvl4pPr>
              <a:defRPr sz="7544"/>
            </a:lvl4pPr>
            <a:lvl5pPr>
              <a:defRPr sz="7544"/>
            </a:lvl5pPr>
            <a:lvl6pPr>
              <a:defRPr sz="7544"/>
            </a:lvl6pPr>
            <a:lvl7pPr>
              <a:defRPr sz="7544"/>
            </a:lvl7pPr>
            <a:lvl8pPr>
              <a:defRPr sz="7544"/>
            </a:lvl8pPr>
            <a:lvl9pPr>
              <a:defRPr sz="75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52" y="7368549"/>
            <a:ext cx="22633940" cy="3070858"/>
          </a:xfrm>
        </p:spPr>
        <p:txBody>
          <a:bodyPr anchor="b"/>
          <a:lstStyle>
            <a:lvl1pPr marL="0" indent="0">
              <a:buNone/>
              <a:defRPr sz="11229" b="1"/>
            </a:lvl1pPr>
            <a:lvl2pPr marL="2150074" indent="0">
              <a:buNone/>
              <a:defRPr sz="9429" b="1"/>
            </a:lvl2pPr>
            <a:lvl3pPr marL="4300146" indent="0">
              <a:buNone/>
              <a:defRPr sz="8401" b="1"/>
            </a:lvl3pPr>
            <a:lvl4pPr marL="6450215" indent="0">
              <a:buNone/>
              <a:defRPr sz="7544" b="1"/>
            </a:lvl4pPr>
            <a:lvl5pPr marL="8600286" indent="0">
              <a:buNone/>
              <a:defRPr sz="7544" b="1"/>
            </a:lvl5pPr>
            <a:lvl6pPr marL="10750359" indent="0">
              <a:buNone/>
              <a:defRPr sz="7544" b="1"/>
            </a:lvl6pPr>
            <a:lvl7pPr marL="12900431" indent="0">
              <a:buNone/>
              <a:defRPr sz="7544" b="1"/>
            </a:lvl7pPr>
            <a:lvl8pPr marL="15050503" indent="0">
              <a:buNone/>
              <a:defRPr sz="7544" b="1"/>
            </a:lvl8pPr>
            <a:lvl9pPr marL="17200573" indent="0">
              <a:buNone/>
              <a:defRPr sz="75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52" y="10439405"/>
            <a:ext cx="22633940" cy="18966182"/>
          </a:xfrm>
        </p:spPr>
        <p:txBody>
          <a:bodyPr/>
          <a:lstStyle>
            <a:lvl1pPr>
              <a:defRPr sz="11229"/>
            </a:lvl1pPr>
            <a:lvl2pPr>
              <a:defRPr sz="9429"/>
            </a:lvl2pPr>
            <a:lvl3pPr>
              <a:defRPr sz="8401"/>
            </a:lvl3pPr>
            <a:lvl4pPr>
              <a:defRPr sz="7544"/>
            </a:lvl4pPr>
            <a:lvl5pPr>
              <a:defRPr sz="7544"/>
            </a:lvl5pPr>
            <a:lvl6pPr>
              <a:defRPr sz="7544"/>
            </a:lvl6pPr>
            <a:lvl7pPr>
              <a:defRPr sz="7544"/>
            </a:lvl7pPr>
            <a:lvl8pPr>
              <a:defRPr sz="7544"/>
            </a:lvl8pPr>
            <a:lvl9pPr>
              <a:defRPr sz="75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8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5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6" y="1310640"/>
            <a:ext cx="16846554" cy="5577840"/>
          </a:xfrm>
        </p:spPr>
        <p:txBody>
          <a:bodyPr anchor="b"/>
          <a:lstStyle>
            <a:lvl1pPr algn="l">
              <a:defRPr sz="942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6" y="1310644"/>
            <a:ext cx="28625801" cy="28094943"/>
          </a:xfrm>
        </p:spPr>
        <p:txBody>
          <a:bodyPr/>
          <a:lstStyle>
            <a:lvl1pPr>
              <a:defRPr sz="15090"/>
            </a:lvl1pPr>
            <a:lvl2pPr>
              <a:defRPr sz="13115"/>
            </a:lvl2pPr>
            <a:lvl3pPr>
              <a:defRPr sz="11229"/>
            </a:lvl3pPr>
            <a:lvl4pPr>
              <a:defRPr sz="9429"/>
            </a:lvl4pPr>
            <a:lvl5pPr>
              <a:defRPr sz="9429"/>
            </a:lvl5pPr>
            <a:lvl6pPr>
              <a:defRPr sz="9429"/>
            </a:lvl6pPr>
            <a:lvl7pPr>
              <a:defRPr sz="9429"/>
            </a:lvl7pPr>
            <a:lvl8pPr>
              <a:defRPr sz="9429"/>
            </a:lvl8pPr>
            <a:lvl9pPr>
              <a:defRPr sz="94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6" y="6888484"/>
            <a:ext cx="16846554" cy="22517103"/>
          </a:xfrm>
        </p:spPr>
        <p:txBody>
          <a:bodyPr/>
          <a:lstStyle>
            <a:lvl1pPr marL="0" indent="0">
              <a:buNone/>
              <a:defRPr sz="6601"/>
            </a:lvl1pPr>
            <a:lvl2pPr marL="2150074" indent="0">
              <a:buNone/>
              <a:defRPr sz="5657"/>
            </a:lvl2pPr>
            <a:lvl3pPr marL="4300146" indent="0">
              <a:buNone/>
              <a:defRPr sz="4716"/>
            </a:lvl3pPr>
            <a:lvl4pPr marL="6450215" indent="0">
              <a:buNone/>
              <a:defRPr sz="4200"/>
            </a:lvl4pPr>
            <a:lvl5pPr marL="8600286" indent="0">
              <a:buNone/>
              <a:defRPr sz="4200"/>
            </a:lvl5pPr>
            <a:lvl6pPr marL="10750359" indent="0">
              <a:buNone/>
              <a:defRPr sz="4200"/>
            </a:lvl6pPr>
            <a:lvl7pPr marL="12900431" indent="0">
              <a:buNone/>
              <a:defRPr sz="4200"/>
            </a:lvl7pPr>
            <a:lvl8pPr marL="15050503" indent="0">
              <a:buNone/>
              <a:defRPr sz="4200"/>
            </a:lvl8pPr>
            <a:lvl9pPr marL="1720057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4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4" y="23042881"/>
            <a:ext cx="30723840" cy="2720343"/>
          </a:xfrm>
        </p:spPr>
        <p:txBody>
          <a:bodyPr anchor="b"/>
          <a:lstStyle>
            <a:lvl1pPr algn="l">
              <a:defRPr sz="942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4" y="2941320"/>
            <a:ext cx="30723840" cy="19751040"/>
          </a:xfrm>
        </p:spPr>
        <p:txBody>
          <a:bodyPr/>
          <a:lstStyle>
            <a:lvl1pPr marL="0" indent="0">
              <a:buNone/>
              <a:defRPr sz="15090"/>
            </a:lvl1pPr>
            <a:lvl2pPr marL="2150074" indent="0">
              <a:buNone/>
              <a:defRPr sz="13115"/>
            </a:lvl2pPr>
            <a:lvl3pPr marL="4300146" indent="0">
              <a:buNone/>
              <a:defRPr sz="11229"/>
            </a:lvl3pPr>
            <a:lvl4pPr marL="6450215" indent="0">
              <a:buNone/>
              <a:defRPr sz="9429"/>
            </a:lvl4pPr>
            <a:lvl5pPr marL="8600286" indent="0">
              <a:buNone/>
              <a:defRPr sz="9429"/>
            </a:lvl5pPr>
            <a:lvl6pPr marL="10750359" indent="0">
              <a:buNone/>
              <a:defRPr sz="9429"/>
            </a:lvl6pPr>
            <a:lvl7pPr marL="12900431" indent="0">
              <a:buNone/>
              <a:defRPr sz="9429"/>
            </a:lvl7pPr>
            <a:lvl8pPr marL="15050503" indent="0">
              <a:buNone/>
              <a:defRPr sz="9429"/>
            </a:lvl8pPr>
            <a:lvl9pPr marL="17200573" indent="0">
              <a:buNone/>
              <a:defRPr sz="94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4" y="25763224"/>
            <a:ext cx="30723840" cy="3863337"/>
          </a:xfrm>
        </p:spPr>
        <p:txBody>
          <a:bodyPr/>
          <a:lstStyle>
            <a:lvl1pPr marL="0" indent="0">
              <a:buNone/>
              <a:defRPr sz="6601"/>
            </a:lvl1pPr>
            <a:lvl2pPr marL="2150074" indent="0">
              <a:buNone/>
              <a:defRPr sz="5657"/>
            </a:lvl2pPr>
            <a:lvl3pPr marL="4300146" indent="0">
              <a:buNone/>
              <a:defRPr sz="4716"/>
            </a:lvl3pPr>
            <a:lvl4pPr marL="6450215" indent="0">
              <a:buNone/>
              <a:defRPr sz="4200"/>
            </a:lvl4pPr>
            <a:lvl5pPr marL="8600286" indent="0">
              <a:buNone/>
              <a:defRPr sz="4200"/>
            </a:lvl5pPr>
            <a:lvl6pPr marL="10750359" indent="0">
              <a:buNone/>
              <a:defRPr sz="4200"/>
            </a:lvl6pPr>
            <a:lvl7pPr marL="12900431" indent="0">
              <a:buNone/>
              <a:defRPr sz="4200"/>
            </a:lvl7pPr>
            <a:lvl8pPr marL="15050503" indent="0">
              <a:buNone/>
              <a:defRPr sz="4200"/>
            </a:lvl8pPr>
            <a:lvl9pPr marL="1720057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501589" tIns="250794" rIns="501589" bIns="2507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2"/>
            <a:ext cx="46085760" cy="21724622"/>
          </a:xfrm>
          <a:prstGeom prst="rect">
            <a:avLst/>
          </a:prstGeom>
        </p:spPr>
        <p:txBody>
          <a:bodyPr vert="horz" lIns="501589" tIns="250794" rIns="501589" bIns="2507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95"/>
            <a:ext cx="11948160" cy="1752600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l">
              <a:defRPr sz="56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0FA0-9127-4E65-ABCD-7DF800C501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95"/>
            <a:ext cx="16215360" cy="1752600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ctr">
              <a:defRPr sz="56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95"/>
            <a:ext cx="11948160" cy="1752600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r">
              <a:defRPr sz="56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BCB66-F82C-4659-AC7F-3D9EE0A6A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7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00146" rtl="0" eaLnBrk="1" latinLnBrk="0" hangingPunct="1">
        <a:spcBef>
          <a:spcPct val="0"/>
        </a:spcBef>
        <a:buNone/>
        <a:defRPr sz="206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2555" indent="-1612555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90" kern="1200">
          <a:solidFill>
            <a:schemeClr val="tx1"/>
          </a:solidFill>
          <a:latin typeface="+mn-lt"/>
          <a:ea typeface="+mn-ea"/>
          <a:cs typeface="+mn-cs"/>
        </a:defRPr>
      </a:lvl1pPr>
      <a:lvl2pPr marL="3493868" indent="-1343793" algn="l" defTabSz="430014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15" kern="1200">
          <a:solidFill>
            <a:schemeClr val="tx1"/>
          </a:solidFill>
          <a:latin typeface="+mn-lt"/>
          <a:ea typeface="+mn-ea"/>
          <a:cs typeface="+mn-cs"/>
        </a:defRPr>
      </a:lvl2pPr>
      <a:lvl3pPr marL="5375179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29" kern="1200">
          <a:solidFill>
            <a:schemeClr val="tx1"/>
          </a:solidFill>
          <a:latin typeface="+mn-lt"/>
          <a:ea typeface="+mn-ea"/>
          <a:cs typeface="+mn-cs"/>
        </a:defRPr>
      </a:lvl3pPr>
      <a:lvl4pPr marL="7525252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–"/>
        <a:defRPr sz="9429" kern="1200">
          <a:solidFill>
            <a:schemeClr val="tx1"/>
          </a:solidFill>
          <a:latin typeface="+mn-lt"/>
          <a:ea typeface="+mn-ea"/>
          <a:cs typeface="+mn-cs"/>
        </a:defRPr>
      </a:lvl4pPr>
      <a:lvl5pPr marL="9675322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»"/>
        <a:defRPr sz="9429" kern="1200">
          <a:solidFill>
            <a:schemeClr val="tx1"/>
          </a:solidFill>
          <a:latin typeface="+mn-lt"/>
          <a:ea typeface="+mn-ea"/>
          <a:cs typeface="+mn-cs"/>
        </a:defRPr>
      </a:lvl5pPr>
      <a:lvl6pPr marL="11825394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9429" kern="1200">
          <a:solidFill>
            <a:schemeClr val="tx1"/>
          </a:solidFill>
          <a:latin typeface="+mn-lt"/>
          <a:ea typeface="+mn-ea"/>
          <a:cs typeface="+mn-cs"/>
        </a:defRPr>
      </a:lvl6pPr>
      <a:lvl7pPr marL="13975468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9429" kern="1200">
          <a:solidFill>
            <a:schemeClr val="tx1"/>
          </a:solidFill>
          <a:latin typeface="+mn-lt"/>
          <a:ea typeface="+mn-ea"/>
          <a:cs typeface="+mn-cs"/>
        </a:defRPr>
      </a:lvl7pPr>
      <a:lvl8pPr marL="16125537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9429" kern="1200">
          <a:solidFill>
            <a:schemeClr val="tx1"/>
          </a:solidFill>
          <a:latin typeface="+mn-lt"/>
          <a:ea typeface="+mn-ea"/>
          <a:cs typeface="+mn-cs"/>
        </a:defRPr>
      </a:lvl8pPr>
      <a:lvl9pPr marL="18275611" indent="-1075037" algn="l" defTabSz="4300146" rtl="0" eaLnBrk="1" latinLnBrk="0" hangingPunct="1">
        <a:spcBef>
          <a:spcPct val="20000"/>
        </a:spcBef>
        <a:buFont typeface="Arial" panose="020B0604020202020204" pitchFamily="34" charset="0"/>
        <a:buChar char="•"/>
        <a:defRPr sz="9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1pPr>
      <a:lvl2pPr marL="2150074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2pPr>
      <a:lvl3pPr marL="4300146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3pPr>
      <a:lvl4pPr marL="6450215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4pPr>
      <a:lvl5pPr marL="8600286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5pPr>
      <a:lvl6pPr marL="10750359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6pPr>
      <a:lvl7pPr marL="12900431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7pPr>
      <a:lvl8pPr marL="15050503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8pPr>
      <a:lvl9pPr marL="17200573" algn="l" defTabSz="4300146" rtl="0" eaLnBrk="1" latinLnBrk="0" hangingPunct="1">
        <a:defRPr sz="84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2.emf"/><Relationship Id="rId5" Type="http://schemas.openxmlformats.org/officeDocument/2006/relationships/chart" Target="../charts/chart2.xml"/><Relationship Id="rId10" Type="http://schemas.microsoft.com/office/2007/relationships/diagramDrawing" Target="../diagrams/drawing1.xml"/><Relationship Id="rId4" Type="http://schemas.openxmlformats.org/officeDocument/2006/relationships/chart" Target="../charts/chart1.xml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8707" y="1084117"/>
            <a:ext cx="38425180" cy="2245940"/>
          </a:xfrm>
          <a:noFill/>
        </p:spPr>
        <p:txBody>
          <a:bodyPr>
            <a:noAutofit/>
          </a:bodyPr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“Take-Home Lead”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Poisoning Among Children in Florida 2010-2014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Sudha Rajagopalan, MPH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Bureau of Epidemiology, Division of Disease Control and Health Protection,</a:t>
            </a:r>
            <a:b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Florida Department of Health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7" name="Picture 2" descr="Florida Heal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999" y="990538"/>
            <a:ext cx="2103120" cy="216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8" name="Chart 87"/>
          <p:cNvGraphicFramePr/>
          <p:nvPr>
            <p:extLst>
              <p:ext uri="{D42A27DB-BD31-4B8C-83A1-F6EECF244321}">
                <p14:modId xmlns:p14="http://schemas.microsoft.com/office/powerpoint/2010/main" val="752654395"/>
              </p:ext>
            </p:extLst>
          </p:nvPr>
        </p:nvGraphicFramePr>
        <p:xfrm>
          <a:off x="13358802" y="16522238"/>
          <a:ext cx="12444555" cy="12542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802134" y="17156869"/>
            <a:ext cx="738664" cy="49556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Type of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1" name="Chart 90"/>
          <p:cNvGraphicFramePr/>
          <p:nvPr>
            <p:extLst>
              <p:ext uri="{D42A27DB-BD31-4B8C-83A1-F6EECF244321}">
                <p14:modId xmlns:p14="http://schemas.microsoft.com/office/powerpoint/2010/main" val="2636388046"/>
              </p:ext>
            </p:extLst>
          </p:nvPr>
        </p:nvGraphicFramePr>
        <p:xfrm>
          <a:off x="25374390" y="14781838"/>
          <a:ext cx="12254150" cy="14841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6" name="Table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4783"/>
              </p:ext>
            </p:extLst>
          </p:nvPr>
        </p:nvGraphicFramePr>
        <p:xfrm>
          <a:off x="818147" y="18557292"/>
          <a:ext cx="12496801" cy="13663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801"/>
              </a:tblGrid>
              <a:tr h="1181173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METHODS</a:t>
                      </a:r>
                      <a:endParaRPr lang="en-US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2" marR="91442" marT="45709" marB="45709" anchor="ctr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AAA6"/>
                    </a:solidFill>
                  </a:tcPr>
                </a:tc>
              </a:tr>
              <a:tr h="12482228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Lead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poisoning</a:t>
                      </a:r>
                      <a:r>
                        <a:rPr lang="en-US" sz="3600" b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: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BLL ≥10 micrograms per deciliter (</a:t>
                      </a:r>
                      <a:r>
                        <a:rPr lang="el-GR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μ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g/dL) </a:t>
                      </a:r>
                    </a:p>
                    <a:p>
                      <a:pPr marL="457200" lvl="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Period of analysis: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January 1, 2010 - December 31, 2014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Data source: 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Florida’s reportable disease surveillance system (Merlin)</a:t>
                      </a:r>
                    </a:p>
                    <a:p>
                      <a:pPr marL="457200" marR="0" lvl="1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Case interviews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 with 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parents/caregivers of confirmed lead poisoning cases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Environmental history data include patient foreign travel, patient behaviors, take home lead exposure and other potential sources of lead collected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Case-related information entered into Merlin (see Figure 1)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Control measures (steps taken to prevent exposure) and other data are not required for case reporting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Analysis limited to confirmed cases in Florida residents ≤15 years old</a:t>
                      </a:r>
                    </a:p>
                    <a:p>
                      <a:pPr marL="1828800" marR="0" lvl="2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Analyzed age, source of exposure, environmental history, control measures, county of exposure, and insurance status</a:t>
                      </a:r>
                    </a:p>
                  </a:txBody>
                  <a:tcPr marL="228608" marR="228608" marT="228535" marB="228535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5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Table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989695"/>
              </p:ext>
            </p:extLst>
          </p:nvPr>
        </p:nvGraphicFramePr>
        <p:xfrm>
          <a:off x="894347" y="3863508"/>
          <a:ext cx="12420601" cy="14693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0601"/>
              </a:tblGrid>
              <a:tr h="94743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BACKGROUND</a:t>
                      </a:r>
                      <a:endParaRPr lang="en-US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2" marR="91442" marT="45709" marB="45709" anchor="ctr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AAA6"/>
                    </a:solidFill>
                  </a:tcPr>
                </a:tc>
              </a:tr>
              <a:tr h="1366301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blood lead test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results</a:t>
                      </a: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reportable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electronically to the Florida Department of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Health (DOH).</a:t>
                      </a:r>
                      <a:endParaRPr lang="en-US" sz="3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4572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safe blood lead level (BLL) has been identified. Even l</a:t>
                      </a:r>
                      <a:r>
                        <a:rPr lang="en-US" sz="36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ow levels of lead exposure can result in damage to brain and nervous system.</a:t>
                      </a:r>
                      <a:endParaRPr lang="en-US" sz="3600" b="0" kern="120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457200" indent="-4572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DOH lead poisoning prevention program 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recommends targeted screening</a:t>
                      </a:r>
                      <a:r>
                        <a:rPr lang="en-US" sz="3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focusing on high-risk children.</a:t>
                      </a:r>
                    </a:p>
                    <a:p>
                      <a:pPr marL="457200" indent="-457200" algn="l" defTabSz="43001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Lead dust particles or “take-home lead” can be brought into the home on work clothes and equipment.</a:t>
                      </a:r>
                    </a:p>
                    <a:p>
                      <a:pPr marL="1188720" lvl="1" indent="-571500" algn="l" defTabSz="43001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Certain occupations are more prone to this type of exposure. Take-home lead is absorbed more efficiently than lead-based paint chips. </a:t>
                      </a:r>
                    </a:p>
                    <a:p>
                      <a:pPr marL="1188720" lvl="1" indent="-571500" algn="l" defTabSz="43001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hildren &lt;6 years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increased risk as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they </a:t>
                      </a:r>
                      <a:r>
                        <a:rPr lang="en-US" sz="3600" b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put hands on other objects, which may be contaminated with lead, into their mouths.</a:t>
                      </a:r>
                    </a:p>
                    <a:p>
                      <a:pPr marL="457200" lvl="0" indent="-457200" algn="l" defTabSz="43001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Lead poisoning data were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analyzed to determine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burden of take-home lead in children in Florida and to: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Identify where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data are not being captured or are entered incorrectly.</a:t>
                      </a:r>
                      <a:endParaRPr lang="en-US" sz="3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Assess case linking within the reportable disease surveillance system.</a:t>
                      </a:r>
                    </a:p>
                  </a:txBody>
                  <a:tcPr marL="228608" marR="228608" marT="228535" marB="228535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5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563161"/>
              </p:ext>
            </p:extLst>
          </p:nvPr>
        </p:nvGraphicFramePr>
        <p:xfrm>
          <a:off x="37210675" y="3888333"/>
          <a:ext cx="13157525" cy="15750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7525"/>
              </a:tblGrid>
              <a:tr h="937092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</a:t>
                      </a:r>
                      <a:endParaRPr lang="en-US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2" marR="91442" marT="45709" marB="45709" anchor="ctr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AAA6"/>
                    </a:solidFill>
                  </a:tcPr>
                </a:tc>
              </a:tr>
              <a:tr h="14676594">
                <a:tc>
                  <a:txBody>
                    <a:bodyPr/>
                    <a:lstStyle/>
                    <a:p>
                      <a:pPr marL="457200" marR="0" lvl="0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173 (13.4%) take-home lead poisoning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cases identified among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1,285 lead poisoning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cases reported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131 (75.7%) among children &lt;6 years old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 (24.2%) among children 6 to 15 years old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133 (76.9%) were Medicaid recipients 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Number of cases in children &lt;6 years old decreased after 2010, increased slightly in 2013, and decreased again in 2014 (see Figure 4)</a:t>
                      </a:r>
                    </a:p>
                    <a:p>
                      <a:pPr marL="457200" marR="0" lvl="0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Higher counts of cases in Central and South Florida (see Figure 2)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Majority of lead recycling plants and construction firms located here</a:t>
                      </a:r>
                    </a:p>
                    <a:p>
                      <a:pPr marL="457200" marR="0" lvl="0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Data issues identified: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Only 4 (2%) cases were linked to parents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Only 9 (5%) cases documented control measures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Missing follow-up BLLs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Follow-up BLLs, clinical symptoms, and control measures not recorded in fields provided</a:t>
                      </a:r>
                    </a:p>
                    <a:p>
                      <a:pPr marL="457200" marR="0" lvl="0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Most common parental occupations (see Figure 3) 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Lead renovation/construction (n=28,16.1%) 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 repair/battery recycling (n=24,13.8%) 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Missing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parental occupation (n=78, 45%)</a:t>
                      </a:r>
                      <a:endParaRPr lang="en-US" sz="3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8608" marR="228608" marT="228535" marB="228535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5F9"/>
                    </a:solidFill>
                  </a:tcPr>
                </a:tc>
              </a:tr>
            </a:tbl>
          </a:graphicData>
        </a:graphic>
      </p:graphicFrame>
      <p:pic>
        <p:nvPicPr>
          <p:cNvPr id="99" name="Picture 2" descr="Florida Heal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3088" y="990538"/>
            <a:ext cx="2152490" cy="216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0" name="Table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518084"/>
              </p:ext>
            </p:extLst>
          </p:nvPr>
        </p:nvGraphicFramePr>
        <p:xfrm>
          <a:off x="37210675" y="19634710"/>
          <a:ext cx="13194054" cy="1279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4054"/>
              </a:tblGrid>
              <a:tr h="1004002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CONCLUSIONS</a:t>
                      </a:r>
                      <a:endParaRPr lang="en-US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2" marR="91442" marT="45709" marB="45709" anchor="ctr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AAA6"/>
                    </a:solidFill>
                  </a:tcPr>
                </a:tc>
              </a:tr>
              <a:tr h="11705759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Analysis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yielded a small number of cases </a:t>
                      </a: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overall.</a:t>
                      </a:r>
                      <a:endParaRPr lang="en-US" sz="3600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Decrease in cases may be partially due to reduction of workforce in the lead industry post economic recession.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3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 identified for improvement: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Link adult and child cases involved in take-home lead exposures will improve monitoring of adult and child BLLs.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Target educational outreach should focus on Medicaid recipient children as they are at an increased risk for take-home lead poisoning (and lead poisoning as a whole).</a:t>
                      </a:r>
                    </a:p>
                    <a:p>
                      <a:pPr marL="1188720" marR="0" lvl="1" indent="-5715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Improve data collection of risk factors such as parental occupational details, parental BLLs, and follow-up lead test results by improving interview efficiency by county health department staff and enhance efficient data entry.</a:t>
                      </a:r>
                    </a:p>
                    <a:p>
                      <a:pPr marL="457200" marR="0" lvl="1" indent="-457200" algn="l" defTabSz="430014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Improvements identified will enhance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data quality,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increase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data </a:t>
                      </a:r>
                      <a:r>
                        <a:rPr lang="en-US" sz="3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sharing with public health partners for research purposes</a:t>
                      </a:r>
                      <a:r>
                        <a:rPr lang="en-US" sz="3600" b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lead to improved processes for reducing exposures.</a:t>
                      </a:r>
                      <a:endParaRPr lang="en-US" sz="3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28608" marR="228608" marT="228535" marB="228535">
                    <a:lnL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5F9"/>
                    </a:solidFill>
                  </a:tcPr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6426420" y="14860245"/>
            <a:ext cx="1078425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2: Number of Take-Home 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ead 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oisoning Cases in Florida Residents ≤15 Years Old, 2010-2014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78986494"/>
              </p:ext>
            </p:extLst>
          </p:nvPr>
        </p:nvGraphicFramePr>
        <p:xfrm>
          <a:off x="13573401" y="4128095"/>
          <a:ext cx="12708619" cy="10692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430312" y="13260735"/>
            <a:ext cx="1079291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Red circles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indicate areas of large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 density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1"/>
          <a:srcRect l="1135" t="729" r="1691" b="749"/>
          <a:stretch/>
        </p:blipFill>
        <p:spPr>
          <a:xfrm>
            <a:off x="26608969" y="3465033"/>
            <a:ext cx="10050111" cy="1127760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361543" y="9466204"/>
            <a:ext cx="2178980" cy="3018535"/>
          </a:xfrm>
          <a:prstGeom prst="rect">
            <a:avLst/>
          </a:prstGeom>
        </p:spPr>
      </p:pic>
      <p:sp>
        <p:nvSpPr>
          <p:cNvPr id="4" name="Flowchart: Connector 3"/>
          <p:cNvSpPr/>
          <p:nvPr/>
        </p:nvSpPr>
        <p:spPr>
          <a:xfrm>
            <a:off x="33461910" y="8127594"/>
            <a:ext cx="517134" cy="573939"/>
          </a:xfrm>
          <a:prstGeom prst="flowChartConnector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32809256" y="8415208"/>
            <a:ext cx="457200" cy="466994"/>
          </a:xfrm>
          <a:prstGeom prst="flowChartConnector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34253549" y="5185982"/>
            <a:ext cx="518921" cy="609797"/>
          </a:xfrm>
          <a:prstGeom prst="flowChartConnector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35492637" y="11206417"/>
            <a:ext cx="533400" cy="457200"/>
          </a:xfrm>
          <a:prstGeom prst="flowChartConnector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34460808" y="7546483"/>
            <a:ext cx="416962" cy="381000"/>
          </a:xfrm>
          <a:prstGeom prst="flowChartConnector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778359" y="8313081"/>
            <a:ext cx="15409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St. Petersburg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591687" y="7858336"/>
            <a:ext cx="1022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Tampa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41188" y="4576049"/>
            <a:ext cx="2113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Jacksonville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52209" y="6758932"/>
            <a:ext cx="238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Orlando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916466" y="12488791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Miami-Dade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34731017" y="4948268"/>
            <a:ext cx="304800" cy="3249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 flipV="1">
            <a:off x="32302952" y="8644388"/>
            <a:ext cx="45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5035817" y="7150744"/>
            <a:ext cx="862021" cy="5669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32613801" y="8150949"/>
            <a:ext cx="640080" cy="1828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937458" y="11641066"/>
            <a:ext cx="347430" cy="7316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3093197" y="30092685"/>
            <a:ext cx="1271016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3: Number of  Parental Occupations 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Contributing to Take-Home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 Poisoning in Florida Residents ≤15 Years Old, 2010-2014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5581606" y="30047900"/>
            <a:ext cx="11608885" cy="166199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Figure 4: Number of Take-Home Lead Poisoning Cases by Age Group in Florida Residents ≤15 Years Old, 2010-2014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935554" y="14856640"/>
            <a:ext cx="140440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1: Process Flow of Lead Poisoning Case Management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48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25956</TotalTime>
  <Words>865</Words>
  <Application>Microsoft Office PowerPoint</Application>
  <PresentationFormat>Custom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“Take-Home Lead” Poisoning Among Children in Florida 2010-2014 Sudha Rajagopalan, MPH; Bureau of Epidemiology, Division of Disease Control and Health Protection,  Florida Department of Health</vt:lpstr>
    </vt:vector>
  </TitlesOfParts>
  <Company>Florida Department of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HealthMap</dc:title>
  <dc:creator>Thomas, Melinda</dc:creator>
  <cp:lastModifiedBy>Rajagopalan, Sudha</cp:lastModifiedBy>
  <cp:revision>828</cp:revision>
  <cp:lastPrinted>2016-06-06T17:54:19Z</cp:lastPrinted>
  <dcterms:created xsi:type="dcterms:W3CDTF">2013-12-09T22:36:11Z</dcterms:created>
  <dcterms:modified xsi:type="dcterms:W3CDTF">2016-06-07T13:39:34Z</dcterms:modified>
</cp:coreProperties>
</file>