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AF"/>
    <a:srgbClr val="FFCF01"/>
    <a:srgbClr val="F78E1E"/>
    <a:srgbClr val="00AEEF"/>
    <a:srgbClr val="FFFFFF"/>
    <a:srgbClr val="494949"/>
    <a:srgbClr val="FFF79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4660"/>
  </p:normalViewPr>
  <p:slideViewPr>
    <p:cSldViewPr snapToGrid="0">
      <p:cViewPr>
        <p:scale>
          <a:sx n="30" d="100"/>
          <a:sy n="30" d="100"/>
        </p:scale>
        <p:origin x="498" y="-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9" d="100"/>
          <a:sy n="69" d="100"/>
        </p:scale>
        <p:origin x="270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C26AF3-9C96-4EAA-A770-C57F3B03CBB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832358-D8FF-47D2-B6FB-7C1D4D828664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</a:rPr>
            <a:t>Step 1</a:t>
          </a:r>
          <a:endParaRPr lang="en-US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A88AC5AC-6BB0-44CE-87AC-5883FC422F23}" type="parTrans" cxnId="{C009BA12-9A9C-42F4-865D-C1729F94AB7F}">
      <dgm:prSet/>
      <dgm:spPr/>
      <dgm:t>
        <a:bodyPr/>
        <a:lstStyle/>
        <a:p>
          <a:endParaRPr lang="en-US"/>
        </a:p>
      </dgm:t>
    </dgm:pt>
    <dgm:pt modelId="{0FB9257A-15C2-446D-977C-124C652E4B88}" type="sibTrans" cxnId="{C009BA12-9A9C-42F4-865D-C1729F94AB7F}">
      <dgm:prSet/>
      <dgm:spPr/>
      <dgm:t>
        <a:bodyPr/>
        <a:lstStyle/>
        <a:p>
          <a:endParaRPr lang="en-US"/>
        </a:p>
      </dgm:t>
    </dgm:pt>
    <dgm:pt modelId="{50F6DD1B-5229-4E24-B13F-AA676EC1C3D7}">
      <dgm:prSet phldrT="[Text]" custT="1"/>
      <dgm:spPr/>
      <dgm:t>
        <a:bodyPr/>
        <a:lstStyle/>
        <a:p>
          <a:r>
            <a:rPr lang="en-US" sz="3600" dirty="0" smtClean="0">
              <a:latin typeface="Calibri" panose="020F0502020204030204" pitchFamily="34" charset="0"/>
            </a:rPr>
            <a:t>Retrieved influenza test results from Florida laboratories submitting to both ELR and NREVSS from July 2010 to April 2016</a:t>
          </a:r>
          <a:endParaRPr lang="en-US" sz="3600" dirty="0">
            <a:latin typeface="Calibri" panose="020F0502020204030204" pitchFamily="34" charset="0"/>
          </a:endParaRPr>
        </a:p>
      </dgm:t>
    </dgm:pt>
    <dgm:pt modelId="{238C2B1E-33E9-4467-BCD7-534A89E91C7A}" type="parTrans" cxnId="{13700973-EBC1-4900-BA26-A9C334BD1CF6}">
      <dgm:prSet/>
      <dgm:spPr/>
      <dgm:t>
        <a:bodyPr/>
        <a:lstStyle/>
        <a:p>
          <a:endParaRPr lang="en-US"/>
        </a:p>
      </dgm:t>
    </dgm:pt>
    <dgm:pt modelId="{BC5893E6-FE9D-4BB4-B9DE-F701E3F71B80}" type="sibTrans" cxnId="{13700973-EBC1-4900-BA26-A9C334BD1CF6}">
      <dgm:prSet/>
      <dgm:spPr/>
      <dgm:t>
        <a:bodyPr/>
        <a:lstStyle/>
        <a:p>
          <a:endParaRPr lang="en-US"/>
        </a:p>
      </dgm:t>
    </dgm:pt>
    <dgm:pt modelId="{D1E6560E-B207-4147-8519-2FB20CB58F98}">
      <dgm:prSet phldrT="[Text]"/>
      <dgm:spPr>
        <a:solidFill>
          <a:srgbClr val="FFC000"/>
        </a:solidFill>
        <a:ln>
          <a:solidFill>
            <a:srgbClr val="00AEE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</a:rPr>
            <a:t>Step 2</a:t>
          </a:r>
          <a:endParaRPr lang="en-US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25837373-3AF6-476F-A6DB-F31C59E39D06}" type="parTrans" cxnId="{C87DBB3B-8E37-465E-9DD1-49577424D4F5}">
      <dgm:prSet/>
      <dgm:spPr/>
      <dgm:t>
        <a:bodyPr/>
        <a:lstStyle/>
        <a:p>
          <a:endParaRPr lang="en-US"/>
        </a:p>
      </dgm:t>
    </dgm:pt>
    <dgm:pt modelId="{17DE2ED1-C527-4EBF-98FB-9D8FE5675A66}" type="sibTrans" cxnId="{C87DBB3B-8E37-465E-9DD1-49577424D4F5}">
      <dgm:prSet/>
      <dgm:spPr/>
      <dgm:t>
        <a:bodyPr/>
        <a:lstStyle/>
        <a:p>
          <a:endParaRPr lang="en-US"/>
        </a:p>
      </dgm:t>
    </dgm:pt>
    <dgm:pt modelId="{88129880-72F5-4A1F-996F-BE40DEE24184}">
      <dgm:prSet phldrT="[Text]" custT="1"/>
      <dgm:spPr/>
      <dgm:t>
        <a:bodyPr/>
        <a:lstStyle/>
        <a:p>
          <a:r>
            <a:rPr lang="en-US" sz="3600" dirty="0" smtClean="0">
              <a:latin typeface="Calibri" panose="020F0502020204030204" pitchFamily="34" charset="0"/>
            </a:rPr>
            <a:t>Organized test results by Morbidity and Mortality (</a:t>
          </a:r>
          <a:r>
            <a:rPr lang="en-US" sz="3600" dirty="0" err="1" smtClean="0">
              <a:latin typeface="Calibri" panose="020F0502020204030204" pitchFamily="34" charset="0"/>
            </a:rPr>
            <a:t>MMWR</a:t>
          </a:r>
          <a:r>
            <a:rPr lang="en-US" sz="3600" dirty="0" smtClean="0">
              <a:latin typeface="Calibri" panose="020F0502020204030204" pitchFamily="34" charset="0"/>
            </a:rPr>
            <a:t>) </a:t>
          </a:r>
          <a:r>
            <a:rPr lang="en-US" sz="3600" dirty="0" smtClean="0">
              <a:latin typeface="Calibri" panose="020F0502020204030204" pitchFamily="34" charset="0"/>
            </a:rPr>
            <a:t>week for </a:t>
          </a:r>
          <a:r>
            <a:rPr lang="en-US" sz="3600" dirty="0" smtClean="0">
              <a:latin typeface="Calibri" panose="020F0502020204030204" pitchFamily="34" charset="0"/>
            </a:rPr>
            <a:t>three test parameters* using laboratory event date in </a:t>
          </a:r>
          <a:r>
            <a:rPr lang="en-US" sz="3600" dirty="0" err="1" smtClean="0">
              <a:latin typeface="Calibri" panose="020F0502020204030204" pitchFamily="34" charset="0"/>
            </a:rPr>
            <a:t>ELR</a:t>
          </a:r>
          <a:r>
            <a:rPr lang="en-US" sz="3600" dirty="0" smtClean="0">
              <a:latin typeface="Calibri" panose="020F0502020204030204" pitchFamily="34" charset="0"/>
            </a:rPr>
            <a:t> and laboratory submit date in NREVSS</a:t>
          </a:r>
          <a:endParaRPr lang="en-US" sz="3600" dirty="0">
            <a:latin typeface="Calibri" panose="020F0502020204030204" pitchFamily="34" charset="0"/>
          </a:endParaRPr>
        </a:p>
      </dgm:t>
    </dgm:pt>
    <dgm:pt modelId="{3AF9CD6B-E443-48A4-B4C7-9F711BC988E9}" type="parTrans" cxnId="{C4252006-549D-43B8-A6BE-2BA39D1A796B}">
      <dgm:prSet/>
      <dgm:spPr/>
      <dgm:t>
        <a:bodyPr/>
        <a:lstStyle/>
        <a:p>
          <a:endParaRPr lang="en-US"/>
        </a:p>
      </dgm:t>
    </dgm:pt>
    <dgm:pt modelId="{C2BAA766-1724-4712-945B-27FC2E68ECCD}" type="sibTrans" cxnId="{C4252006-549D-43B8-A6BE-2BA39D1A796B}">
      <dgm:prSet/>
      <dgm:spPr/>
      <dgm:t>
        <a:bodyPr/>
        <a:lstStyle/>
        <a:p>
          <a:endParaRPr lang="en-US"/>
        </a:p>
      </dgm:t>
    </dgm:pt>
    <dgm:pt modelId="{8DA7BCE8-3653-4849-8F3B-20D8042970CE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</a:rPr>
            <a:t>Step 3</a:t>
          </a:r>
          <a:endParaRPr lang="en-US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73499DD-01ED-4135-8318-56B511ACDDA9}" type="parTrans" cxnId="{DC9363CE-7DC3-40AE-912F-EB9D3634BFFA}">
      <dgm:prSet/>
      <dgm:spPr/>
      <dgm:t>
        <a:bodyPr/>
        <a:lstStyle/>
        <a:p>
          <a:endParaRPr lang="en-US"/>
        </a:p>
      </dgm:t>
    </dgm:pt>
    <dgm:pt modelId="{C4BFC74B-ED61-4E4B-9747-3A5F40E7DEDE}" type="sibTrans" cxnId="{DC9363CE-7DC3-40AE-912F-EB9D3634BFFA}">
      <dgm:prSet/>
      <dgm:spPr/>
      <dgm:t>
        <a:bodyPr/>
        <a:lstStyle/>
        <a:p>
          <a:endParaRPr lang="en-US"/>
        </a:p>
      </dgm:t>
    </dgm:pt>
    <dgm:pt modelId="{405332B3-5A3E-462A-B6DA-878F54C8A316}">
      <dgm:prSet phldrT="[Text]" custT="1"/>
      <dgm:spPr/>
      <dgm:t>
        <a:bodyPr/>
        <a:lstStyle/>
        <a:p>
          <a:r>
            <a:rPr lang="en-US" sz="3600" dirty="0" smtClean="0">
              <a:latin typeface="Calibri" panose="020F0502020204030204" pitchFamily="34" charset="0"/>
            </a:rPr>
            <a:t>Correlated NREVSS and ELR test results for each laboratory for each of the three test parameters</a:t>
          </a:r>
          <a:endParaRPr lang="en-US" sz="3600" dirty="0">
            <a:latin typeface="Calibri" panose="020F0502020204030204" pitchFamily="34" charset="0"/>
          </a:endParaRPr>
        </a:p>
      </dgm:t>
    </dgm:pt>
    <dgm:pt modelId="{F1E1F475-0D69-406B-B13B-BD582D842D09}" type="parTrans" cxnId="{2E856586-627E-425A-9815-F47C6B658F90}">
      <dgm:prSet/>
      <dgm:spPr/>
      <dgm:t>
        <a:bodyPr/>
        <a:lstStyle/>
        <a:p>
          <a:endParaRPr lang="en-US"/>
        </a:p>
      </dgm:t>
    </dgm:pt>
    <dgm:pt modelId="{60D67A81-44C5-47A5-982D-95A46E82804F}" type="sibTrans" cxnId="{2E856586-627E-425A-9815-F47C6B658F90}">
      <dgm:prSet/>
      <dgm:spPr/>
      <dgm:t>
        <a:bodyPr/>
        <a:lstStyle/>
        <a:p>
          <a:endParaRPr lang="en-US"/>
        </a:p>
      </dgm:t>
    </dgm:pt>
    <dgm:pt modelId="{C27A6123-53E5-4681-B7C7-5C2FF15F1862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</a:rPr>
            <a:t>Step 4 </a:t>
          </a:r>
          <a:endParaRPr lang="en-US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750B885F-BD7E-44ED-8BD2-D307F763EBF8}" type="parTrans" cxnId="{1B21D184-3175-4581-9CCF-409227F5FCBD}">
      <dgm:prSet/>
      <dgm:spPr/>
      <dgm:t>
        <a:bodyPr/>
        <a:lstStyle/>
        <a:p>
          <a:endParaRPr lang="en-US"/>
        </a:p>
      </dgm:t>
    </dgm:pt>
    <dgm:pt modelId="{0A983BEF-9199-4380-899E-BFDC2209F593}" type="sibTrans" cxnId="{1B21D184-3175-4581-9CCF-409227F5FCBD}">
      <dgm:prSet/>
      <dgm:spPr/>
      <dgm:t>
        <a:bodyPr/>
        <a:lstStyle/>
        <a:p>
          <a:endParaRPr lang="en-US"/>
        </a:p>
      </dgm:t>
    </dgm:pt>
    <dgm:pt modelId="{C663E413-6806-4197-9E34-841F46BE3F4E}">
      <dgm:prSet custT="1"/>
      <dgm:spPr/>
      <dgm:t>
        <a:bodyPr/>
        <a:lstStyle/>
        <a:p>
          <a:r>
            <a:rPr lang="en-US" sz="3600" dirty="0" smtClean="0">
              <a:latin typeface="Calibri" panose="020F0502020204030204" pitchFamily="34" charset="0"/>
            </a:rPr>
            <a:t>Used a Pearson’s rank t-test and a significance level of p </a:t>
          </a:r>
          <a:r>
            <a:rPr lang="en-US" sz="3600" dirty="0" smtClean="0">
              <a:latin typeface="Calibri" panose="020F0502020204030204" pitchFamily="34" charset="0"/>
            </a:rPr>
            <a:t>≤0.05 </a:t>
          </a:r>
          <a:r>
            <a:rPr lang="en-US" sz="3600" dirty="0" smtClean="0">
              <a:latin typeface="Calibri" panose="020F0502020204030204" pitchFamily="34" charset="0"/>
            </a:rPr>
            <a:t>to determine validity of each test parameter by laboratory</a:t>
          </a:r>
          <a:endParaRPr lang="en-US" sz="3600" dirty="0">
            <a:latin typeface="Calibri" panose="020F0502020204030204" pitchFamily="34" charset="0"/>
          </a:endParaRPr>
        </a:p>
      </dgm:t>
    </dgm:pt>
    <dgm:pt modelId="{1EE2E45A-B5ED-43F6-8C7F-B2E24354A04F}" type="parTrans" cxnId="{581B84C2-5069-4399-BC86-55122955233C}">
      <dgm:prSet/>
      <dgm:spPr/>
      <dgm:t>
        <a:bodyPr/>
        <a:lstStyle/>
        <a:p>
          <a:endParaRPr lang="en-US"/>
        </a:p>
      </dgm:t>
    </dgm:pt>
    <dgm:pt modelId="{A55DD2C9-41FC-4189-9AAD-12D701779E84}" type="sibTrans" cxnId="{581B84C2-5069-4399-BC86-55122955233C}">
      <dgm:prSet/>
      <dgm:spPr/>
      <dgm:t>
        <a:bodyPr/>
        <a:lstStyle/>
        <a:p>
          <a:endParaRPr lang="en-US"/>
        </a:p>
      </dgm:t>
    </dgm:pt>
    <dgm:pt modelId="{2A81E37C-DE89-4F97-AF37-B6AE4F617E00}" type="pres">
      <dgm:prSet presAssocID="{54C26AF3-9C96-4EAA-A770-C57F3B03CBB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3192A9-6C29-435E-AE17-41277E904BC5}" type="pres">
      <dgm:prSet presAssocID="{A9832358-D8FF-47D2-B6FB-7C1D4D828664}" presName="composite" presStyleCnt="0"/>
      <dgm:spPr/>
    </dgm:pt>
    <dgm:pt modelId="{D5638FA2-1776-41B3-86D3-0A5CE0F3E22C}" type="pres">
      <dgm:prSet presAssocID="{A9832358-D8FF-47D2-B6FB-7C1D4D828664}" presName="parentText" presStyleLbl="alignNode1" presStyleIdx="0" presStyleCnt="4" custScaleY="120201" custLinFactNeighborY="382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F5F960-0F1D-449F-8373-431FA83F8A0C}" type="pres">
      <dgm:prSet presAssocID="{A9832358-D8FF-47D2-B6FB-7C1D4D828664}" presName="descendantText" presStyleLbl="alignAcc1" presStyleIdx="0" presStyleCnt="4" custScaleY="133967" custLinFactNeighborY="58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AA6A8-CE8A-4BA6-8A97-16A29CE8A86B}" type="pres">
      <dgm:prSet presAssocID="{0FB9257A-15C2-446D-977C-124C652E4B88}" presName="sp" presStyleCnt="0"/>
      <dgm:spPr/>
    </dgm:pt>
    <dgm:pt modelId="{9BFF2959-F3CB-4308-9759-1D5AECE0F0CD}" type="pres">
      <dgm:prSet presAssocID="{D1E6560E-B207-4147-8519-2FB20CB58F98}" presName="composite" presStyleCnt="0"/>
      <dgm:spPr/>
    </dgm:pt>
    <dgm:pt modelId="{D5708954-0551-4C2F-9218-70CCB1410FF1}" type="pres">
      <dgm:prSet presAssocID="{D1E6560E-B207-4147-8519-2FB20CB58F98}" presName="parentText" presStyleLbl="alignNode1" presStyleIdx="1" presStyleCnt="4" custScaleY="121741" custLinFactNeighborY="-960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E0FF6D-6DC2-48B4-BEFE-576D727FE057}" type="pres">
      <dgm:prSet presAssocID="{D1E6560E-B207-4147-8519-2FB20CB58F98}" presName="descendantText" presStyleLbl="alignAcc1" presStyleIdx="1" presStyleCnt="4" custScaleY="135857" custLinFactNeighborY="-147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7CB7A3-E04C-4C3F-A9B0-C5B99C01CDFB}" type="pres">
      <dgm:prSet presAssocID="{17DE2ED1-C527-4EBF-98FB-9D8FE5675A66}" presName="sp" presStyleCnt="0"/>
      <dgm:spPr/>
    </dgm:pt>
    <dgm:pt modelId="{FD957C36-D01E-4F05-B396-45B51BDC6BC0}" type="pres">
      <dgm:prSet presAssocID="{8DA7BCE8-3653-4849-8F3B-20D8042970CE}" presName="composite" presStyleCnt="0"/>
      <dgm:spPr/>
    </dgm:pt>
    <dgm:pt modelId="{6B9B54D6-7E1F-4545-816E-DAEAF369C0DE}" type="pres">
      <dgm:prSet presAssocID="{8DA7BCE8-3653-4849-8F3B-20D8042970CE}" presName="parentText" presStyleLbl="alignNode1" presStyleIdx="2" presStyleCnt="4" custScaleY="122060" custLinFactNeighborY="-191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212D5A-94EA-45D1-AE4B-8E4A5700A912}" type="pres">
      <dgm:prSet presAssocID="{8DA7BCE8-3653-4849-8F3B-20D8042970CE}" presName="descendantText" presStyleLbl="alignAcc1" presStyleIdx="2" presStyleCnt="4" custScaleY="135025" custLinFactNeighborY="-294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5CCA2-6E0B-4D63-A2B6-C30F5993FFA4}" type="pres">
      <dgm:prSet presAssocID="{C4BFC74B-ED61-4E4B-9747-3A5F40E7DEDE}" presName="sp" presStyleCnt="0"/>
      <dgm:spPr/>
    </dgm:pt>
    <dgm:pt modelId="{3A8A3750-E305-471C-9DBA-1A31BC023AEF}" type="pres">
      <dgm:prSet presAssocID="{C27A6123-53E5-4681-B7C7-5C2FF15F1862}" presName="composite" presStyleCnt="0"/>
      <dgm:spPr/>
    </dgm:pt>
    <dgm:pt modelId="{4549A48A-7FB8-4A6C-8005-EF3FE3AD3381}" type="pres">
      <dgm:prSet presAssocID="{C27A6123-53E5-4681-B7C7-5C2FF15F1862}" presName="parentText" presStyleLbl="alignNode1" presStyleIdx="3" presStyleCnt="4" custScaleY="122163" custLinFactNeighborY="-287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DFE57F-CADB-4E2F-AA76-7818D576A526}" type="pres">
      <dgm:prSet presAssocID="{C27A6123-53E5-4681-B7C7-5C2FF15F1862}" presName="descendantText" presStyleLbl="alignAcc1" presStyleIdx="3" presStyleCnt="4" custScaleY="134461" custLinFactNeighborY="-44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F1F97E-9BAF-42D3-83E4-032849A2EF82}" type="presOf" srcId="{D1E6560E-B207-4147-8519-2FB20CB58F98}" destId="{D5708954-0551-4C2F-9218-70CCB1410FF1}" srcOrd="0" destOrd="0" presId="urn:microsoft.com/office/officeart/2005/8/layout/chevron2"/>
    <dgm:cxn modelId="{20579D60-3B47-403B-8ABC-CEF533DBF1A1}" type="presOf" srcId="{C27A6123-53E5-4681-B7C7-5C2FF15F1862}" destId="{4549A48A-7FB8-4A6C-8005-EF3FE3AD3381}" srcOrd="0" destOrd="0" presId="urn:microsoft.com/office/officeart/2005/8/layout/chevron2"/>
    <dgm:cxn modelId="{C87DBB3B-8E37-465E-9DD1-49577424D4F5}" srcId="{54C26AF3-9C96-4EAA-A770-C57F3B03CBB0}" destId="{D1E6560E-B207-4147-8519-2FB20CB58F98}" srcOrd="1" destOrd="0" parTransId="{25837373-3AF6-476F-A6DB-F31C59E39D06}" sibTransId="{17DE2ED1-C527-4EBF-98FB-9D8FE5675A66}"/>
    <dgm:cxn modelId="{4F541E91-C4CA-46AF-BD97-47D44747AE9C}" type="presOf" srcId="{C663E413-6806-4197-9E34-841F46BE3F4E}" destId="{F8DFE57F-CADB-4E2F-AA76-7818D576A526}" srcOrd="0" destOrd="0" presId="urn:microsoft.com/office/officeart/2005/8/layout/chevron2"/>
    <dgm:cxn modelId="{DD5E89A6-8E90-403F-B958-4B10622B38BA}" type="presOf" srcId="{A9832358-D8FF-47D2-B6FB-7C1D4D828664}" destId="{D5638FA2-1776-41B3-86D3-0A5CE0F3E22C}" srcOrd="0" destOrd="0" presId="urn:microsoft.com/office/officeart/2005/8/layout/chevron2"/>
    <dgm:cxn modelId="{13700973-EBC1-4900-BA26-A9C334BD1CF6}" srcId="{A9832358-D8FF-47D2-B6FB-7C1D4D828664}" destId="{50F6DD1B-5229-4E24-B13F-AA676EC1C3D7}" srcOrd="0" destOrd="0" parTransId="{238C2B1E-33E9-4467-BCD7-534A89E91C7A}" sibTransId="{BC5893E6-FE9D-4BB4-B9DE-F701E3F71B80}"/>
    <dgm:cxn modelId="{2E856586-627E-425A-9815-F47C6B658F90}" srcId="{8DA7BCE8-3653-4849-8F3B-20D8042970CE}" destId="{405332B3-5A3E-462A-B6DA-878F54C8A316}" srcOrd="0" destOrd="0" parTransId="{F1E1F475-0D69-406B-B13B-BD582D842D09}" sibTransId="{60D67A81-44C5-47A5-982D-95A46E82804F}"/>
    <dgm:cxn modelId="{D71D6AF2-499C-4635-9B8C-EC920551CA3F}" type="presOf" srcId="{405332B3-5A3E-462A-B6DA-878F54C8A316}" destId="{61212D5A-94EA-45D1-AE4B-8E4A5700A912}" srcOrd="0" destOrd="0" presId="urn:microsoft.com/office/officeart/2005/8/layout/chevron2"/>
    <dgm:cxn modelId="{1B21D184-3175-4581-9CCF-409227F5FCBD}" srcId="{54C26AF3-9C96-4EAA-A770-C57F3B03CBB0}" destId="{C27A6123-53E5-4681-B7C7-5C2FF15F1862}" srcOrd="3" destOrd="0" parTransId="{750B885F-BD7E-44ED-8BD2-D307F763EBF8}" sibTransId="{0A983BEF-9199-4380-899E-BFDC2209F593}"/>
    <dgm:cxn modelId="{581B84C2-5069-4399-BC86-55122955233C}" srcId="{C27A6123-53E5-4681-B7C7-5C2FF15F1862}" destId="{C663E413-6806-4197-9E34-841F46BE3F4E}" srcOrd="0" destOrd="0" parTransId="{1EE2E45A-B5ED-43F6-8C7F-B2E24354A04F}" sibTransId="{A55DD2C9-41FC-4189-9AAD-12D701779E84}"/>
    <dgm:cxn modelId="{7B8A2D4C-8554-45EC-A9AC-77D747CED40C}" type="presOf" srcId="{54C26AF3-9C96-4EAA-A770-C57F3B03CBB0}" destId="{2A81E37C-DE89-4F97-AF37-B6AE4F617E00}" srcOrd="0" destOrd="0" presId="urn:microsoft.com/office/officeart/2005/8/layout/chevron2"/>
    <dgm:cxn modelId="{C4252006-549D-43B8-A6BE-2BA39D1A796B}" srcId="{D1E6560E-B207-4147-8519-2FB20CB58F98}" destId="{88129880-72F5-4A1F-996F-BE40DEE24184}" srcOrd="0" destOrd="0" parTransId="{3AF9CD6B-E443-48A4-B4C7-9F711BC988E9}" sibTransId="{C2BAA766-1724-4712-945B-27FC2E68ECCD}"/>
    <dgm:cxn modelId="{27CFC62D-7C49-4B34-9010-B8742B91CCD2}" type="presOf" srcId="{88129880-72F5-4A1F-996F-BE40DEE24184}" destId="{4DE0FF6D-6DC2-48B4-BEFE-576D727FE057}" srcOrd="0" destOrd="0" presId="urn:microsoft.com/office/officeart/2005/8/layout/chevron2"/>
    <dgm:cxn modelId="{B955EA0A-8265-4F8D-A9F2-9FDF765FB858}" type="presOf" srcId="{50F6DD1B-5229-4E24-B13F-AA676EC1C3D7}" destId="{FDF5F960-0F1D-449F-8373-431FA83F8A0C}" srcOrd="0" destOrd="0" presId="urn:microsoft.com/office/officeart/2005/8/layout/chevron2"/>
    <dgm:cxn modelId="{C009BA12-9A9C-42F4-865D-C1729F94AB7F}" srcId="{54C26AF3-9C96-4EAA-A770-C57F3B03CBB0}" destId="{A9832358-D8FF-47D2-B6FB-7C1D4D828664}" srcOrd="0" destOrd="0" parTransId="{A88AC5AC-6BB0-44CE-87AC-5883FC422F23}" sibTransId="{0FB9257A-15C2-446D-977C-124C652E4B88}"/>
    <dgm:cxn modelId="{DC9363CE-7DC3-40AE-912F-EB9D3634BFFA}" srcId="{54C26AF3-9C96-4EAA-A770-C57F3B03CBB0}" destId="{8DA7BCE8-3653-4849-8F3B-20D8042970CE}" srcOrd="2" destOrd="0" parTransId="{373499DD-01ED-4135-8318-56B511ACDDA9}" sibTransId="{C4BFC74B-ED61-4E4B-9747-3A5F40E7DEDE}"/>
    <dgm:cxn modelId="{73522F51-2575-4151-8812-7303EF13AD7E}" type="presOf" srcId="{8DA7BCE8-3653-4849-8F3B-20D8042970CE}" destId="{6B9B54D6-7E1F-4545-816E-DAEAF369C0DE}" srcOrd="0" destOrd="0" presId="urn:microsoft.com/office/officeart/2005/8/layout/chevron2"/>
    <dgm:cxn modelId="{5449D031-6E58-4D9D-B2A4-B49870CA3AC3}" type="presParOf" srcId="{2A81E37C-DE89-4F97-AF37-B6AE4F617E00}" destId="{C43192A9-6C29-435E-AE17-41277E904BC5}" srcOrd="0" destOrd="0" presId="urn:microsoft.com/office/officeart/2005/8/layout/chevron2"/>
    <dgm:cxn modelId="{FC5A1D00-41E1-4B40-BD2D-49752E5693E1}" type="presParOf" srcId="{C43192A9-6C29-435E-AE17-41277E904BC5}" destId="{D5638FA2-1776-41B3-86D3-0A5CE0F3E22C}" srcOrd="0" destOrd="0" presId="urn:microsoft.com/office/officeart/2005/8/layout/chevron2"/>
    <dgm:cxn modelId="{E05C5FE8-20FF-4C92-903A-1AF1D21DED90}" type="presParOf" srcId="{C43192A9-6C29-435E-AE17-41277E904BC5}" destId="{FDF5F960-0F1D-449F-8373-431FA83F8A0C}" srcOrd="1" destOrd="0" presId="urn:microsoft.com/office/officeart/2005/8/layout/chevron2"/>
    <dgm:cxn modelId="{9B4E7BA8-6D7A-4217-8B30-04AFAF022D0A}" type="presParOf" srcId="{2A81E37C-DE89-4F97-AF37-B6AE4F617E00}" destId="{B35AA6A8-CE8A-4BA6-8A97-16A29CE8A86B}" srcOrd="1" destOrd="0" presId="urn:microsoft.com/office/officeart/2005/8/layout/chevron2"/>
    <dgm:cxn modelId="{2FC59B64-7439-4E2E-AE2E-C03A5045123E}" type="presParOf" srcId="{2A81E37C-DE89-4F97-AF37-B6AE4F617E00}" destId="{9BFF2959-F3CB-4308-9759-1D5AECE0F0CD}" srcOrd="2" destOrd="0" presId="urn:microsoft.com/office/officeart/2005/8/layout/chevron2"/>
    <dgm:cxn modelId="{53B5D8E2-B207-4B58-9170-5141FFF2A9F7}" type="presParOf" srcId="{9BFF2959-F3CB-4308-9759-1D5AECE0F0CD}" destId="{D5708954-0551-4C2F-9218-70CCB1410FF1}" srcOrd="0" destOrd="0" presId="urn:microsoft.com/office/officeart/2005/8/layout/chevron2"/>
    <dgm:cxn modelId="{41BA2A00-9416-40AA-B3D1-40B3084A2D98}" type="presParOf" srcId="{9BFF2959-F3CB-4308-9759-1D5AECE0F0CD}" destId="{4DE0FF6D-6DC2-48B4-BEFE-576D727FE057}" srcOrd="1" destOrd="0" presId="urn:microsoft.com/office/officeart/2005/8/layout/chevron2"/>
    <dgm:cxn modelId="{C22BC80A-6242-4B07-918E-9FD826DEA4BB}" type="presParOf" srcId="{2A81E37C-DE89-4F97-AF37-B6AE4F617E00}" destId="{AB7CB7A3-E04C-4C3F-A9B0-C5B99C01CDFB}" srcOrd="3" destOrd="0" presId="urn:microsoft.com/office/officeart/2005/8/layout/chevron2"/>
    <dgm:cxn modelId="{499DA7E7-634C-4B95-BB91-EC2A4C87A5D7}" type="presParOf" srcId="{2A81E37C-DE89-4F97-AF37-B6AE4F617E00}" destId="{FD957C36-D01E-4F05-B396-45B51BDC6BC0}" srcOrd="4" destOrd="0" presId="urn:microsoft.com/office/officeart/2005/8/layout/chevron2"/>
    <dgm:cxn modelId="{385FA8E8-30F2-407E-B249-ACA21AB528AD}" type="presParOf" srcId="{FD957C36-D01E-4F05-B396-45B51BDC6BC0}" destId="{6B9B54D6-7E1F-4545-816E-DAEAF369C0DE}" srcOrd="0" destOrd="0" presId="urn:microsoft.com/office/officeart/2005/8/layout/chevron2"/>
    <dgm:cxn modelId="{1B749DB0-7B95-4242-80B1-A40502414CDA}" type="presParOf" srcId="{FD957C36-D01E-4F05-B396-45B51BDC6BC0}" destId="{61212D5A-94EA-45D1-AE4B-8E4A5700A912}" srcOrd="1" destOrd="0" presId="urn:microsoft.com/office/officeart/2005/8/layout/chevron2"/>
    <dgm:cxn modelId="{78084F2A-CEA8-4DBC-8540-44C9F49DD24A}" type="presParOf" srcId="{2A81E37C-DE89-4F97-AF37-B6AE4F617E00}" destId="{F8F5CCA2-6E0B-4D63-A2B6-C30F5993FFA4}" srcOrd="5" destOrd="0" presId="urn:microsoft.com/office/officeart/2005/8/layout/chevron2"/>
    <dgm:cxn modelId="{B56B8B9F-36D9-4536-A354-64F5864F8F56}" type="presParOf" srcId="{2A81E37C-DE89-4F97-AF37-B6AE4F617E00}" destId="{3A8A3750-E305-471C-9DBA-1A31BC023AEF}" srcOrd="6" destOrd="0" presId="urn:microsoft.com/office/officeart/2005/8/layout/chevron2"/>
    <dgm:cxn modelId="{C1A25C0F-73A7-4BA6-A4C7-20A019C2FCD4}" type="presParOf" srcId="{3A8A3750-E305-471C-9DBA-1A31BC023AEF}" destId="{4549A48A-7FB8-4A6C-8005-EF3FE3AD3381}" srcOrd="0" destOrd="0" presId="urn:microsoft.com/office/officeart/2005/8/layout/chevron2"/>
    <dgm:cxn modelId="{0C22FCC5-C0DC-497C-9B91-640C72DA6FDF}" type="presParOf" srcId="{3A8A3750-E305-471C-9DBA-1A31BC023AEF}" destId="{F8DFE57F-CADB-4E2F-AA76-7818D576A5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292B3F-BF37-4B83-83C0-F3B7DD0C9261}" type="doc">
      <dgm:prSet loTypeId="urn:microsoft.com/office/officeart/2005/8/layout/venn2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EF2054B-D605-473B-BBBC-55D95BCCD461}">
      <dgm:prSet phldrT="[Text]" custT="1"/>
      <dgm:spPr/>
      <dgm:t>
        <a:bodyPr/>
        <a:lstStyle/>
        <a:p>
          <a:endParaRPr lang="en-US" sz="1200" dirty="0" smtClean="0">
            <a:solidFill>
              <a:srgbClr val="00A0AF"/>
            </a:solidFill>
            <a:latin typeface="Calibri" panose="020F0502020204030204" pitchFamily="34" charset="0"/>
          </a:endParaRPr>
        </a:p>
        <a:p>
          <a:r>
            <a:rPr lang="en-US" sz="5500" b="1" dirty="0" smtClean="0">
              <a:solidFill>
                <a:srgbClr val="00A0AF"/>
              </a:solidFill>
              <a:latin typeface="Calibri" panose="020F0502020204030204" pitchFamily="34" charset="0"/>
            </a:rPr>
            <a:t>15</a:t>
          </a:r>
          <a:endParaRPr lang="en-US" sz="5500" b="1" dirty="0">
            <a:solidFill>
              <a:srgbClr val="00A0AF"/>
            </a:solidFill>
            <a:latin typeface="Calibri" panose="020F0502020204030204" pitchFamily="34" charset="0"/>
          </a:endParaRPr>
        </a:p>
      </dgm:t>
    </dgm:pt>
    <dgm:pt modelId="{055A8F59-CF88-4362-99D6-8E969EF0F1FF}" type="parTrans" cxnId="{193B17DE-BB3E-4EF7-A6FC-FCD9322EE39E}">
      <dgm:prSet/>
      <dgm:spPr/>
      <dgm:t>
        <a:bodyPr/>
        <a:lstStyle/>
        <a:p>
          <a:endParaRPr lang="en-US"/>
        </a:p>
      </dgm:t>
    </dgm:pt>
    <dgm:pt modelId="{9B5D5D19-9AE8-40FB-942E-A84753500BDE}" type="sibTrans" cxnId="{193B17DE-BB3E-4EF7-A6FC-FCD9322EE39E}">
      <dgm:prSet/>
      <dgm:spPr/>
      <dgm:t>
        <a:bodyPr/>
        <a:lstStyle/>
        <a:p>
          <a:endParaRPr lang="en-US"/>
        </a:p>
      </dgm:t>
    </dgm:pt>
    <dgm:pt modelId="{E04A5AD9-0B52-4AA0-93D7-844E4328E82C}">
      <dgm:prSet phldrT="[Text]" custT="1"/>
      <dgm:spPr/>
      <dgm:t>
        <a:bodyPr/>
        <a:lstStyle/>
        <a:p>
          <a:r>
            <a:rPr lang="en-US" sz="5500" b="1" dirty="0" smtClean="0">
              <a:solidFill>
                <a:srgbClr val="00A0AF"/>
              </a:solidFill>
              <a:latin typeface="Calibri" panose="020F0502020204030204" pitchFamily="34" charset="0"/>
            </a:rPr>
            <a:t>5</a:t>
          </a:r>
          <a:endParaRPr lang="en-US" sz="5500" b="1" dirty="0">
            <a:solidFill>
              <a:srgbClr val="00A0AF"/>
            </a:solidFill>
            <a:latin typeface="Calibri" panose="020F0502020204030204" pitchFamily="34" charset="0"/>
          </a:endParaRPr>
        </a:p>
      </dgm:t>
    </dgm:pt>
    <dgm:pt modelId="{07018875-E993-4F44-A3DA-BF2FA27A7129}" type="parTrans" cxnId="{A8292DC0-5A68-44F6-8A07-99A37A84C893}">
      <dgm:prSet/>
      <dgm:spPr/>
      <dgm:t>
        <a:bodyPr/>
        <a:lstStyle/>
        <a:p>
          <a:endParaRPr lang="en-US"/>
        </a:p>
      </dgm:t>
    </dgm:pt>
    <dgm:pt modelId="{317E6754-BFF9-435B-8445-0FBCF194D861}" type="sibTrans" cxnId="{A8292DC0-5A68-44F6-8A07-99A37A84C893}">
      <dgm:prSet/>
      <dgm:spPr/>
      <dgm:t>
        <a:bodyPr/>
        <a:lstStyle/>
        <a:p>
          <a:endParaRPr lang="en-US"/>
        </a:p>
      </dgm:t>
    </dgm:pt>
    <dgm:pt modelId="{5D390777-972B-45A4-ACEA-EC398BEAB559}">
      <dgm:prSet phldrT="[Text]" custT="1"/>
      <dgm:spPr/>
      <dgm:t>
        <a:bodyPr/>
        <a:lstStyle/>
        <a:p>
          <a:r>
            <a:rPr lang="en-US" sz="5500" b="1" dirty="0" smtClean="0">
              <a:solidFill>
                <a:srgbClr val="00A0AF"/>
              </a:solidFill>
              <a:latin typeface="Calibri" panose="020F0502020204030204" pitchFamily="34" charset="0"/>
            </a:rPr>
            <a:t>4</a:t>
          </a:r>
          <a:endParaRPr lang="en-US" sz="5500" b="1" dirty="0">
            <a:solidFill>
              <a:srgbClr val="00A0AF"/>
            </a:solidFill>
            <a:latin typeface="Calibri" panose="020F0502020204030204" pitchFamily="34" charset="0"/>
          </a:endParaRPr>
        </a:p>
      </dgm:t>
    </dgm:pt>
    <dgm:pt modelId="{E175E019-3238-4ACE-B3C6-D63B20011647}" type="parTrans" cxnId="{0D8D8486-12CD-492C-86E2-0593F5176DBE}">
      <dgm:prSet/>
      <dgm:spPr/>
      <dgm:t>
        <a:bodyPr/>
        <a:lstStyle/>
        <a:p>
          <a:endParaRPr lang="en-US"/>
        </a:p>
      </dgm:t>
    </dgm:pt>
    <dgm:pt modelId="{C3728DF0-E2DF-4022-8B13-01CEF02FDECD}" type="sibTrans" cxnId="{0D8D8486-12CD-492C-86E2-0593F5176DBE}">
      <dgm:prSet/>
      <dgm:spPr/>
      <dgm:t>
        <a:bodyPr/>
        <a:lstStyle/>
        <a:p>
          <a:endParaRPr lang="en-US"/>
        </a:p>
      </dgm:t>
    </dgm:pt>
    <dgm:pt modelId="{700AFDFC-515B-465A-9F80-E13FBF5D1197}">
      <dgm:prSet phldrT="[Text]" custT="1"/>
      <dgm:spPr/>
      <dgm:t>
        <a:bodyPr/>
        <a:lstStyle/>
        <a:p>
          <a:r>
            <a:rPr lang="en-US" sz="5500" b="1" dirty="0" smtClean="0">
              <a:solidFill>
                <a:srgbClr val="00A0AF"/>
              </a:solidFill>
              <a:latin typeface="Calibri" panose="020F0502020204030204" pitchFamily="34" charset="0"/>
            </a:rPr>
            <a:t>1</a:t>
          </a:r>
        </a:p>
        <a:p>
          <a:endParaRPr lang="en-US" sz="800" b="0" dirty="0">
            <a:solidFill>
              <a:srgbClr val="00A0AF"/>
            </a:solidFill>
            <a:latin typeface="Calibri" panose="020F0502020204030204" pitchFamily="34" charset="0"/>
          </a:endParaRPr>
        </a:p>
      </dgm:t>
    </dgm:pt>
    <dgm:pt modelId="{A8463DDC-417C-48FB-8E77-4A23E5336DA1}" type="parTrans" cxnId="{E2F6A270-23D3-4FF2-B9DC-E2F87DC0F1A6}">
      <dgm:prSet/>
      <dgm:spPr/>
      <dgm:t>
        <a:bodyPr/>
        <a:lstStyle/>
        <a:p>
          <a:endParaRPr lang="en-US"/>
        </a:p>
      </dgm:t>
    </dgm:pt>
    <dgm:pt modelId="{40C688B7-F241-4A7A-B6D4-38A3C0FEC4BE}" type="sibTrans" cxnId="{E2F6A270-23D3-4FF2-B9DC-E2F87DC0F1A6}">
      <dgm:prSet/>
      <dgm:spPr/>
      <dgm:t>
        <a:bodyPr/>
        <a:lstStyle/>
        <a:p>
          <a:endParaRPr lang="en-US"/>
        </a:p>
      </dgm:t>
    </dgm:pt>
    <dgm:pt modelId="{745849E0-E696-4F42-AC77-7A4938C713F3}" type="pres">
      <dgm:prSet presAssocID="{DB292B3F-BF37-4B83-83C0-F3B7DD0C926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9AEA7C-3BC4-4C4C-A880-85BCA50D52CE}" type="pres">
      <dgm:prSet presAssocID="{DB292B3F-BF37-4B83-83C0-F3B7DD0C9261}" presName="comp1" presStyleCnt="0"/>
      <dgm:spPr/>
    </dgm:pt>
    <dgm:pt modelId="{1CACCFBE-271B-469D-A12B-BC59EB4C9BC3}" type="pres">
      <dgm:prSet presAssocID="{DB292B3F-BF37-4B83-83C0-F3B7DD0C9261}" presName="circle1" presStyleLbl="node1" presStyleIdx="0" presStyleCnt="4" custLinFactNeighborY="-699"/>
      <dgm:spPr/>
      <dgm:t>
        <a:bodyPr/>
        <a:lstStyle/>
        <a:p>
          <a:endParaRPr lang="en-US"/>
        </a:p>
      </dgm:t>
    </dgm:pt>
    <dgm:pt modelId="{35A0923C-F4A1-442B-B3E0-9609DFBFB29D}" type="pres">
      <dgm:prSet presAssocID="{DB292B3F-BF37-4B83-83C0-F3B7DD0C9261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24A12-2A37-4651-BFDF-8E12933ED88A}" type="pres">
      <dgm:prSet presAssocID="{DB292B3F-BF37-4B83-83C0-F3B7DD0C9261}" presName="comp2" presStyleCnt="0"/>
      <dgm:spPr/>
    </dgm:pt>
    <dgm:pt modelId="{230490C3-8B65-43AC-ACCE-697D752616FE}" type="pres">
      <dgm:prSet presAssocID="{DB292B3F-BF37-4B83-83C0-F3B7DD0C9261}" presName="circle2" presStyleLbl="node1" presStyleIdx="1" presStyleCnt="4"/>
      <dgm:spPr/>
      <dgm:t>
        <a:bodyPr/>
        <a:lstStyle/>
        <a:p>
          <a:endParaRPr lang="en-US"/>
        </a:p>
      </dgm:t>
    </dgm:pt>
    <dgm:pt modelId="{72DFC391-CE8F-448E-9FF6-63007AA81F5C}" type="pres">
      <dgm:prSet presAssocID="{DB292B3F-BF37-4B83-83C0-F3B7DD0C9261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E2F54-BCED-4BD6-A16B-A6AC4CF505B4}" type="pres">
      <dgm:prSet presAssocID="{DB292B3F-BF37-4B83-83C0-F3B7DD0C9261}" presName="comp3" presStyleCnt="0"/>
      <dgm:spPr/>
    </dgm:pt>
    <dgm:pt modelId="{133318CA-1D31-4EA7-87F0-EF1E81540FEF}" type="pres">
      <dgm:prSet presAssocID="{DB292B3F-BF37-4B83-83C0-F3B7DD0C9261}" presName="circle3" presStyleLbl="node1" presStyleIdx="2" presStyleCnt="4"/>
      <dgm:spPr/>
      <dgm:t>
        <a:bodyPr/>
        <a:lstStyle/>
        <a:p>
          <a:endParaRPr lang="en-US"/>
        </a:p>
      </dgm:t>
    </dgm:pt>
    <dgm:pt modelId="{0DFF01E8-373F-4622-9CEE-DA62BCBE1465}" type="pres">
      <dgm:prSet presAssocID="{DB292B3F-BF37-4B83-83C0-F3B7DD0C9261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04CC2C-D0F0-4E63-9E1F-CDA201DA369B}" type="pres">
      <dgm:prSet presAssocID="{DB292B3F-BF37-4B83-83C0-F3B7DD0C9261}" presName="comp4" presStyleCnt="0"/>
      <dgm:spPr/>
    </dgm:pt>
    <dgm:pt modelId="{71877EFD-4F22-481E-A32D-93F3E8A575D7}" type="pres">
      <dgm:prSet presAssocID="{DB292B3F-BF37-4B83-83C0-F3B7DD0C9261}" presName="circle4" presStyleLbl="node1" presStyleIdx="3" presStyleCnt="4" custLinFactNeighborY="-5862"/>
      <dgm:spPr/>
      <dgm:t>
        <a:bodyPr/>
        <a:lstStyle/>
        <a:p>
          <a:endParaRPr lang="en-US"/>
        </a:p>
      </dgm:t>
    </dgm:pt>
    <dgm:pt modelId="{DA461CC6-E523-424A-B25A-A45A6F645E08}" type="pres">
      <dgm:prSet presAssocID="{DB292B3F-BF37-4B83-83C0-F3B7DD0C9261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041BEB-37A8-4F18-844C-A2F2C987CEC1}" type="presOf" srcId="{DB292B3F-BF37-4B83-83C0-F3B7DD0C9261}" destId="{745849E0-E696-4F42-AC77-7A4938C713F3}" srcOrd="0" destOrd="0" presId="urn:microsoft.com/office/officeart/2005/8/layout/venn2"/>
    <dgm:cxn modelId="{63CDAEC1-F5BB-43D9-8499-60FB9D6D2BBF}" type="presOf" srcId="{5D390777-972B-45A4-ACEA-EC398BEAB559}" destId="{133318CA-1D31-4EA7-87F0-EF1E81540FEF}" srcOrd="0" destOrd="0" presId="urn:microsoft.com/office/officeart/2005/8/layout/venn2"/>
    <dgm:cxn modelId="{67958F39-6FB2-45DF-B5C5-5FCC60A7B983}" type="presOf" srcId="{CEF2054B-D605-473B-BBBC-55D95BCCD461}" destId="{1CACCFBE-271B-469D-A12B-BC59EB4C9BC3}" srcOrd="0" destOrd="0" presId="urn:microsoft.com/office/officeart/2005/8/layout/venn2"/>
    <dgm:cxn modelId="{D36DBB93-72C5-4F9E-8E3D-A2884F225B7E}" type="presOf" srcId="{5D390777-972B-45A4-ACEA-EC398BEAB559}" destId="{0DFF01E8-373F-4622-9CEE-DA62BCBE1465}" srcOrd="1" destOrd="0" presId="urn:microsoft.com/office/officeart/2005/8/layout/venn2"/>
    <dgm:cxn modelId="{0D8D8486-12CD-492C-86E2-0593F5176DBE}" srcId="{DB292B3F-BF37-4B83-83C0-F3B7DD0C9261}" destId="{5D390777-972B-45A4-ACEA-EC398BEAB559}" srcOrd="2" destOrd="0" parTransId="{E175E019-3238-4ACE-B3C6-D63B20011647}" sibTransId="{C3728DF0-E2DF-4022-8B13-01CEF02FDECD}"/>
    <dgm:cxn modelId="{33B48D83-9C0F-461C-ADD3-C887193746B8}" type="presOf" srcId="{E04A5AD9-0B52-4AA0-93D7-844E4328E82C}" destId="{72DFC391-CE8F-448E-9FF6-63007AA81F5C}" srcOrd="1" destOrd="0" presId="urn:microsoft.com/office/officeart/2005/8/layout/venn2"/>
    <dgm:cxn modelId="{481922BD-9E4E-43DE-AF77-0ECB0F61ADD0}" type="presOf" srcId="{700AFDFC-515B-465A-9F80-E13FBF5D1197}" destId="{71877EFD-4F22-481E-A32D-93F3E8A575D7}" srcOrd="0" destOrd="0" presId="urn:microsoft.com/office/officeart/2005/8/layout/venn2"/>
    <dgm:cxn modelId="{E2F6A270-23D3-4FF2-B9DC-E2F87DC0F1A6}" srcId="{DB292B3F-BF37-4B83-83C0-F3B7DD0C9261}" destId="{700AFDFC-515B-465A-9F80-E13FBF5D1197}" srcOrd="3" destOrd="0" parTransId="{A8463DDC-417C-48FB-8E77-4A23E5336DA1}" sibTransId="{40C688B7-F241-4A7A-B6D4-38A3C0FEC4BE}"/>
    <dgm:cxn modelId="{915839E6-A668-4EEB-8017-DF6CB2D195D4}" type="presOf" srcId="{E04A5AD9-0B52-4AA0-93D7-844E4328E82C}" destId="{230490C3-8B65-43AC-ACCE-697D752616FE}" srcOrd="0" destOrd="0" presId="urn:microsoft.com/office/officeart/2005/8/layout/venn2"/>
    <dgm:cxn modelId="{A8292DC0-5A68-44F6-8A07-99A37A84C893}" srcId="{DB292B3F-BF37-4B83-83C0-F3B7DD0C9261}" destId="{E04A5AD9-0B52-4AA0-93D7-844E4328E82C}" srcOrd="1" destOrd="0" parTransId="{07018875-E993-4F44-A3DA-BF2FA27A7129}" sibTransId="{317E6754-BFF9-435B-8445-0FBCF194D861}"/>
    <dgm:cxn modelId="{193B17DE-BB3E-4EF7-A6FC-FCD9322EE39E}" srcId="{DB292B3F-BF37-4B83-83C0-F3B7DD0C9261}" destId="{CEF2054B-D605-473B-BBBC-55D95BCCD461}" srcOrd="0" destOrd="0" parTransId="{055A8F59-CF88-4362-99D6-8E969EF0F1FF}" sibTransId="{9B5D5D19-9AE8-40FB-942E-A84753500BDE}"/>
    <dgm:cxn modelId="{20577C9A-A8AE-404D-AC45-AB4D745EE43F}" type="presOf" srcId="{700AFDFC-515B-465A-9F80-E13FBF5D1197}" destId="{DA461CC6-E523-424A-B25A-A45A6F645E08}" srcOrd="1" destOrd="0" presId="urn:microsoft.com/office/officeart/2005/8/layout/venn2"/>
    <dgm:cxn modelId="{621922EA-496A-4B8B-872C-3ADCB7EA747D}" type="presOf" srcId="{CEF2054B-D605-473B-BBBC-55D95BCCD461}" destId="{35A0923C-F4A1-442B-B3E0-9609DFBFB29D}" srcOrd="1" destOrd="0" presId="urn:microsoft.com/office/officeart/2005/8/layout/venn2"/>
    <dgm:cxn modelId="{94F45425-2A18-4B37-B5AB-A1BE095AFA47}" type="presParOf" srcId="{745849E0-E696-4F42-AC77-7A4938C713F3}" destId="{139AEA7C-3BC4-4C4C-A880-85BCA50D52CE}" srcOrd="0" destOrd="0" presId="urn:microsoft.com/office/officeart/2005/8/layout/venn2"/>
    <dgm:cxn modelId="{D6311877-7212-4785-AF83-E8A6B2E40EAE}" type="presParOf" srcId="{139AEA7C-3BC4-4C4C-A880-85BCA50D52CE}" destId="{1CACCFBE-271B-469D-A12B-BC59EB4C9BC3}" srcOrd="0" destOrd="0" presId="urn:microsoft.com/office/officeart/2005/8/layout/venn2"/>
    <dgm:cxn modelId="{A157934E-BE83-42B2-B6BC-D35FBC466892}" type="presParOf" srcId="{139AEA7C-3BC4-4C4C-A880-85BCA50D52CE}" destId="{35A0923C-F4A1-442B-B3E0-9609DFBFB29D}" srcOrd="1" destOrd="0" presId="urn:microsoft.com/office/officeart/2005/8/layout/venn2"/>
    <dgm:cxn modelId="{8EC72F06-6A16-4763-9152-4C6B99C85F2E}" type="presParOf" srcId="{745849E0-E696-4F42-AC77-7A4938C713F3}" destId="{E5324A12-2A37-4651-BFDF-8E12933ED88A}" srcOrd="1" destOrd="0" presId="urn:microsoft.com/office/officeart/2005/8/layout/venn2"/>
    <dgm:cxn modelId="{42DCA17D-B7C3-4823-AF56-F998CACB3D37}" type="presParOf" srcId="{E5324A12-2A37-4651-BFDF-8E12933ED88A}" destId="{230490C3-8B65-43AC-ACCE-697D752616FE}" srcOrd="0" destOrd="0" presId="urn:microsoft.com/office/officeart/2005/8/layout/venn2"/>
    <dgm:cxn modelId="{DF21EDB7-1C91-41B0-BCCC-F20DCCF382AF}" type="presParOf" srcId="{E5324A12-2A37-4651-BFDF-8E12933ED88A}" destId="{72DFC391-CE8F-448E-9FF6-63007AA81F5C}" srcOrd="1" destOrd="0" presId="urn:microsoft.com/office/officeart/2005/8/layout/venn2"/>
    <dgm:cxn modelId="{E53E8DA1-0C37-4ACE-BD85-ED86BEE40EFF}" type="presParOf" srcId="{745849E0-E696-4F42-AC77-7A4938C713F3}" destId="{7F2E2F54-BCED-4BD6-A16B-A6AC4CF505B4}" srcOrd="2" destOrd="0" presId="urn:microsoft.com/office/officeart/2005/8/layout/venn2"/>
    <dgm:cxn modelId="{7F8372C4-F6E8-4017-8485-C3A198373EF7}" type="presParOf" srcId="{7F2E2F54-BCED-4BD6-A16B-A6AC4CF505B4}" destId="{133318CA-1D31-4EA7-87F0-EF1E81540FEF}" srcOrd="0" destOrd="0" presId="urn:microsoft.com/office/officeart/2005/8/layout/venn2"/>
    <dgm:cxn modelId="{E3981ACC-FC4F-4892-A530-BDC0BF2E8E68}" type="presParOf" srcId="{7F2E2F54-BCED-4BD6-A16B-A6AC4CF505B4}" destId="{0DFF01E8-373F-4622-9CEE-DA62BCBE1465}" srcOrd="1" destOrd="0" presId="urn:microsoft.com/office/officeart/2005/8/layout/venn2"/>
    <dgm:cxn modelId="{0FAF955F-B089-4E20-8039-F8519EB55CFD}" type="presParOf" srcId="{745849E0-E696-4F42-AC77-7A4938C713F3}" destId="{D904CC2C-D0F0-4E63-9E1F-CDA201DA369B}" srcOrd="3" destOrd="0" presId="urn:microsoft.com/office/officeart/2005/8/layout/venn2"/>
    <dgm:cxn modelId="{0812A9D7-D688-4897-AFC1-16C2BB8BB138}" type="presParOf" srcId="{D904CC2C-D0F0-4E63-9E1F-CDA201DA369B}" destId="{71877EFD-4F22-481E-A32D-93F3E8A575D7}" srcOrd="0" destOrd="0" presId="urn:microsoft.com/office/officeart/2005/8/layout/venn2"/>
    <dgm:cxn modelId="{A17D9EBB-76F2-45DA-9282-2D119F43B522}" type="presParOf" srcId="{D904CC2C-D0F0-4E63-9E1F-CDA201DA369B}" destId="{DA461CC6-E523-424A-B25A-A45A6F645E0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93F055-D20D-41B9-B507-B7D2AC87EE1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2542230-570A-4ACE-97EE-EB6BF9292917}">
      <dgm:prSet phldrT="[Text]" custT="1"/>
      <dgm:spPr>
        <a:ln w="28575">
          <a:solidFill>
            <a:srgbClr val="FFFFFF"/>
          </a:solidFill>
        </a:ln>
      </dgm:spPr>
      <dgm:t>
        <a:bodyPr vert="horz"/>
        <a:lstStyle/>
        <a:p>
          <a:pPr algn="l"/>
          <a:endParaRPr lang="en-US" sz="3600" dirty="0" smtClean="0">
            <a:latin typeface="Calibri" panose="020F0502020204030204" pitchFamily="34" charset="0"/>
          </a:endParaRPr>
        </a:p>
        <a:p>
          <a:pPr algn="l"/>
          <a:endParaRPr lang="en-US" sz="3600" dirty="0" smtClean="0">
            <a:latin typeface="Calibri" panose="020F0502020204030204" pitchFamily="34" charset="0"/>
          </a:endParaRPr>
        </a:p>
        <a:p>
          <a:pPr algn="l"/>
          <a:r>
            <a:rPr lang="en-US" sz="3600" dirty="0" smtClean="0">
              <a:latin typeface="Calibri" panose="020F0502020204030204" pitchFamily="34" charset="0"/>
            </a:rPr>
            <a:t>           - State laboratories</a:t>
          </a:r>
        </a:p>
        <a:p>
          <a:pPr algn="l"/>
          <a:r>
            <a:rPr lang="en-US" sz="3600" dirty="0" smtClean="0">
              <a:latin typeface="Calibri" panose="020F0502020204030204" pitchFamily="34" charset="0"/>
            </a:rPr>
            <a:t>           - Commercial laboratories</a:t>
          </a:r>
        </a:p>
        <a:p>
          <a:pPr algn="l"/>
          <a:endParaRPr lang="en-US" sz="3600" dirty="0">
            <a:latin typeface="Calibri" panose="020F0502020204030204" pitchFamily="34" charset="0"/>
          </a:endParaRPr>
        </a:p>
      </dgm:t>
    </dgm:pt>
    <dgm:pt modelId="{9868DB1E-1E37-47B8-B5CE-54432BAFD2F9}" type="parTrans" cxnId="{67CC91F5-724D-47E2-A3C7-A5EC3FCE8246}">
      <dgm:prSet/>
      <dgm:spPr/>
      <dgm:t>
        <a:bodyPr/>
        <a:lstStyle/>
        <a:p>
          <a:endParaRPr lang="en-US"/>
        </a:p>
      </dgm:t>
    </dgm:pt>
    <dgm:pt modelId="{FCACEB6B-8ED7-4B9A-A373-9E8C7F795BFB}" type="sibTrans" cxnId="{67CC91F5-724D-47E2-A3C7-A5EC3FCE8246}">
      <dgm:prSet/>
      <dgm:spPr/>
      <dgm:t>
        <a:bodyPr/>
        <a:lstStyle/>
        <a:p>
          <a:endParaRPr lang="en-US"/>
        </a:p>
      </dgm:t>
    </dgm:pt>
    <dgm:pt modelId="{79F7CD73-AA13-4EA7-8974-69E4D3C25A3E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Includes patient demographics and additional specimen details</a:t>
          </a:r>
          <a:endParaRPr lang="en-US" dirty="0">
            <a:latin typeface="Calibri" panose="020F0502020204030204" pitchFamily="34" charset="0"/>
          </a:endParaRPr>
        </a:p>
      </dgm:t>
    </dgm:pt>
    <dgm:pt modelId="{E6591842-850B-4C7B-8DC7-2CB339EB28EE}" type="sibTrans" cxnId="{65142355-682E-4B72-AA75-ACDE6B605520}">
      <dgm:prSet/>
      <dgm:spPr/>
      <dgm:t>
        <a:bodyPr/>
        <a:lstStyle/>
        <a:p>
          <a:endParaRPr lang="en-US"/>
        </a:p>
      </dgm:t>
    </dgm:pt>
    <dgm:pt modelId="{FD542F90-F865-4C06-8416-227AC78F6D60}" type="parTrans" cxnId="{65142355-682E-4B72-AA75-ACDE6B605520}">
      <dgm:prSet/>
      <dgm:spPr/>
      <dgm:t>
        <a:bodyPr/>
        <a:lstStyle/>
        <a:p>
          <a:endParaRPr lang="en-US"/>
        </a:p>
      </dgm:t>
    </dgm:pt>
    <dgm:pt modelId="{96CBB331-BD9D-443E-B21A-8DC5EE2807BA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Data transmitted daily from laboratory to DOH</a:t>
          </a:r>
        </a:p>
      </dgm:t>
    </dgm:pt>
    <dgm:pt modelId="{0D03C6FA-DE23-4C3F-A9FE-80590FCDDAC3}" type="sibTrans" cxnId="{83F108F6-6FB3-49EB-B262-6E7B136714D1}">
      <dgm:prSet/>
      <dgm:spPr/>
      <dgm:t>
        <a:bodyPr/>
        <a:lstStyle/>
        <a:p>
          <a:endParaRPr lang="en-US"/>
        </a:p>
      </dgm:t>
    </dgm:pt>
    <dgm:pt modelId="{9F3A7B17-F590-451B-A4C3-6942BB6B02CB}" type="parTrans" cxnId="{83F108F6-6FB3-49EB-B262-6E7B136714D1}">
      <dgm:prSet/>
      <dgm:spPr/>
      <dgm:t>
        <a:bodyPr/>
        <a:lstStyle/>
        <a:p>
          <a:endParaRPr lang="en-US"/>
        </a:p>
      </dgm:t>
    </dgm:pt>
    <dgm:pt modelId="{23C508B2-2135-4E5F-934A-7F17E13765EA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Electronically submitted; eliminates laboratory data entry staff time </a:t>
          </a:r>
        </a:p>
      </dgm:t>
    </dgm:pt>
    <dgm:pt modelId="{3F0F23C0-AA6C-4E81-88D8-D70828AC8471}" type="sibTrans" cxnId="{C836EA25-14DB-43BD-868E-5AA7955ECC6A}">
      <dgm:prSet/>
      <dgm:spPr/>
      <dgm:t>
        <a:bodyPr/>
        <a:lstStyle/>
        <a:p>
          <a:endParaRPr lang="en-US"/>
        </a:p>
      </dgm:t>
    </dgm:pt>
    <dgm:pt modelId="{FD57804B-3C62-45FF-871F-9EB3AAFFFD3E}" type="parTrans" cxnId="{C836EA25-14DB-43BD-868E-5AA7955ECC6A}">
      <dgm:prSet/>
      <dgm:spPr/>
      <dgm:t>
        <a:bodyPr/>
        <a:lstStyle/>
        <a:p>
          <a:endParaRPr lang="en-US"/>
        </a:p>
      </dgm:t>
    </dgm:pt>
    <dgm:pt modelId="{D1A2C9BD-31E2-4E84-8151-6AEF414B8EC8}" type="pres">
      <dgm:prSet presAssocID="{4593F055-D20D-41B9-B507-B7D2AC87EE1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E5A38E-E1E7-4E95-B00E-3DF5A52A7E9F}" type="pres">
      <dgm:prSet presAssocID="{52542230-570A-4ACE-97EE-EB6BF9292917}" presName="root1" presStyleCnt="0"/>
      <dgm:spPr/>
    </dgm:pt>
    <dgm:pt modelId="{C27F820A-0270-4492-929C-4F7FBD955CC4}" type="pres">
      <dgm:prSet presAssocID="{52542230-570A-4ACE-97EE-EB6BF9292917}" presName="LevelOneTextNode" presStyleLbl="node0" presStyleIdx="0" presStyleCnt="1" custScaleX="90763" custScaleY="55763" custLinFactNeighborX="9203" custLinFactNeighborY="-1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C1A290-ED19-469E-8E13-6973CFEDD103}" type="pres">
      <dgm:prSet presAssocID="{52542230-570A-4ACE-97EE-EB6BF9292917}" presName="level2hierChild" presStyleCnt="0"/>
      <dgm:spPr/>
    </dgm:pt>
    <dgm:pt modelId="{0DEFF5A7-D7BD-42C8-9548-AC45B208D928}" type="pres">
      <dgm:prSet presAssocID="{FD57804B-3C62-45FF-871F-9EB3AAFFFD3E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45F1CD95-79C4-432F-84CC-18F5CB8D117D}" type="pres">
      <dgm:prSet presAssocID="{FD57804B-3C62-45FF-871F-9EB3AAFFFD3E}" presName="connTx" presStyleLbl="parChTrans1D2" presStyleIdx="0" presStyleCnt="3"/>
      <dgm:spPr/>
      <dgm:t>
        <a:bodyPr/>
        <a:lstStyle/>
        <a:p>
          <a:endParaRPr lang="en-US"/>
        </a:p>
      </dgm:t>
    </dgm:pt>
    <dgm:pt modelId="{543D20DD-E557-4136-B371-58A57ED9E2B8}" type="pres">
      <dgm:prSet presAssocID="{23C508B2-2135-4E5F-934A-7F17E13765EA}" presName="root2" presStyleCnt="0"/>
      <dgm:spPr/>
    </dgm:pt>
    <dgm:pt modelId="{1AB910E3-3F80-47B9-8BC2-49977D220CB6}" type="pres">
      <dgm:prSet presAssocID="{23C508B2-2135-4E5F-934A-7F17E13765EA}" presName="LevelTwoTextNode" presStyleLbl="node2" presStyleIdx="0" presStyleCnt="3" custScaleX="58840" custScaleY="960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511E8C-062B-492A-B9C3-2FC15B674A35}" type="pres">
      <dgm:prSet presAssocID="{23C508B2-2135-4E5F-934A-7F17E13765EA}" presName="level3hierChild" presStyleCnt="0"/>
      <dgm:spPr/>
    </dgm:pt>
    <dgm:pt modelId="{64FA750D-94A8-4701-9636-53ED472383C8}" type="pres">
      <dgm:prSet presAssocID="{9F3A7B17-F590-451B-A4C3-6942BB6B02C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7C425D5-96F4-4692-BBE6-4876163C9EB8}" type="pres">
      <dgm:prSet presAssocID="{9F3A7B17-F590-451B-A4C3-6942BB6B02C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36C124EA-D460-4714-BD71-369F9DB23DDD}" type="pres">
      <dgm:prSet presAssocID="{96CBB331-BD9D-443E-B21A-8DC5EE2807BA}" presName="root2" presStyleCnt="0"/>
      <dgm:spPr/>
    </dgm:pt>
    <dgm:pt modelId="{10FD5172-4CC6-4768-8EE3-170E98EECB51}" type="pres">
      <dgm:prSet presAssocID="{96CBB331-BD9D-443E-B21A-8DC5EE2807BA}" presName="LevelTwoTextNode" presStyleLbl="node2" presStyleIdx="1" presStyleCnt="3" custScaleX="58812" custScaleY="96035" custLinFactNeighborY="-89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B8DCAA-8C04-4250-9819-7F90A329E3DB}" type="pres">
      <dgm:prSet presAssocID="{96CBB331-BD9D-443E-B21A-8DC5EE2807BA}" presName="level3hierChild" presStyleCnt="0"/>
      <dgm:spPr/>
    </dgm:pt>
    <dgm:pt modelId="{53C5CC5F-75A9-420D-9A7F-89469E7DCB67}" type="pres">
      <dgm:prSet presAssocID="{FD542F90-F865-4C06-8416-227AC78F6D60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D38FF802-0D73-4F28-AD22-B0B9B3AAFC45}" type="pres">
      <dgm:prSet presAssocID="{FD542F90-F865-4C06-8416-227AC78F6D60}" presName="connTx" presStyleLbl="parChTrans1D2" presStyleIdx="2" presStyleCnt="3"/>
      <dgm:spPr/>
      <dgm:t>
        <a:bodyPr/>
        <a:lstStyle/>
        <a:p>
          <a:endParaRPr lang="en-US"/>
        </a:p>
      </dgm:t>
    </dgm:pt>
    <dgm:pt modelId="{EBE97336-285C-4777-952C-A1CCA0F403D2}" type="pres">
      <dgm:prSet presAssocID="{79F7CD73-AA13-4EA7-8974-69E4D3C25A3E}" presName="root2" presStyleCnt="0"/>
      <dgm:spPr/>
    </dgm:pt>
    <dgm:pt modelId="{646F592F-7B61-4505-99EF-3AEC3DA8C3D8}" type="pres">
      <dgm:prSet presAssocID="{79F7CD73-AA13-4EA7-8974-69E4D3C25A3E}" presName="LevelTwoTextNode" presStyleLbl="node2" presStyleIdx="2" presStyleCnt="3" custScaleX="58812" custScaleY="96035" custLinFactNeighborY="-164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7770A1-CF8E-4F52-9C17-298B038DFE44}" type="pres">
      <dgm:prSet presAssocID="{79F7CD73-AA13-4EA7-8974-69E4D3C25A3E}" presName="level3hierChild" presStyleCnt="0"/>
      <dgm:spPr/>
    </dgm:pt>
  </dgm:ptLst>
  <dgm:cxnLst>
    <dgm:cxn modelId="{5EA3F905-2A3B-49F1-8BB9-44A5C445D738}" type="presOf" srcId="{4593F055-D20D-41B9-B507-B7D2AC87EE1E}" destId="{D1A2C9BD-31E2-4E84-8151-6AEF414B8EC8}" srcOrd="0" destOrd="0" presId="urn:microsoft.com/office/officeart/2008/layout/HorizontalMultiLevelHierarchy"/>
    <dgm:cxn modelId="{D862F0C0-035C-414D-BFB9-FADE9BB5590F}" type="presOf" srcId="{96CBB331-BD9D-443E-B21A-8DC5EE2807BA}" destId="{10FD5172-4CC6-4768-8EE3-170E98EECB51}" srcOrd="0" destOrd="0" presId="urn:microsoft.com/office/officeart/2008/layout/HorizontalMultiLevelHierarchy"/>
    <dgm:cxn modelId="{217448AD-6BD5-4904-8CC4-FE9972B06AF3}" type="presOf" srcId="{9F3A7B17-F590-451B-A4C3-6942BB6B02CB}" destId="{97C425D5-96F4-4692-BBE6-4876163C9EB8}" srcOrd="1" destOrd="0" presId="urn:microsoft.com/office/officeart/2008/layout/HorizontalMultiLevelHierarchy"/>
    <dgm:cxn modelId="{83F108F6-6FB3-49EB-B262-6E7B136714D1}" srcId="{52542230-570A-4ACE-97EE-EB6BF9292917}" destId="{96CBB331-BD9D-443E-B21A-8DC5EE2807BA}" srcOrd="1" destOrd="0" parTransId="{9F3A7B17-F590-451B-A4C3-6942BB6B02CB}" sibTransId="{0D03C6FA-DE23-4C3F-A9FE-80590FCDDAC3}"/>
    <dgm:cxn modelId="{65142355-682E-4B72-AA75-ACDE6B605520}" srcId="{52542230-570A-4ACE-97EE-EB6BF9292917}" destId="{79F7CD73-AA13-4EA7-8974-69E4D3C25A3E}" srcOrd="2" destOrd="0" parTransId="{FD542F90-F865-4C06-8416-227AC78F6D60}" sibTransId="{E6591842-850B-4C7B-8DC7-2CB339EB28EE}"/>
    <dgm:cxn modelId="{0DD2BA2B-7DBE-4A53-9DE1-BA0A5F609478}" type="presOf" srcId="{FD57804B-3C62-45FF-871F-9EB3AAFFFD3E}" destId="{0DEFF5A7-D7BD-42C8-9548-AC45B208D928}" srcOrd="0" destOrd="0" presId="urn:microsoft.com/office/officeart/2008/layout/HorizontalMultiLevelHierarchy"/>
    <dgm:cxn modelId="{0515803C-A103-4F69-9B92-1E6615E4DBB3}" type="presOf" srcId="{FD542F90-F865-4C06-8416-227AC78F6D60}" destId="{D38FF802-0D73-4F28-AD22-B0B9B3AAFC45}" srcOrd="1" destOrd="0" presId="urn:microsoft.com/office/officeart/2008/layout/HorizontalMultiLevelHierarchy"/>
    <dgm:cxn modelId="{B6EC8E88-8D65-4629-A3D1-0EBE700B35E7}" type="presOf" srcId="{FD542F90-F865-4C06-8416-227AC78F6D60}" destId="{53C5CC5F-75A9-420D-9A7F-89469E7DCB67}" srcOrd="0" destOrd="0" presId="urn:microsoft.com/office/officeart/2008/layout/HorizontalMultiLevelHierarchy"/>
    <dgm:cxn modelId="{30AEEEC1-5175-4368-ADA5-855F7DB1F7A1}" type="presOf" srcId="{23C508B2-2135-4E5F-934A-7F17E13765EA}" destId="{1AB910E3-3F80-47B9-8BC2-49977D220CB6}" srcOrd="0" destOrd="0" presId="urn:microsoft.com/office/officeart/2008/layout/HorizontalMultiLevelHierarchy"/>
    <dgm:cxn modelId="{67CC91F5-724D-47E2-A3C7-A5EC3FCE8246}" srcId="{4593F055-D20D-41B9-B507-B7D2AC87EE1E}" destId="{52542230-570A-4ACE-97EE-EB6BF9292917}" srcOrd="0" destOrd="0" parTransId="{9868DB1E-1E37-47B8-B5CE-54432BAFD2F9}" sibTransId="{FCACEB6B-8ED7-4B9A-A373-9E8C7F795BFB}"/>
    <dgm:cxn modelId="{C836EA25-14DB-43BD-868E-5AA7955ECC6A}" srcId="{52542230-570A-4ACE-97EE-EB6BF9292917}" destId="{23C508B2-2135-4E5F-934A-7F17E13765EA}" srcOrd="0" destOrd="0" parTransId="{FD57804B-3C62-45FF-871F-9EB3AAFFFD3E}" sibTransId="{3F0F23C0-AA6C-4E81-88D8-D70828AC8471}"/>
    <dgm:cxn modelId="{F443C4DB-A16E-43C7-967C-EB28B0C4C291}" type="presOf" srcId="{79F7CD73-AA13-4EA7-8974-69E4D3C25A3E}" destId="{646F592F-7B61-4505-99EF-3AEC3DA8C3D8}" srcOrd="0" destOrd="0" presId="urn:microsoft.com/office/officeart/2008/layout/HorizontalMultiLevelHierarchy"/>
    <dgm:cxn modelId="{B9126E75-5702-4E18-9FC6-852BD014DDFC}" type="presOf" srcId="{9F3A7B17-F590-451B-A4C3-6942BB6B02CB}" destId="{64FA750D-94A8-4701-9636-53ED472383C8}" srcOrd="0" destOrd="0" presId="urn:microsoft.com/office/officeart/2008/layout/HorizontalMultiLevelHierarchy"/>
    <dgm:cxn modelId="{13712AA5-F7B0-4D2F-93E9-53C41F1099B8}" type="presOf" srcId="{FD57804B-3C62-45FF-871F-9EB3AAFFFD3E}" destId="{45F1CD95-79C4-432F-84CC-18F5CB8D117D}" srcOrd="1" destOrd="0" presId="urn:microsoft.com/office/officeart/2008/layout/HorizontalMultiLevelHierarchy"/>
    <dgm:cxn modelId="{D7FA8425-4DCC-4EDC-9167-7A485B88162E}" type="presOf" srcId="{52542230-570A-4ACE-97EE-EB6BF9292917}" destId="{C27F820A-0270-4492-929C-4F7FBD955CC4}" srcOrd="0" destOrd="0" presId="urn:microsoft.com/office/officeart/2008/layout/HorizontalMultiLevelHierarchy"/>
    <dgm:cxn modelId="{FE0C5096-6724-4DA3-84BB-A317A99D189E}" type="presParOf" srcId="{D1A2C9BD-31E2-4E84-8151-6AEF414B8EC8}" destId="{23E5A38E-E1E7-4E95-B00E-3DF5A52A7E9F}" srcOrd="0" destOrd="0" presId="urn:microsoft.com/office/officeart/2008/layout/HorizontalMultiLevelHierarchy"/>
    <dgm:cxn modelId="{E4237AC0-F739-4E51-A0E0-D56A0F52085A}" type="presParOf" srcId="{23E5A38E-E1E7-4E95-B00E-3DF5A52A7E9F}" destId="{C27F820A-0270-4492-929C-4F7FBD955CC4}" srcOrd="0" destOrd="0" presId="urn:microsoft.com/office/officeart/2008/layout/HorizontalMultiLevelHierarchy"/>
    <dgm:cxn modelId="{3A6E6E78-BD15-44B7-BE97-7D70F4584166}" type="presParOf" srcId="{23E5A38E-E1E7-4E95-B00E-3DF5A52A7E9F}" destId="{75C1A290-ED19-469E-8E13-6973CFEDD103}" srcOrd="1" destOrd="0" presId="urn:microsoft.com/office/officeart/2008/layout/HorizontalMultiLevelHierarchy"/>
    <dgm:cxn modelId="{A11E5E1E-B63F-4B64-A1CF-141325455224}" type="presParOf" srcId="{75C1A290-ED19-469E-8E13-6973CFEDD103}" destId="{0DEFF5A7-D7BD-42C8-9548-AC45B208D928}" srcOrd="0" destOrd="0" presId="urn:microsoft.com/office/officeart/2008/layout/HorizontalMultiLevelHierarchy"/>
    <dgm:cxn modelId="{2661ED24-104F-45DA-9BBC-BFC8F7DFDA8A}" type="presParOf" srcId="{0DEFF5A7-D7BD-42C8-9548-AC45B208D928}" destId="{45F1CD95-79C4-432F-84CC-18F5CB8D117D}" srcOrd="0" destOrd="0" presId="urn:microsoft.com/office/officeart/2008/layout/HorizontalMultiLevelHierarchy"/>
    <dgm:cxn modelId="{0C756D2A-5971-4A9B-9E2F-A42161726F0C}" type="presParOf" srcId="{75C1A290-ED19-469E-8E13-6973CFEDD103}" destId="{543D20DD-E557-4136-B371-58A57ED9E2B8}" srcOrd="1" destOrd="0" presId="urn:microsoft.com/office/officeart/2008/layout/HorizontalMultiLevelHierarchy"/>
    <dgm:cxn modelId="{5F0A482F-2F4A-4C3B-890E-D4A9E0D09646}" type="presParOf" srcId="{543D20DD-E557-4136-B371-58A57ED9E2B8}" destId="{1AB910E3-3F80-47B9-8BC2-49977D220CB6}" srcOrd="0" destOrd="0" presId="urn:microsoft.com/office/officeart/2008/layout/HorizontalMultiLevelHierarchy"/>
    <dgm:cxn modelId="{E06A52A3-C05C-49DF-8176-89E241AEDF17}" type="presParOf" srcId="{543D20DD-E557-4136-B371-58A57ED9E2B8}" destId="{19511E8C-062B-492A-B9C3-2FC15B674A35}" srcOrd="1" destOrd="0" presId="urn:microsoft.com/office/officeart/2008/layout/HorizontalMultiLevelHierarchy"/>
    <dgm:cxn modelId="{28DE4E99-DCE9-4B45-A4E7-FBEF29D3D950}" type="presParOf" srcId="{75C1A290-ED19-469E-8E13-6973CFEDD103}" destId="{64FA750D-94A8-4701-9636-53ED472383C8}" srcOrd="2" destOrd="0" presId="urn:microsoft.com/office/officeart/2008/layout/HorizontalMultiLevelHierarchy"/>
    <dgm:cxn modelId="{3F0527D2-B25B-4524-9420-B6ADAD183AC5}" type="presParOf" srcId="{64FA750D-94A8-4701-9636-53ED472383C8}" destId="{97C425D5-96F4-4692-BBE6-4876163C9EB8}" srcOrd="0" destOrd="0" presId="urn:microsoft.com/office/officeart/2008/layout/HorizontalMultiLevelHierarchy"/>
    <dgm:cxn modelId="{972F5453-A008-45E2-823E-4B9BCDEA9791}" type="presParOf" srcId="{75C1A290-ED19-469E-8E13-6973CFEDD103}" destId="{36C124EA-D460-4714-BD71-369F9DB23DDD}" srcOrd="3" destOrd="0" presId="urn:microsoft.com/office/officeart/2008/layout/HorizontalMultiLevelHierarchy"/>
    <dgm:cxn modelId="{E9F37E0D-450C-4522-B9CD-F8D82470A51D}" type="presParOf" srcId="{36C124EA-D460-4714-BD71-369F9DB23DDD}" destId="{10FD5172-4CC6-4768-8EE3-170E98EECB51}" srcOrd="0" destOrd="0" presId="urn:microsoft.com/office/officeart/2008/layout/HorizontalMultiLevelHierarchy"/>
    <dgm:cxn modelId="{B0B5A050-E226-4532-B507-9709ED6B07C1}" type="presParOf" srcId="{36C124EA-D460-4714-BD71-369F9DB23DDD}" destId="{3BB8DCAA-8C04-4250-9819-7F90A329E3DB}" srcOrd="1" destOrd="0" presId="urn:microsoft.com/office/officeart/2008/layout/HorizontalMultiLevelHierarchy"/>
    <dgm:cxn modelId="{EA22D5DA-3266-4B1B-82DF-14219D2FE31A}" type="presParOf" srcId="{75C1A290-ED19-469E-8E13-6973CFEDD103}" destId="{53C5CC5F-75A9-420D-9A7F-89469E7DCB67}" srcOrd="4" destOrd="0" presId="urn:microsoft.com/office/officeart/2008/layout/HorizontalMultiLevelHierarchy"/>
    <dgm:cxn modelId="{ED14E8F0-1321-469F-AC5C-FF0EAAAD956D}" type="presParOf" srcId="{53C5CC5F-75A9-420D-9A7F-89469E7DCB67}" destId="{D38FF802-0D73-4F28-AD22-B0B9B3AAFC45}" srcOrd="0" destOrd="0" presId="urn:microsoft.com/office/officeart/2008/layout/HorizontalMultiLevelHierarchy"/>
    <dgm:cxn modelId="{A0D865D8-C285-4F18-A05C-0556DC64447F}" type="presParOf" srcId="{75C1A290-ED19-469E-8E13-6973CFEDD103}" destId="{EBE97336-285C-4777-952C-A1CCA0F403D2}" srcOrd="5" destOrd="0" presId="urn:microsoft.com/office/officeart/2008/layout/HorizontalMultiLevelHierarchy"/>
    <dgm:cxn modelId="{32BDEA01-2FC4-447B-83F1-9D52BC8E3C26}" type="presParOf" srcId="{EBE97336-285C-4777-952C-A1CCA0F403D2}" destId="{646F592F-7B61-4505-99EF-3AEC3DA8C3D8}" srcOrd="0" destOrd="0" presId="urn:microsoft.com/office/officeart/2008/layout/HorizontalMultiLevelHierarchy"/>
    <dgm:cxn modelId="{98E12DF3-8E1A-4948-9930-A11F9E307922}" type="presParOf" srcId="{EBE97336-285C-4777-952C-A1CCA0F403D2}" destId="{B37770A1-CF8E-4F52-9C17-298B038DFE4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93F055-D20D-41B9-B507-B7D2AC87EE1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2542230-570A-4ACE-97EE-EB6BF9292917}">
      <dgm:prSet phldrT="[Text]" custT="1"/>
      <dgm:spPr>
        <a:ln w="28575">
          <a:solidFill>
            <a:srgbClr val="FFFFFF"/>
          </a:solidFill>
        </a:ln>
      </dgm:spPr>
      <dgm:t>
        <a:bodyPr vert="horz"/>
        <a:lstStyle/>
        <a:p>
          <a:pPr algn="l"/>
          <a:endParaRPr lang="en-US" sz="3200" dirty="0" smtClean="0">
            <a:latin typeface="Calibri" panose="020F0502020204030204" pitchFamily="34" charset="0"/>
          </a:endParaRPr>
        </a:p>
        <a:p>
          <a:pPr algn="l"/>
          <a:endParaRPr lang="en-US" sz="3400" dirty="0" smtClean="0">
            <a:latin typeface="Calibri" panose="020F0502020204030204" pitchFamily="34" charset="0"/>
          </a:endParaRPr>
        </a:p>
        <a:p>
          <a:pPr algn="l"/>
          <a:r>
            <a:rPr lang="en-US" sz="3400" dirty="0" smtClean="0">
              <a:latin typeface="Calibri" panose="020F0502020204030204" pitchFamily="34" charset="0"/>
            </a:rPr>
            <a:t> - </a:t>
          </a:r>
          <a:r>
            <a:rPr lang="en-US" sz="3600" dirty="0" smtClean="0">
              <a:latin typeface="Calibri" panose="020F0502020204030204" pitchFamily="34" charset="0"/>
            </a:rPr>
            <a:t>State laboratories</a:t>
          </a:r>
        </a:p>
        <a:p>
          <a:pPr algn="l"/>
          <a:r>
            <a:rPr lang="en-US" sz="3600" dirty="0" smtClean="0">
              <a:latin typeface="Calibri" panose="020F0502020204030204" pitchFamily="34" charset="0"/>
            </a:rPr>
            <a:t> - Hospital laboratories</a:t>
          </a:r>
        </a:p>
        <a:p>
          <a:pPr algn="l"/>
          <a:endParaRPr lang="en-US" sz="3600" dirty="0">
            <a:latin typeface="Calibri" panose="020F0502020204030204" pitchFamily="34" charset="0"/>
          </a:endParaRPr>
        </a:p>
      </dgm:t>
    </dgm:pt>
    <dgm:pt modelId="{9868DB1E-1E37-47B8-B5CE-54432BAFD2F9}" type="parTrans" cxnId="{67CC91F5-724D-47E2-A3C7-A5EC3FCE8246}">
      <dgm:prSet/>
      <dgm:spPr/>
      <dgm:t>
        <a:bodyPr/>
        <a:lstStyle/>
        <a:p>
          <a:endParaRPr lang="en-US"/>
        </a:p>
      </dgm:t>
    </dgm:pt>
    <dgm:pt modelId="{FCACEB6B-8ED7-4B9A-A373-9E8C7F795BFB}" type="sibTrans" cxnId="{67CC91F5-724D-47E2-A3C7-A5EC3FCE8246}">
      <dgm:prSet/>
      <dgm:spPr/>
      <dgm:t>
        <a:bodyPr/>
        <a:lstStyle/>
        <a:p>
          <a:endParaRPr lang="en-US"/>
        </a:p>
      </dgm:t>
    </dgm:pt>
    <dgm:pt modelId="{79F7CD73-AA13-4EA7-8974-69E4D3C25A3E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600" dirty="0" smtClean="0">
              <a:latin typeface="Calibri" panose="020F0502020204030204" pitchFamily="34" charset="0"/>
            </a:rPr>
            <a:t>Lacks patient demographics and additional specimen details</a:t>
          </a:r>
          <a:endParaRPr lang="en-US" sz="3600" dirty="0">
            <a:latin typeface="Calibri" panose="020F0502020204030204" pitchFamily="34" charset="0"/>
          </a:endParaRPr>
        </a:p>
      </dgm:t>
    </dgm:pt>
    <dgm:pt modelId="{E6591842-850B-4C7B-8DC7-2CB339EB28EE}" type="sibTrans" cxnId="{65142355-682E-4B72-AA75-ACDE6B605520}">
      <dgm:prSet/>
      <dgm:spPr/>
      <dgm:t>
        <a:bodyPr/>
        <a:lstStyle/>
        <a:p>
          <a:endParaRPr lang="en-US"/>
        </a:p>
      </dgm:t>
    </dgm:pt>
    <dgm:pt modelId="{FD542F90-F865-4C06-8416-227AC78F6D60}" type="parTrans" cxnId="{65142355-682E-4B72-AA75-ACDE6B605520}">
      <dgm:prSet/>
      <dgm:spPr/>
      <dgm:t>
        <a:bodyPr/>
        <a:lstStyle/>
        <a:p>
          <a:endParaRPr lang="en-US"/>
        </a:p>
      </dgm:t>
    </dgm:pt>
    <dgm:pt modelId="{96CBB331-BD9D-443E-B21A-8DC5EE2807BA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600" dirty="0" smtClean="0">
              <a:latin typeface="Calibri" panose="020F0502020204030204" pitchFamily="34" charset="0"/>
            </a:rPr>
            <a:t>Reports may be delayed up to three weeks </a:t>
          </a:r>
          <a:endParaRPr lang="en-US" sz="3600" dirty="0">
            <a:latin typeface="Calibri" panose="020F0502020204030204" pitchFamily="34" charset="0"/>
          </a:endParaRPr>
        </a:p>
      </dgm:t>
    </dgm:pt>
    <dgm:pt modelId="{0D03C6FA-DE23-4C3F-A9FE-80590FCDDAC3}" type="sibTrans" cxnId="{83F108F6-6FB3-49EB-B262-6E7B136714D1}">
      <dgm:prSet/>
      <dgm:spPr/>
      <dgm:t>
        <a:bodyPr/>
        <a:lstStyle/>
        <a:p>
          <a:endParaRPr lang="en-US"/>
        </a:p>
      </dgm:t>
    </dgm:pt>
    <dgm:pt modelId="{9F3A7B17-F590-451B-A4C3-6942BB6B02CB}" type="parTrans" cxnId="{83F108F6-6FB3-49EB-B262-6E7B136714D1}">
      <dgm:prSet/>
      <dgm:spPr/>
      <dgm:t>
        <a:bodyPr/>
        <a:lstStyle/>
        <a:p>
          <a:endParaRPr lang="en-US"/>
        </a:p>
      </dgm:t>
    </dgm:pt>
    <dgm:pt modelId="{23C508B2-2135-4E5F-934A-7F17E13765EA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en-US" sz="3600" dirty="0" smtClean="0">
              <a:latin typeface="Calibri" panose="020F0502020204030204" pitchFamily="34" charset="0"/>
            </a:rPr>
            <a:t>Hand-entered at the laboratory, requires laboratory data entry staff time</a:t>
          </a:r>
          <a:endParaRPr lang="en-US" sz="3600" dirty="0">
            <a:latin typeface="Calibri" panose="020F0502020204030204" pitchFamily="34" charset="0"/>
          </a:endParaRPr>
        </a:p>
      </dgm:t>
    </dgm:pt>
    <dgm:pt modelId="{3F0F23C0-AA6C-4E81-88D8-D70828AC8471}" type="sibTrans" cxnId="{C836EA25-14DB-43BD-868E-5AA7955ECC6A}">
      <dgm:prSet/>
      <dgm:spPr/>
      <dgm:t>
        <a:bodyPr/>
        <a:lstStyle/>
        <a:p>
          <a:endParaRPr lang="en-US"/>
        </a:p>
      </dgm:t>
    </dgm:pt>
    <dgm:pt modelId="{FD57804B-3C62-45FF-871F-9EB3AAFFFD3E}" type="parTrans" cxnId="{C836EA25-14DB-43BD-868E-5AA7955ECC6A}">
      <dgm:prSet/>
      <dgm:spPr/>
      <dgm:t>
        <a:bodyPr/>
        <a:lstStyle/>
        <a:p>
          <a:endParaRPr lang="en-US"/>
        </a:p>
      </dgm:t>
    </dgm:pt>
    <dgm:pt modelId="{D1A2C9BD-31E2-4E84-8151-6AEF414B8EC8}" type="pres">
      <dgm:prSet presAssocID="{4593F055-D20D-41B9-B507-B7D2AC87EE1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E5A38E-E1E7-4E95-B00E-3DF5A52A7E9F}" type="pres">
      <dgm:prSet presAssocID="{52542230-570A-4ACE-97EE-EB6BF9292917}" presName="root1" presStyleCnt="0"/>
      <dgm:spPr/>
    </dgm:pt>
    <dgm:pt modelId="{C27F820A-0270-4492-929C-4F7FBD955CC4}" type="pres">
      <dgm:prSet presAssocID="{52542230-570A-4ACE-97EE-EB6BF9292917}" presName="LevelOneTextNode" presStyleLbl="node0" presStyleIdx="0" presStyleCnt="1" custScaleX="104395" custScaleY="40059" custLinFactNeighborX="14372" custLinFactNeighborY="-17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C1A290-ED19-469E-8E13-6973CFEDD103}" type="pres">
      <dgm:prSet presAssocID="{52542230-570A-4ACE-97EE-EB6BF9292917}" presName="level2hierChild" presStyleCnt="0"/>
      <dgm:spPr/>
    </dgm:pt>
    <dgm:pt modelId="{0DEFF5A7-D7BD-42C8-9548-AC45B208D928}" type="pres">
      <dgm:prSet presAssocID="{FD57804B-3C62-45FF-871F-9EB3AAFFFD3E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45F1CD95-79C4-432F-84CC-18F5CB8D117D}" type="pres">
      <dgm:prSet presAssocID="{FD57804B-3C62-45FF-871F-9EB3AAFFFD3E}" presName="connTx" presStyleLbl="parChTrans1D2" presStyleIdx="0" presStyleCnt="3"/>
      <dgm:spPr/>
      <dgm:t>
        <a:bodyPr/>
        <a:lstStyle/>
        <a:p>
          <a:endParaRPr lang="en-US"/>
        </a:p>
      </dgm:t>
    </dgm:pt>
    <dgm:pt modelId="{543D20DD-E557-4136-B371-58A57ED9E2B8}" type="pres">
      <dgm:prSet presAssocID="{23C508B2-2135-4E5F-934A-7F17E13765EA}" presName="root2" presStyleCnt="0"/>
      <dgm:spPr/>
    </dgm:pt>
    <dgm:pt modelId="{1AB910E3-3F80-47B9-8BC2-49977D220CB6}" type="pres">
      <dgm:prSet presAssocID="{23C508B2-2135-4E5F-934A-7F17E13765EA}" presName="LevelTwoTextNode" presStyleLbl="node2" presStyleIdx="0" presStyleCnt="3" custScaleX="61472" custScaleY="1003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511E8C-062B-492A-B9C3-2FC15B674A35}" type="pres">
      <dgm:prSet presAssocID="{23C508B2-2135-4E5F-934A-7F17E13765EA}" presName="level3hierChild" presStyleCnt="0"/>
      <dgm:spPr/>
    </dgm:pt>
    <dgm:pt modelId="{64FA750D-94A8-4701-9636-53ED472383C8}" type="pres">
      <dgm:prSet presAssocID="{9F3A7B17-F590-451B-A4C3-6942BB6B02C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7C425D5-96F4-4692-BBE6-4876163C9EB8}" type="pres">
      <dgm:prSet presAssocID="{9F3A7B17-F590-451B-A4C3-6942BB6B02C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36C124EA-D460-4714-BD71-369F9DB23DDD}" type="pres">
      <dgm:prSet presAssocID="{96CBB331-BD9D-443E-B21A-8DC5EE2807BA}" presName="root2" presStyleCnt="0"/>
      <dgm:spPr/>
    </dgm:pt>
    <dgm:pt modelId="{10FD5172-4CC6-4768-8EE3-170E98EECB51}" type="pres">
      <dgm:prSet presAssocID="{96CBB331-BD9D-443E-B21A-8DC5EE2807BA}" presName="LevelTwoTextNode" presStyleLbl="node2" presStyleIdx="1" presStyleCnt="3" custScaleX="61472" custScaleY="100377" custLinFactNeighborY="-93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B8DCAA-8C04-4250-9819-7F90A329E3DB}" type="pres">
      <dgm:prSet presAssocID="{96CBB331-BD9D-443E-B21A-8DC5EE2807BA}" presName="level3hierChild" presStyleCnt="0"/>
      <dgm:spPr/>
    </dgm:pt>
    <dgm:pt modelId="{53C5CC5F-75A9-420D-9A7F-89469E7DCB67}" type="pres">
      <dgm:prSet presAssocID="{FD542F90-F865-4C06-8416-227AC78F6D60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D38FF802-0D73-4F28-AD22-B0B9B3AAFC45}" type="pres">
      <dgm:prSet presAssocID="{FD542F90-F865-4C06-8416-227AC78F6D60}" presName="connTx" presStyleLbl="parChTrans1D2" presStyleIdx="2" presStyleCnt="3"/>
      <dgm:spPr/>
      <dgm:t>
        <a:bodyPr/>
        <a:lstStyle/>
        <a:p>
          <a:endParaRPr lang="en-US"/>
        </a:p>
      </dgm:t>
    </dgm:pt>
    <dgm:pt modelId="{EBE97336-285C-4777-952C-A1CCA0F403D2}" type="pres">
      <dgm:prSet presAssocID="{79F7CD73-AA13-4EA7-8974-69E4D3C25A3E}" presName="root2" presStyleCnt="0"/>
      <dgm:spPr/>
    </dgm:pt>
    <dgm:pt modelId="{646F592F-7B61-4505-99EF-3AEC3DA8C3D8}" type="pres">
      <dgm:prSet presAssocID="{79F7CD73-AA13-4EA7-8974-69E4D3C25A3E}" presName="LevelTwoTextNode" presStyleLbl="node2" presStyleIdx="2" presStyleCnt="3" custScaleX="61472" custScaleY="100377" custLinFactNeighborY="-17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7770A1-CF8E-4F52-9C17-298B038DFE44}" type="pres">
      <dgm:prSet presAssocID="{79F7CD73-AA13-4EA7-8974-69E4D3C25A3E}" presName="level3hierChild" presStyleCnt="0"/>
      <dgm:spPr/>
    </dgm:pt>
  </dgm:ptLst>
  <dgm:cxnLst>
    <dgm:cxn modelId="{65142355-682E-4B72-AA75-ACDE6B605520}" srcId="{52542230-570A-4ACE-97EE-EB6BF9292917}" destId="{79F7CD73-AA13-4EA7-8974-69E4D3C25A3E}" srcOrd="2" destOrd="0" parTransId="{FD542F90-F865-4C06-8416-227AC78F6D60}" sibTransId="{E6591842-850B-4C7B-8DC7-2CB339EB28EE}"/>
    <dgm:cxn modelId="{67CC91F5-724D-47E2-A3C7-A5EC3FCE8246}" srcId="{4593F055-D20D-41B9-B507-B7D2AC87EE1E}" destId="{52542230-570A-4ACE-97EE-EB6BF9292917}" srcOrd="0" destOrd="0" parTransId="{9868DB1E-1E37-47B8-B5CE-54432BAFD2F9}" sibTransId="{FCACEB6B-8ED7-4B9A-A373-9E8C7F795BFB}"/>
    <dgm:cxn modelId="{10FDE08A-61C2-48F3-9DE1-BC48300042B8}" type="presOf" srcId="{9F3A7B17-F590-451B-A4C3-6942BB6B02CB}" destId="{64FA750D-94A8-4701-9636-53ED472383C8}" srcOrd="0" destOrd="0" presId="urn:microsoft.com/office/officeart/2008/layout/HorizontalMultiLevelHierarchy"/>
    <dgm:cxn modelId="{EC4436C3-2DA4-40D8-A5FA-42485CEBD730}" type="presOf" srcId="{96CBB331-BD9D-443E-B21A-8DC5EE2807BA}" destId="{10FD5172-4CC6-4768-8EE3-170E98EECB51}" srcOrd="0" destOrd="0" presId="urn:microsoft.com/office/officeart/2008/layout/HorizontalMultiLevelHierarchy"/>
    <dgm:cxn modelId="{1EE60A78-5908-4AA1-937F-ADF40171536D}" type="presOf" srcId="{FD542F90-F865-4C06-8416-227AC78F6D60}" destId="{53C5CC5F-75A9-420D-9A7F-89469E7DCB67}" srcOrd="0" destOrd="0" presId="urn:microsoft.com/office/officeart/2008/layout/HorizontalMultiLevelHierarchy"/>
    <dgm:cxn modelId="{2BD34044-CB50-40D5-86BC-504807B16A23}" type="presOf" srcId="{FD57804B-3C62-45FF-871F-9EB3AAFFFD3E}" destId="{45F1CD95-79C4-432F-84CC-18F5CB8D117D}" srcOrd="1" destOrd="0" presId="urn:microsoft.com/office/officeart/2008/layout/HorizontalMultiLevelHierarchy"/>
    <dgm:cxn modelId="{113AB657-B982-4C3D-8383-A9AD7FD5C18E}" type="presOf" srcId="{23C508B2-2135-4E5F-934A-7F17E13765EA}" destId="{1AB910E3-3F80-47B9-8BC2-49977D220CB6}" srcOrd="0" destOrd="0" presId="urn:microsoft.com/office/officeart/2008/layout/HorizontalMultiLevelHierarchy"/>
    <dgm:cxn modelId="{C836EA25-14DB-43BD-868E-5AA7955ECC6A}" srcId="{52542230-570A-4ACE-97EE-EB6BF9292917}" destId="{23C508B2-2135-4E5F-934A-7F17E13765EA}" srcOrd="0" destOrd="0" parTransId="{FD57804B-3C62-45FF-871F-9EB3AAFFFD3E}" sibTransId="{3F0F23C0-AA6C-4E81-88D8-D70828AC8471}"/>
    <dgm:cxn modelId="{31082693-BAE2-48BA-9B40-468D7412B857}" type="presOf" srcId="{FD542F90-F865-4C06-8416-227AC78F6D60}" destId="{D38FF802-0D73-4F28-AD22-B0B9B3AAFC45}" srcOrd="1" destOrd="0" presId="urn:microsoft.com/office/officeart/2008/layout/HorizontalMultiLevelHierarchy"/>
    <dgm:cxn modelId="{BB867D76-5E0F-4548-A51B-892393E72AD8}" type="presOf" srcId="{4593F055-D20D-41B9-B507-B7D2AC87EE1E}" destId="{D1A2C9BD-31E2-4E84-8151-6AEF414B8EC8}" srcOrd="0" destOrd="0" presId="urn:microsoft.com/office/officeart/2008/layout/HorizontalMultiLevelHierarchy"/>
    <dgm:cxn modelId="{0D2F7CF9-DE94-4D6D-934C-3B284F9E3399}" type="presOf" srcId="{79F7CD73-AA13-4EA7-8974-69E4D3C25A3E}" destId="{646F592F-7B61-4505-99EF-3AEC3DA8C3D8}" srcOrd="0" destOrd="0" presId="urn:microsoft.com/office/officeart/2008/layout/HorizontalMultiLevelHierarchy"/>
    <dgm:cxn modelId="{82266A93-17AB-415E-AED2-43B7B2A34832}" type="presOf" srcId="{FD57804B-3C62-45FF-871F-9EB3AAFFFD3E}" destId="{0DEFF5A7-D7BD-42C8-9548-AC45B208D928}" srcOrd="0" destOrd="0" presId="urn:microsoft.com/office/officeart/2008/layout/HorizontalMultiLevelHierarchy"/>
    <dgm:cxn modelId="{83F108F6-6FB3-49EB-B262-6E7B136714D1}" srcId="{52542230-570A-4ACE-97EE-EB6BF9292917}" destId="{96CBB331-BD9D-443E-B21A-8DC5EE2807BA}" srcOrd="1" destOrd="0" parTransId="{9F3A7B17-F590-451B-A4C3-6942BB6B02CB}" sibTransId="{0D03C6FA-DE23-4C3F-A9FE-80590FCDDAC3}"/>
    <dgm:cxn modelId="{41B88E27-CB29-4B4E-AC4B-C47124C1725A}" type="presOf" srcId="{52542230-570A-4ACE-97EE-EB6BF9292917}" destId="{C27F820A-0270-4492-929C-4F7FBD955CC4}" srcOrd="0" destOrd="0" presId="urn:microsoft.com/office/officeart/2008/layout/HorizontalMultiLevelHierarchy"/>
    <dgm:cxn modelId="{2EC3C77C-3EF4-4FA6-AC83-3E7E92AB43F1}" type="presOf" srcId="{9F3A7B17-F590-451B-A4C3-6942BB6B02CB}" destId="{97C425D5-96F4-4692-BBE6-4876163C9EB8}" srcOrd="1" destOrd="0" presId="urn:microsoft.com/office/officeart/2008/layout/HorizontalMultiLevelHierarchy"/>
    <dgm:cxn modelId="{3800F909-11A7-49CB-9E7D-48159D0AA873}" type="presParOf" srcId="{D1A2C9BD-31E2-4E84-8151-6AEF414B8EC8}" destId="{23E5A38E-E1E7-4E95-B00E-3DF5A52A7E9F}" srcOrd="0" destOrd="0" presId="urn:microsoft.com/office/officeart/2008/layout/HorizontalMultiLevelHierarchy"/>
    <dgm:cxn modelId="{2E8CB25B-6210-4A29-9B70-98DC2772850E}" type="presParOf" srcId="{23E5A38E-E1E7-4E95-B00E-3DF5A52A7E9F}" destId="{C27F820A-0270-4492-929C-4F7FBD955CC4}" srcOrd="0" destOrd="0" presId="urn:microsoft.com/office/officeart/2008/layout/HorizontalMultiLevelHierarchy"/>
    <dgm:cxn modelId="{75CD9A93-7556-454C-BE5D-D01331BA2CA9}" type="presParOf" srcId="{23E5A38E-E1E7-4E95-B00E-3DF5A52A7E9F}" destId="{75C1A290-ED19-469E-8E13-6973CFEDD103}" srcOrd="1" destOrd="0" presId="urn:microsoft.com/office/officeart/2008/layout/HorizontalMultiLevelHierarchy"/>
    <dgm:cxn modelId="{F76C690B-FE36-437D-B2E1-0C19292CBE09}" type="presParOf" srcId="{75C1A290-ED19-469E-8E13-6973CFEDD103}" destId="{0DEFF5A7-D7BD-42C8-9548-AC45B208D928}" srcOrd="0" destOrd="0" presId="urn:microsoft.com/office/officeart/2008/layout/HorizontalMultiLevelHierarchy"/>
    <dgm:cxn modelId="{42AC80C0-336B-41DD-A61E-F85124406D7A}" type="presParOf" srcId="{0DEFF5A7-D7BD-42C8-9548-AC45B208D928}" destId="{45F1CD95-79C4-432F-84CC-18F5CB8D117D}" srcOrd="0" destOrd="0" presId="urn:microsoft.com/office/officeart/2008/layout/HorizontalMultiLevelHierarchy"/>
    <dgm:cxn modelId="{408D052C-FA98-4490-A69B-EC340F05E8B6}" type="presParOf" srcId="{75C1A290-ED19-469E-8E13-6973CFEDD103}" destId="{543D20DD-E557-4136-B371-58A57ED9E2B8}" srcOrd="1" destOrd="0" presId="urn:microsoft.com/office/officeart/2008/layout/HorizontalMultiLevelHierarchy"/>
    <dgm:cxn modelId="{747D6D5E-F930-497C-9061-7DF722B2A99B}" type="presParOf" srcId="{543D20DD-E557-4136-B371-58A57ED9E2B8}" destId="{1AB910E3-3F80-47B9-8BC2-49977D220CB6}" srcOrd="0" destOrd="0" presId="urn:microsoft.com/office/officeart/2008/layout/HorizontalMultiLevelHierarchy"/>
    <dgm:cxn modelId="{FC64757A-CED5-4692-A9E1-401B5DFF3D62}" type="presParOf" srcId="{543D20DD-E557-4136-B371-58A57ED9E2B8}" destId="{19511E8C-062B-492A-B9C3-2FC15B674A35}" srcOrd="1" destOrd="0" presId="urn:microsoft.com/office/officeart/2008/layout/HorizontalMultiLevelHierarchy"/>
    <dgm:cxn modelId="{69A7F3F9-8662-49B4-B4C0-5E5CE011B5E0}" type="presParOf" srcId="{75C1A290-ED19-469E-8E13-6973CFEDD103}" destId="{64FA750D-94A8-4701-9636-53ED472383C8}" srcOrd="2" destOrd="0" presId="urn:microsoft.com/office/officeart/2008/layout/HorizontalMultiLevelHierarchy"/>
    <dgm:cxn modelId="{13052512-C259-487F-8F7A-6214042FF321}" type="presParOf" srcId="{64FA750D-94A8-4701-9636-53ED472383C8}" destId="{97C425D5-96F4-4692-BBE6-4876163C9EB8}" srcOrd="0" destOrd="0" presId="urn:microsoft.com/office/officeart/2008/layout/HorizontalMultiLevelHierarchy"/>
    <dgm:cxn modelId="{0317BD05-434C-491E-9947-51FFA89CF82E}" type="presParOf" srcId="{75C1A290-ED19-469E-8E13-6973CFEDD103}" destId="{36C124EA-D460-4714-BD71-369F9DB23DDD}" srcOrd="3" destOrd="0" presId="urn:microsoft.com/office/officeart/2008/layout/HorizontalMultiLevelHierarchy"/>
    <dgm:cxn modelId="{F89959BF-FD39-4D8B-9A2B-C15661DBB68B}" type="presParOf" srcId="{36C124EA-D460-4714-BD71-369F9DB23DDD}" destId="{10FD5172-4CC6-4768-8EE3-170E98EECB51}" srcOrd="0" destOrd="0" presId="urn:microsoft.com/office/officeart/2008/layout/HorizontalMultiLevelHierarchy"/>
    <dgm:cxn modelId="{E388D862-0F79-41FB-98C9-2EBB7E4BF450}" type="presParOf" srcId="{36C124EA-D460-4714-BD71-369F9DB23DDD}" destId="{3BB8DCAA-8C04-4250-9819-7F90A329E3DB}" srcOrd="1" destOrd="0" presId="urn:microsoft.com/office/officeart/2008/layout/HorizontalMultiLevelHierarchy"/>
    <dgm:cxn modelId="{5C85AA68-550D-4C1A-9CBD-14B54BA151C9}" type="presParOf" srcId="{75C1A290-ED19-469E-8E13-6973CFEDD103}" destId="{53C5CC5F-75A9-420D-9A7F-89469E7DCB67}" srcOrd="4" destOrd="0" presId="urn:microsoft.com/office/officeart/2008/layout/HorizontalMultiLevelHierarchy"/>
    <dgm:cxn modelId="{9A55D746-8B26-44F8-8D07-38D07276FF8F}" type="presParOf" srcId="{53C5CC5F-75A9-420D-9A7F-89469E7DCB67}" destId="{D38FF802-0D73-4F28-AD22-B0B9B3AAFC45}" srcOrd="0" destOrd="0" presId="urn:microsoft.com/office/officeart/2008/layout/HorizontalMultiLevelHierarchy"/>
    <dgm:cxn modelId="{309F9E96-A751-4607-833D-F1195E434282}" type="presParOf" srcId="{75C1A290-ED19-469E-8E13-6973CFEDD103}" destId="{EBE97336-285C-4777-952C-A1CCA0F403D2}" srcOrd="5" destOrd="0" presId="urn:microsoft.com/office/officeart/2008/layout/HorizontalMultiLevelHierarchy"/>
    <dgm:cxn modelId="{614EEED7-CD1F-4235-A6F5-DDA982C70BB7}" type="presParOf" srcId="{EBE97336-285C-4777-952C-A1CCA0F403D2}" destId="{646F592F-7B61-4505-99EF-3AEC3DA8C3D8}" srcOrd="0" destOrd="0" presId="urn:microsoft.com/office/officeart/2008/layout/HorizontalMultiLevelHierarchy"/>
    <dgm:cxn modelId="{1187BA35-6B88-4DC9-A0CE-C4C8EDEECE33}" type="presParOf" srcId="{EBE97336-285C-4777-952C-A1CCA0F403D2}" destId="{B37770A1-CF8E-4F52-9C17-298B038DFE4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BF51CE-B7D7-4EB1-B80A-981A40C4FC58}" type="doc">
      <dgm:prSet loTypeId="urn:microsoft.com/office/officeart/2005/8/layout/venn1" loCatId="relationship" qsTypeId="urn:microsoft.com/office/officeart/2005/8/quickstyle/simple1" qsCatId="simple" csTypeId="urn:microsoft.com/office/officeart/2005/8/colors/accent0_1" csCatId="mainScheme" phldr="1"/>
      <dgm:spPr/>
    </dgm:pt>
    <dgm:pt modelId="{3DED191F-9AAB-4163-A10C-55EEB95D2863}">
      <dgm:prSet phldrT="[Text]" custT="1"/>
      <dgm:spPr/>
      <dgm:t>
        <a:bodyPr/>
        <a:lstStyle/>
        <a:p>
          <a:r>
            <a:rPr lang="en-US" sz="6500" dirty="0" smtClean="0">
              <a:solidFill>
                <a:schemeClr val="tx1"/>
              </a:solidFill>
              <a:latin typeface="Calibri" panose="020F0502020204030204" pitchFamily="34" charset="0"/>
            </a:rPr>
            <a:t>25</a:t>
          </a:r>
          <a:endParaRPr lang="en-US" sz="65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85DDC662-6466-4D09-AA97-2905083D1555}" type="parTrans" cxnId="{2082D103-7F0F-48BC-84A2-58A11BC8CFB5}">
      <dgm:prSet/>
      <dgm:spPr/>
      <dgm:t>
        <a:bodyPr/>
        <a:lstStyle/>
        <a:p>
          <a:endParaRPr lang="en-US"/>
        </a:p>
      </dgm:t>
    </dgm:pt>
    <dgm:pt modelId="{805A8966-1FB7-44FE-B869-CCD0FA03FF0F}" type="sibTrans" cxnId="{2082D103-7F0F-48BC-84A2-58A11BC8CFB5}">
      <dgm:prSet/>
      <dgm:spPr/>
      <dgm:t>
        <a:bodyPr/>
        <a:lstStyle/>
        <a:p>
          <a:endParaRPr lang="en-US"/>
        </a:p>
      </dgm:t>
    </dgm:pt>
    <dgm:pt modelId="{163F5165-44B6-4324-9067-8ADD25BDAF72}">
      <dgm:prSet phldrT="[Text]" custT="1"/>
      <dgm:spPr/>
      <dgm:t>
        <a:bodyPr/>
        <a:lstStyle/>
        <a:p>
          <a:r>
            <a:rPr lang="en-US" sz="6500" dirty="0" smtClean="0">
              <a:solidFill>
                <a:schemeClr val="tx1"/>
              </a:solidFill>
              <a:latin typeface="Calibri" panose="020F0502020204030204" pitchFamily="34" charset="0"/>
            </a:rPr>
            <a:t>92</a:t>
          </a:r>
          <a:endParaRPr lang="en-US" sz="65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2B05D446-C51F-4939-B9B1-E8B9C4FF5692}" type="parTrans" cxnId="{C05EDE4E-03E9-456A-A8E5-0D8E7395B7DC}">
      <dgm:prSet/>
      <dgm:spPr/>
      <dgm:t>
        <a:bodyPr/>
        <a:lstStyle/>
        <a:p>
          <a:endParaRPr lang="en-US"/>
        </a:p>
      </dgm:t>
    </dgm:pt>
    <dgm:pt modelId="{B5A49427-B053-4619-8F16-BDEF496141A8}" type="sibTrans" cxnId="{C05EDE4E-03E9-456A-A8E5-0D8E7395B7DC}">
      <dgm:prSet/>
      <dgm:spPr/>
      <dgm:t>
        <a:bodyPr/>
        <a:lstStyle/>
        <a:p>
          <a:endParaRPr lang="en-US"/>
        </a:p>
      </dgm:t>
    </dgm:pt>
    <dgm:pt modelId="{098B0823-FBB3-47C4-855B-220B3A9DE48A}" type="pres">
      <dgm:prSet presAssocID="{2DBF51CE-B7D7-4EB1-B80A-981A40C4FC58}" presName="compositeShape" presStyleCnt="0">
        <dgm:presLayoutVars>
          <dgm:chMax val="7"/>
          <dgm:dir/>
          <dgm:resizeHandles val="exact"/>
        </dgm:presLayoutVars>
      </dgm:prSet>
      <dgm:spPr/>
    </dgm:pt>
    <dgm:pt modelId="{E979567B-72BB-4519-A77F-F284AD06BFCE}" type="pres">
      <dgm:prSet presAssocID="{3DED191F-9AAB-4163-A10C-55EEB95D2863}" presName="circ1" presStyleLbl="vennNode1" presStyleIdx="0" presStyleCnt="2"/>
      <dgm:spPr/>
      <dgm:t>
        <a:bodyPr/>
        <a:lstStyle/>
        <a:p>
          <a:endParaRPr lang="en-US"/>
        </a:p>
      </dgm:t>
    </dgm:pt>
    <dgm:pt modelId="{F9D1E4A7-8D1C-4A62-BCB5-0438018D99E9}" type="pres">
      <dgm:prSet presAssocID="{3DED191F-9AAB-4163-A10C-55EEB95D286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49729C-458E-453F-A0A9-355AD71EB062}" type="pres">
      <dgm:prSet presAssocID="{163F5165-44B6-4324-9067-8ADD25BDAF72}" presName="circ2" presStyleLbl="vennNode1" presStyleIdx="1" presStyleCnt="2"/>
      <dgm:spPr/>
      <dgm:t>
        <a:bodyPr/>
        <a:lstStyle/>
        <a:p>
          <a:endParaRPr lang="en-US"/>
        </a:p>
      </dgm:t>
    </dgm:pt>
    <dgm:pt modelId="{91D1ABD5-66D9-412D-BECF-5E1508213594}" type="pres">
      <dgm:prSet presAssocID="{163F5165-44B6-4324-9067-8ADD25BDAF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50D115-3006-46BB-A021-FE4560EE0DBB}" type="presOf" srcId="{3DED191F-9AAB-4163-A10C-55EEB95D2863}" destId="{F9D1E4A7-8D1C-4A62-BCB5-0438018D99E9}" srcOrd="1" destOrd="0" presId="urn:microsoft.com/office/officeart/2005/8/layout/venn1"/>
    <dgm:cxn modelId="{28F8B888-CCF1-4F66-884C-AFC23A58AF45}" type="presOf" srcId="{3DED191F-9AAB-4163-A10C-55EEB95D2863}" destId="{E979567B-72BB-4519-A77F-F284AD06BFCE}" srcOrd="0" destOrd="0" presId="urn:microsoft.com/office/officeart/2005/8/layout/venn1"/>
    <dgm:cxn modelId="{C05EDE4E-03E9-456A-A8E5-0D8E7395B7DC}" srcId="{2DBF51CE-B7D7-4EB1-B80A-981A40C4FC58}" destId="{163F5165-44B6-4324-9067-8ADD25BDAF72}" srcOrd="1" destOrd="0" parTransId="{2B05D446-C51F-4939-B9B1-E8B9C4FF5692}" sibTransId="{B5A49427-B053-4619-8F16-BDEF496141A8}"/>
    <dgm:cxn modelId="{FCAA3CFF-8357-4923-A850-A9176784BED7}" type="presOf" srcId="{163F5165-44B6-4324-9067-8ADD25BDAF72}" destId="{7D49729C-458E-453F-A0A9-355AD71EB062}" srcOrd="0" destOrd="0" presId="urn:microsoft.com/office/officeart/2005/8/layout/venn1"/>
    <dgm:cxn modelId="{2082D103-7F0F-48BC-84A2-58A11BC8CFB5}" srcId="{2DBF51CE-B7D7-4EB1-B80A-981A40C4FC58}" destId="{3DED191F-9AAB-4163-A10C-55EEB95D2863}" srcOrd="0" destOrd="0" parTransId="{85DDC662-6466-4D09-AA97-2905083D1555}" sibTransId="{805A8966-1FB7-44FE-B869-CCD0FA03FF0F}"/>
    <dgm:cxn modelId="{1C96B0AA-9BDB-4503-9C80-3C5CB11DC05F}" type="presOf" srcId="{163F5165-44B6-4324-9067-8ADD25BDAF72}" destId="{91D1ABD5-66D9-412D-BECF-5E1508213594}" srcOrd="1" destOrd="0" presId="urn:microsoft.com/office/officeart/2005/8/layout/venn1"/>
    <dgm:cxn modelId="{71263C20-FCF7-4C75-9C54-6090A028D769}" type="presOf" srcId="{2DBF51CE-B7D7-4EB1-B80A-981A40C4FC58}" destId="{098B0823-FBB3-47C4-855B-220B3A9DE48A}" srcOrd="0" destOrd="0" presId="urn:microsoft.com/office/officeart/2005/8/layout/venn1"/>
    <dgm:cxn modelId="{284A0DE8-4F23-43B7-B7C2-72647F759747}" type="presParOf" srcId="{098B0823-FBB3-47C4-855B-220B3A9DE48A}" destId="{E979567B-72BB-4519-A77F-F284AD06BFCE}" srcOrd="0" destOrd="0" presId="urn:microsoft.com/office/officeart/2005/8/layout/venn1"/>
    <dgm:cxn modelId="{E4C66E7F-8AA1-46C7-93C2-E3729ED60102}" type="presParOf" srcId="{098B0823-FBB3-47C4-855B-220B3A9DE48A}" destId="{F9D1E4A7-8D1C-4A62-BCB5-0438018D99E9}" srcOrd="1" destOrd="0" presId="urn:microsoft.com/office/officeart/2005/8/layout/venn1"/>
    <dgm:cxn modelId="{21161AFE-260B-4FCF-A55A-71A6209D3E08}" type="presParOf" srcId="{098B0823-FBB3-47C4-855B-220B3A9DE48A}" destId="{7D49729C-458E-453F-A0A9-355AD71EB062}" srcOrd="2" destOrd="0" presId="urn:microsoft.com/office/officeart/2005/8/layout/venn1"/>
    <dgm:cxn modelId="{FEADECDF-0624-4FC5-93EB-1CAC75D32B17}" type="presParOf" srcId="{098B0823-FBB3-47C4-855B-220B3A9DE48A}" destId="{91D1ABD5-66D9-412D-BECF-5E1508213594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38FA2-1776-41B3-86D3-0A5CE0F3E22C}">
      <dsp:nvSpPr>
        <dsp:cNvPr id="0" name=""/>
        <dsp:cNvSpPr/>
      </dsp:nvSpPr>
      <dsp:spPr>
        <a:xfrm rot="5400000">
          <a:off x="1614473" y="565582"/>
          <a:ext cx="2491896" cy="1429495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Step 1</a:t>
          </a:r>
          <a:endParaRPr lang="en-US" sz="42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-5400000">
        <a:off x="2145674" y="749130"/>
        <a:ext cx="1429495" cy="1062401"/>
      </dsp:txXfrm>
    </dsp:sp>
    <dsp:sp modelId="{FDF5F960-0F1D-449F-8373-431FA83F8A0C}">
      <dsp:nvSpPr>
        <dsp:cNvPr id="0" name=""/>
        <dsp:cNvSpPr/>
      </dsp:nvSpPr>
      <dsp:spPr>
        <a:xfrm rot="5400000">
          <a:off x="9024394" y="-5433319"/>
          <a:ext cx="1793137" cy="126915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>
              <a:latin typeface="Calibri" panose="020F0502020204030204" pitchFamily="34" charset="0"/>
            </a:rPr>
            <a:t>Retrieved influenza test results from Florida laboratories submitting to both ELR and NREVSS from July 2010 to April 2016</a:t>
          </a:r>
          <a:endParaRPr lang="en-US" sz="3600" kern="1200" dirty="0">
            <a:latin typeface="Calibri" panose="020F0502020204030204" pitchFamily="34" charset="0"/>
          </a:endParaRPr>
        </a:p>
      </dsp:txBody>
      <dsp:txXfrm rot="-5400000">
        <a:off x="3575169" y="103440"/>
        <a:ext cx="12604054" cy="1618069"/>
      </dsp:txXfrm>
    </dsp:sp>
    <dsp:sp modelId="{D5708954-0551-4C2F-9218-70CCB1410FF1}">
      <dsp:nvSpPr>
        <dsp:cNvPr id="0" name=""/>
        <dsp:cNvSpPr/>
      </dsp:nvSpPr>
      <dsp:spPr>
        <a:xfrm rot="5400000">
          <a:off x="1600472" y="2696362"/>
          <a:ext cx="2519899" cy="1429495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rgbClr val="00AEE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Step 2</a:t>
          </a:r>
          <a:endParaRPr lang="en-US" sz="42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-5400000">
        <a:off x="2145675" y="2865908"/>
        <a:ext cx="1429495" cy="1090404"/>
      </dsp:txXfrm>
    </dsp:sp>
    <dsp:sp modelId="{4DE0FF6D-6DC2-48B4-BEFE-576D727FE057}">
      <dsp:nvSpPr>
        <dsp:cNvPr id="0" name=""/>
        <dsp:cNvSpPr/>
      </dsp:nvSpPr>
      <dsp:spPr>
        <a:xfrm rot="5400000">
          <a:off x="9012750" y="-3300175"/>
          <a:ext cx="1817857" cy="126930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>
              <a:latin typeface="Calibri" panose="020F0502020204030204" pitchFamily="34" charset="0"/>
            </a:rPr>
            <a:t>Organized test results by Morbidity and Mortality (</a:t>
          </a:r>
          <a:r>
            <a:rPr lang="en-US" sz="3600" kern="1200" dirty="0" err="1" smtClean="0">
              <a:latin typeface="Calibri" panose="020F0502020204030204" pitchFamily="34" charset="0"/>
            </a:rPr>
            <a:t>MMWR</a:t>
          </a:r>
          <a:r>
            <a:rPr lang="en-US" sz="3600" kern="1200" dirty="0" smtClean="0">
              <a:latin typeface="Calibri" panose="020F0502020204030204" pitchFamily="34" charset="0"/>
            </a:rPr>
            <a:t>) </a:t>
          </a:r>
          <a:r>
            <a:rPr lang="en-US" sz="3600" kern="1200" dirty="0" smtClean="0">
              <a:latin typeface="Calibri" panose="020F0502020204030204" pitchFamily="34" charset="0"/>
            </a:rPr>
            <a:t>week for </a:t>
          </a:r>
          <a:r>
            <a:rPr lang="en-US" sz="3600" kern="1200" dirty="0" smtClean="0">
              <a:latin typeface="Calibri" panose="020F0502020204030204" pitchFamily="34" charset="0"/>
            </a:rPr>
            <a:t>three test parameters* using laboratory event date in </a:t>
          </a:r>
          <a:r>
            <a:rPr lang="en-US" sz="3600" kern="1200" dirty="0" err="1" smtClean="0">
              <a:latin typeface="Calibri" panose="020F0502020204030204" pitchFamily="34" charset="0"/>
            </a:rPr>
            <a:t>ELR</a:t>
          </a:r>
          <a:r>
            <a:rPr lang="en-US" sz="3600" kern="1200" dirty="0" smtClean="0">
              <a:latin typeface="Calibri" panose="020F0502020204030204" pitchFamily="34" charset="0"/>
            </a:rPr>
            <a:t> and laboratory submit date in NREVSS</a:t>
          </a:r>
          <a:endParaRPr lang="en-US" sz="3600" kern="1200" dirty="0">
            <a:latin typeface="Calibri" panose="020F0502020204030204" pitchFamily="34" charset="0"/>
          </a:endParaRPr>
        </a:p>
      </dsp:txBody>
      <dsp:txXfrm rot="-5400000">
        <a:off x="3575170" y="2226145"/>
        <a:ext cx="12604278" cy="1640377"/>
      </dsp:txXfrm>
    </dsp:sp>
    <dsp:sp modelId="{6B9B54D6-7E1F-4545-816E-DAEAF369C0DE}">
      <dsp:nvSpPr>
        <dsp:cNvPr id="0" name=""/>
        <dsp:cNvSpPr/>
      </dsp:nvSpPr>
      <dsp:spPr>
        <a:xfrm rot="5400000">
          <a:off x="1596922" y="4915574"/>
          <a:ext cx="2526999" cy="1429495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Step 3</a:t>
          </a:r>
          <a:endParaRPr lang="en-US" sz="42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-5400000">
        <a:off x="2145675" y="5081570"/>
        <a:ext cx="1429495" cy="1097504"/>
      </dsp:txXfrm>
    </dsp:sp>
    <dsp:sp modelId="{61212D5A-94EA-45D1-AE4B-8E4A5700A912}">
      <dsp:nvSpPr>
        <dsp:cNvPr id="0" name=""/>
        <dsp:cNvSpPr/>
      </dsp:nvSpPr>
      <dsp:spPr>
        <a:xfrm rot="5400000">
          <a:off x="9019056" y="-1080189"/>
          <a:ext cx="1805244" cy="126930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>
              <a:latin typeface="Calibri" panose="020F0502020204030204" pitchFamily="34" charset="0"/>
            </a:rPr>
            <a:t>Correlated NREVSS and ELR test results for each laboratory for each of the three test parameters</a:t>
          </a:r>
          <a:endParaRPr lang="en-US" sz="3600" kern="1200" dirty="0">
            <a:latin typeface="Calibri" panose="020F0502020204030204" pitchFamily="34" charset="0"/>
          </a:endParaRPr>
        </a:p>
      </dsp:txBody>
      <dsp:txXfrm rot="-5400000">
        <a:off x="3575170" y="4451822"/>
        <a:ext cx="12604893" cy="1628994"/>
      </dsp:txXfrm>
    </dsp:sp>
    <dsp:sp modelId="{4549A48A-7FB8-4A6C-8005-EF3FE3AD3381}">
      <dsp:nvSpPr>
        <dsp:cNvPr id="0" name=""/>
        <dsp:cNvSpPr/>
      </dsp:nvSpPr>
      <dsp:spPr>
        <a:xfrm rot="5400000">
          <a:off x="1595775" y="7134657"/>
          <a:ext cx="2529292" cy="1429495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  <a:latin typeface="Calibri" panose="020F0502020204030204" pitchFamily="34" charset="0"/>
            </a:rPr>
            <a:t>Step 4 </a:t>
          </a:r>
          <a:endParaRPr lang="en-US" sz="42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-5400000">
        <a:off x="2145674" y="7299507"/>
        <a:ext cx="1429495" cy="1099797"/>
      </dsp:txXfrm>
    </dsp:sp>
    <dsp:sp modelId="{F8DFE57F-CADB-4E2F-AA76-7818D576A526}">
      <dsp:nvSpPr>
        <dsp:cNvPr id="0" name=""/>
        <dsp:cNvSpPr/>
      </dsp:nvSpPr>
      <dsp:spPr>
        <a:xfrm rot="5400000">
          <a:off x="9022733" y="1140198"/>
          <a:ext cx="1797890" cy="126930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>
              <a:latin typeface="Calibri" panose="020F0502020204030204" pitchFamily="34" charset="0"/>
            </a:rPr>
            <a:t>Used a Pearson’s rank t-test and a significance level of p </a:t>
          </a:r>
          <a:r>
            <a:rPr lang="en-US" sz="3600" kern="1200" dirty="0" smtClean="0">
              <a:latin typeface="Calibri" panose="020F0502020204030204" pitchFamily="34" charset="0"/>
            </a:rPr>
            <a:t>≤0.05 </a:t>
          </a:r>
          <a:r>
            <a:rPr lang="en-US" sz="3600" kern="1200" dirty="0" smtClean="0">
              <a:latin typeface="Calibri" panose="020F0502020204030204" pitchFamily="34" charset="0"/>
            </a:rPr>
            <a:t>to determine validity of each test parameter by laboratory</a:t>
          </a:r>
          <a:endParaRPr lang="en-US" sz="3600" kern="1200" dirty="0">
            <a:latin typeface="Calibri" panose="020F0502020204030204" pitchFamily="34" charset="0"/>
          </a:endParaRPr>
        </a:p>
      </dsp:txBody>
      <dsp:txXfrm rot="-5400000">
        <a:off x="3575169" y="6675528"/>
        <a:ext cx="12605252" cy="16223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CCFBE-271B-469D-A12B-BC59EB4C9BC3}">
      <dsp:nvSpPr>
        <dsp:cNvPr id="0" name=""/>
        <dsp:cNvSpPr/>
      </dsp:nvSpPr>
      <dsp:spPr>
        <a:xfrm>
          <a:off x="3460422" y="0"/>
          <a:ext cx="6889250" cy="68892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rgbClr val="00A0AF"/>
            </a:solidFill>
            <a:latin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b="1" kern="1200" dirty="0" smtClean="0">
              <a:solidFill>
                <a:srgbClr val="00A0AF"/>
              </a:solidFill>
              <a:latin typeface="Calibri" panose="020F0502020204030204" pitchFamily="34" charset="0"/>
            </a:rPr>
            <a:t>15</a:t>
          </a:r>
          <a:endParaRPr lang="en-US" sz="5500" b="1" kern="1200" dirty="0">
            <a:solidFill>
              <a:srgbClr val="00A0AF"/>
            </a:solidFill>
            <a:latin typeface="Calibri" panose="020F0502020204030204" pitchFamily="34" charset="0"/>
          </a:endParaRPr>
        </a:p>
      </dsp:txBody>
      <dsp:txXfrm>
        <a:off x="5941929" y="344462"/>
        <a:ext cx="1926234" cy="1033387"/>
      </dsp:txXfrm>
    </dsp:sp>
    <dsp:sp modelId="{230490C3-8B65-43AC-ACCE-697D752616FE}">
      <dsp:nvSpPr>
        <dsp:cNvPr id="0" name=""/>
        <dsp:cNvSpPr/>
      </dsp:nvSpPr>
      <dsp:spPr>
        <a:xfrm>
          <a:off x="4149347" y="1377850"/>
          <a:ext cx="5511400" cy="55114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b="1" kern="1200" dirty="0" smtClean="0">
              <a:solidFill>
                <a:srgbClr val="00A0AF"/>
              </a:solidFill>
              <a:latin typeface="Calibri" panose="020F0502020204030204" pitchFamily="34" charset="0"/>
            </a:rPr>
            <a:t>5</a:t>
          </a:r>
          <a:endParaRPr lang="en-US" sz="5500" b="1" kern="1200" dirty="0">
            <a:solidFill>
              <a:srgbClr val="00A0AF"/>
            </a:solidFill>
            <a:latin typeface="Calibri" panose="020F0502020204030204" pitchFamily="34" charset="0"/>
          </a:endParaRPr>
        </a:p>
      </dsp:txBody>
      <dsp:txXfrm>
        <a:off x="5941929" y="1708533"/>
        <a:ext cx="1926234" cy="992052"/>
      </dsp:txXfrm>
    </dsp:sp>
    <dsp:sp modelId="{133318CA-1D31-4EA7-87F0-EF1E81540FEF}">
      <dsp:nvSpPr>
        <dsp:cNvPr id="0" name=""/>
        <dsp:cNvSpPr/>
      </dsp:nvSpPr>
      <dsp:spPr>
        <a:xfrm>
          <a:off x="4838272" y="2755699"/>
          <a:ext cx="4133550" cy="41335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b="1" kern="1200" dirty="0" smtClean="0">
              <a:solidFill>
                <a:srgbClr val="00A0AF"/>
              </a:solidFill>
              <a:latin typeface="Calibri" panose="020F0502020204030204" pitchFamily="34" charset="0"/>
            </a:rPr>
            <a:t>4</a:t>
          </a:r>
          <a:endParaRPr lang="en-US" sz="5500" b="1" kern="1200" dirty="0">
            <a:solidFill>
              <a:srgbClr val="00A0AF"/>
            </a:solidFill>
            <a:latin typeface="Calibri" panose="020F0502020204030204" pitchFamily="34" charset="0"/>
          </a:endParaRPr>
        </a:p>
      </dsp:txBody>
      <dsp:txXfrm>
        <a:off x="5941929" y="3065716"/>
        <a:ext cx="1926234" cy="930048"/>
      </dsp:txXfrm>
    </dsp:sp>
    <dsp:sp modelId="{71877EFD-4F22-481E-A32D-93F3E8A575D7}">
      <dsp:nvSpPr>
        <dsp:cNvPr id="0" name=""/>
        <dsp:cNvSpPr/>
      </dsp:nvSpPr>
      <dsp:spPr>
        <a:xfrm>
          <a:off x="5527197" y="3972010"/>
          <a:ext cx="2755700" cy="2755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b="1" kern="1200" dirty="0" smtClean="0">
              <a:solidFill>
                <a:srgbClr val="00A0AF"/>
              </a:solidFill>
              <a:latin typeface="Calibri" panose="020F0502020204030204" pitchFamily="34" charset="0"/>
            </a:rPr>
            <a:t>1</a:t>
          </a:r>
        </a:p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b="0" kern="1200" dirty="0">
            <a:solidFill>
              <a:srgbClr val="00A0AF"/>
            </a:solidFill>
            <a:latin typeface="Calibri" panose="020F0502020204030204" pitchFamily="34" charset="0"/>
          </a:endParaRPr>
        </a:p>
      </dsp:txBody>
      <dsp:txXfrm>
        <a:off x="5930759" y="4660935"/>
        <a:ext cx="1948574" cy="13778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5CC5F-75A9-420D-9A7F-89469E7DCB67}">
      <dsp:nvSpPr>
        <dsp:cNvPr id="0" name=""/>
        <dsp:cNvSpPr/>
      </dsp:nvSpPr>
      <dsp:spPr>
        <a:xfrm>
          <a:off x="2631135" y="5580327"/>
          <a:ext cx="1235068" cy="248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7534" y="0"/>
              </a:lnTo>
              <a:lnTo>
                <a:pt x="617534" y="2485421"/>
              </a:lnTo>
              <a:lnTo>
                <a:pt x="1235068" y="248542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179285" y="6753653"/>
        <a:ext cx="138768" cy="138768"/>
      </dsp:txXfrm>
    </dsp:sp>
    <dsp:sp modelId="{64FA750D-94A8-4701-9636-53ED472383C8}">
      <dsp:nvSpPr>
        <dsp:cNvPr id="0" name=""/>
        <dsp:cNvSpPr/>
      </dsp:nvSpPr>
      <dsp:spPr>
        <a:xfrm>
          <a:off x="2631135" y="5532677"/>
          <a:ext cx="12350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7649"/>
              </a:moveTo>
              <a:lnTo>
                <a:pt x="617534" y="47649"/>
              </a:lnTo>
              <a:lnTo>
                <a:pt x="617534" y="45720"/>
              </a:lnTo>
              <a:lnTo>
                <a:pt x="1235068" y="4572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17793" y="5547520"/>
        <a:ext cx="61753" cy="61753"/>
      </dsp:txXfrm>
    </dsp:sp>
    <dsp:sp modelId="{0DEFF5A7-D7BD-42C8-9548-AC45B208D928}">
      <dsp:nvSpPr>
        <dsp:cNvPr id="0" name=""/>
        <dsp:cNvSpPr/>
      </dsp:nvSpPr>
      <dsp:spPr>
        <a:xfrm>
          <a:off x="2631135" y="3123699"/>
          <a:ext cx="1235068" cy="2456627"/>
        </a:xfrm>
        <a:custGeom>
          <a:avLst/>
          <a:gdLst/>
          <a:ahLst/>
          <a:cxnLst/>
          <a:rect l="0" t="0" r="0" b="0"/>
          <a:pathLst>
            <a:path>
              <a:moveTo>
                <a:pt x="0" y="2456627"/>
              </a:moveTo>
              <a:lnTo>
                <a:pt x="617534" y="2456627"/>
              </a:lnTo>
              <a:lnTo>
                <a:pt x="617534" y="0"/>
              </a:lnTo>
              <a:lnTo>
                <a:pt x="1235068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179929" y="4283272"/>
        <a:ext cx="137481" cy="137481"/>
      </dsp:txXfrm>
    </dsp:sp>
    <dsp:sp modelId="{C27F820A-0270-4492-929C-4F7FBD955CC4}">
      <dsp:nvSpPr>
        <dsp:cNvPr id="0" name=""/>
        <dsp:cNvSpPr/>
      </dsp:nvSpPr>
      <dsp:spPr>
        <a:xfrm rot="16200000">
          <a:off x="-1576341" y="4586492"/>
          <a:ext cx="6427286" cy="19876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FFFF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 smtClean="0">
            <a:latin typeface="Calibri" panose="020F0502020204030204" pitchFamily="34" charset="0"/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 smtClean="0">
            <a:latin typeface="Calibri" panose="020F0502020204030204" pitchFamily="34" charset="0"/>
          </a:endParaRP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           - State laboratories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           - Commercial laboratories</a:t>
          </a:r>
        </a:p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Calibri" panose="020F0502020204030204" pitchFamily="34" charset="0"/>
          </a:endParaRPr>
        </a:p>
      </dsp:txBody>
      <dsp:txXfrm>
        <a:off x="-1576341" y="4586492"/>
        <a:ext cx="6427286" cy="1987668"/>
      </dsp:txXfrm>
    </dsp:sp>
    <dsp:sp modelId="{1AB910E3-3F80-47B9-8BC2-49977D220CB6}">
      <dsp:nvSpPr>
        <dsp:cNvPr id="0" name=""/>
        <dsp:cNvSpPr/>
      </dsp:nvSpPr>
      <dsp:spPr>
        <a:xfrm>
          <a:off x="3866204" y="2072137"/>
          <a:ext cx="4226507" cy="2103122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Electronically submitted; eliminates laboratory data entry staff time </a:t>
          </a:r>
        </a:p>
      </dsp:txBody>
      <dsp:txXfrm>
        <a:off x="3866204" y="2072137"/>
        <a:ext cx="4226507" cy="2103122"/>
      </dsp:txXfrm>
    </dsp:sp>
    <dsp:sp modelId="{10FD5172-4CC6-4768-8EE3-170E98EECB51}">
      <dsp:nvSpPr>
        <dsp:cNvPr id="0" name=""/>
        <dsp:cNvSpPr/>
      </dsp:nvSpPr>
      <dsp:spPr>
        <a:xfrm>
          <a:off x="3866204" y="4526836"/>
          <a:ext cx="4224496" cy="2103122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Data transmitted daily from laboratory to DOH</a:t>
          </a:r>
        </a:p>
      </dsp:txBody>
      <dsp:txXfrm>
        <a:off x="3866204" y="4526836"/>
        <a:ext cx="4224496" cy="2103122"/>
      </dsp:txXfrm>
    </dsp:sp>
    <dsp:sp modelId="{646F592F-7B61-4505-99EF-3AEC3DA8C3D8}">
      <dsp:nvSpPr>
        <dsp:cNvPr id="0" name=""/>
        <dsp:cNvSpPr/>
      </dsp:nvSpPr>
      <dsp:spPr>
        <a:xfrm>
          <a:off x="3866204" y="7014186"/>
          <a:ext cx="4224496" cy="2103122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Includes patient demographics and additional specimen details</a:t>
          </a:r>
          <a:endParaRPr lang="en-US" sz="3600" kern="1200" dirty="0">
            <a:latin typeface="Calibri" panose="020F0502020204030204" pitchFamily="34" charset="0"/>
          </a:endParaRPr>
        </a:p>
      </dsp:txBody>
      <dsp:txXfrm>
        <a:off x="3866204" y="7014186"/>
        <a:ext cx="4224496" cy="21031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5CC5F-75A9-420D-9A7F-89469E7DCB67}">
      <dsp:nvSpPr>
        <dsp:cNvPr id="0" name=""/>
        <dsp:cNvSpPr/>
      </dsp:nvSpPr>
      <dsp:spPr>
        <a:xfrm>
          <a:off x="4309414" y="5333173"/>
          <a:ext cx="1073334" cy="2458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36667" y="0"/>
              </a:lnTo>
              <a:lnTo>
                <a:pt x="536667" y="2458931"/>
              </a:lnTo>
              <a:lnTo>
                <a:pt x="1073334" y="245893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779007" y="6495564"/>
        <a:ext cx="134149" cy="134149"/>
      </dsp:txXfrm>
    </dsp:sp>
    <dsp:sp modelId="{64FA750D-94A8-4701-9636-53ED472383C8}">
      <dsp:nvSpPr>
        <dsp:cNvPr id="0" name=""/>
        <dsp:cNvSpPr/>
      </dsp:nvSpPr>
      <dsp:spPr>
        <a:xfrm>
          <a:off x="4309414" y="5282793"/>
          <a:ext cx="10733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0380"/>
              </a:moveTo>
              <a:lnTo>
                <a:pt x="536667" y="50380"/>
              </a:lnTo>
              <a:lnTo>
                <a:pt x="536667" y="45720"/>
              </a:lnTo>
              <a:lnTo>
                <a:pt x="1073334" y="4572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19248" y="5301679"/>
        <a:ext cx="53667" cy="53667"/>
      </dsp:txXfrm>
    </dsp:sp>
    <dsp:sp modelId="{0DEFF5A7-D7BD-42C8-9548-AC45B208D928}">
      <dsp:nvSpPr>
        <dsp:cNvPr id="0" name=""/>
        <dsp:cNvSpPr/>
      </dsp:nvSpPr>
      <dsp:spPr>
        <a:xfrm>
          <a:off x="4309414" y="2897586"/>
          <a:ext cx="1073334" cy="2435587"/>
        </a:xfrm>
        <a:custGeom>
          <a:avLst/>
          <a:gdLst/>
          <a:ahLst/>
          <a:cxnLst/>
          <a:rect l="0" t="0" r="0" b="0"/>
          <a:pathLst>
            <a:path>
              <a:moveTo>
                <a:pt x="0" y="2435587"/>
              </a:moveTo>
              <a:lnTo>
                <a:pt x="536667" y="2435587"/>
              </a:lnTo>
              <a:lnTo>
                <a:pt x="536667" y="0"/>
              </a:lnTo>
              <a:lnTo>
                <a:pt x="1073334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779542" y="4048839"/>
        <a:ext cx="133080" cy="133080"/>
      </dsp:txXfrm>
    </dsp:sp>
    <dsp:sp modelId="{C27F820A-0270-4492-929C-4F7FBD955CC4}">
      <dsp:nvSpPr>
        <dsp:cNvPr id="0" name=""/>
        <dsp:cNvSpPr/>
      </dsp:nvSpPr>
      <dsp:spPr>
        <a:xfrm rot="16200000">
          <a:off x="1007027" y="4239525"/>
          <a:ext cx="4417477" cy="21872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FFFF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 smtClean="0">
            <a:latin typeface="Calibri" panose="020F050202020403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 smtClean="0">
            <a:latin typeface="Calibri" panose="020F050202020403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Calibri" panose="020F0502020204030204" pitchFamily="34" charset="0"/>
            </a:rPr>
            <a:t> - </a:t>
          </a:r>
          <a:r>
            <a:rPr lang="en-US" sz="3600" kern="1200" dirty="0" smtClean="0">
              <a:latin typeface="Calibri" panose="020F0502020204030204" pitchFamily="34" charset="0"/>
            </a:rPr>
            <a:t>State laboratories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 - Hospital laboratories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Calibri" panose="020F0502020204030204" pitchFamily="34" charset="0"/>
          </a:endParaRPr>
        </a:p>
      </dsp:txBody>
      <dsp:txXfrm>
        <a:off x="1007027" y="4239525"/>
        <a:ext cx="4417477" cy="2187296"/>
      </dsp:txXfrm>
    </dsp:sp>
    <dsp:sp modelId="{1AB910E3-3F80-47B9-8BC2-49977D220CB6}">
      <dsp:nvSpPr>
        <dsp:cNvPr id="0" name=""/>
        <dsp:cNvSpPr/>
      </dsp:nvSpPr>
      <dsp:spPr>
        <a:xfrm>
          <a:off x="5382749" y="1846030"/>
          <a:ext cx="4224536" cy="2103110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Hand-entered at the laboratory, requires laboratory data entry staff time</a:t>
          </a:r>
          <a:endParaRPr lang="en-US" sz="3600" kern="1200" dirty="0">
            <a:latin typeface="Calibri" panose="020F0502020204030204" pitchFamily="34" charset="0"/>
          </a:endParaRPr>
        </a:p>
      </dsp:txBody>
      <dsp:txXfrm>
        <a:off x="5382749" y="1846030"/>
        <a:ext cx="4224536" cy="2103110"/>
      </dsp:txXfrm>
    </dsp:sp>
    <dsp:sp modelId="{10FD5172-4CC6-4768-8EE3-170E98EECB51}">
      <dsp:nvSpPr>
        <dsp:cNvPr id="0" name=""/>
        <dsp:cNvSpPr/>
      </dsp:nvSpPr>
      <dsp:spPr>
        <a:xfrm>
          <a:off x="5382749" y="4276958"/>
          <a:ext cx="4224536" cy="2103110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Reports may be delayed up to three weeks </a:t>
          </a:r>
          <a:endParaRPr lang="en-US" sz="3600" kern="1200" dirty="0">
            <a:latin typeface="Calibri" panose="020F0502020204030204" pitchFamily="34" charset="0"/>
          </a:endParaRPr>
        </a:p>
      </dsp:txBody>
      <dsp:txXfrm>
        <a:off x="5382749" y="4276958"/>
        <a:ext cx="4224536" cy="2103110"/>
      </dsp:txXfrm>
    </dsp:sp>
    <dsp:sp modelId="{646F592F-7B61-4505-99EF-3AEC3DA8C3D8}">
      <dsp:nvSpPr>
        <dsp:cNvPr id="0" name=""/>
        <dsp:cNvSpPr/>
      </dsp:nvSpPr>
      <dsp:spPr>
        <a:xfrm>
          <a:off x="5382749" y="6740549"/>
          <a:ext cx="4224536" cy="2103110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Calibri" panose="020F0502020204030204" pitchFamily="34" charset="0"/>
            </a:rPr>
            <a:t>Lacks patient demographics and additional specimen details</a:t>
          </a:r>
          <a:endParaRPr lang="en-US" sz="3600" kern="1200" dirty="0">
            <a:latin typeface="Calibri" panose="020F0502020204030204" pitchFamily="34" charset="0"/>
          </a:endParaRPr>
        </a:p>
      </dsp:txBody>
      <dsp:txXfrm>
        <a:off x="5382749" y="6740549"/>
        <a:ext cx="4224536" cy="21031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79567B-72BB-4519-A77F-F284AD06BFCE}">
      <dsp:nvSpPr>
        <dsp:cNvPr id="0" name=""/>
        <dsp:cNvSpPr/>
      </dsp:nvSpPr>
      <dsp:spPr>
        <a:xfrm>
          <a:off x="192115" y="230065"/>
          <a:ext cx="4738856" cy="47388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tx1"/>
              </a:solidFill>
              <a:latin typeface="Calibri" panose="020F0502020204030204" pitchFamily="34" charset="0"/>
            </a:rPr>
            <a:t>25</a:t>
          </a:r>
          <a:endParaRPr lang="en-US" sz="65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853847" y="788878"/>
        <a:ext cx="2732313" cy="3621230"/>
      </dsp:txXfrm>
    </dsp:sp>
    <dsp:sp modelId="{7D49729C-458E-453F-A0A9-355AD71EB062}">
      <dsp:nvSpPr>
        <dsp:cNvPr id="0" name=""/>
        <dsp:cNvSpPr/>
      </dsp:nvSpPr>
      <dsp:spPr>
        <a:xfrm>
          <a:off x="3607507" y="230065"/>
          <a:ext cx="4738856" cy="473885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chemeClr val="tx1"/>
              </a:solidFill>
              <a:latin typeface="Calibri" panose="020F0502020204030204" pitchFamily="34" charset="0"/>
            </a:rPr>
            <a:t>92</a:t>
          </a:r>
          <a:endParaRPr lang="en-US" sz="65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4952318" y="788878"/>
        <a:ext cx="2732313" cy="36212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structions"/>
          <p:cNvSpPr/>
          <p:nvPr userDrawn="1"/>
        </p:nvSpPr>
        <p:spPr>
          <a:xfrm>
            <a:off x="44302680" y="-1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</a:t>
            </a: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formatted for you.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add or remove bullet points from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or body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make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instead of ours? No problem!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Just click a picture, press the Delete key, then click the icon to add your picture.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1158240" y="4093905"/>
            <a:ext cx="30174412" cy="64633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669280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1143000" y="7114032"/>
            <a:ext cx="12801600" cy="2732574"/>
          </a:xfrm>
          <a:solidFill>
            <a:schemeClr val="tx2">
              <a:lumMod val="10000"/>
              <a:lumOff val="90000"/>
            </a:schemeClr>
          </a:solidFill>
        </p:spPr>
        <p:txBody>
          <a:bodyPr lIns="365760" rIns="365760" anchor="ctr">
            <a:noAutofit/>
          </a:bodyPr>
          <a:lstStyle>
            <a:lvl1pPr marL="0" indent="0">
              <a:spcBef>
                <a:spcPts val="1200"/>
              </a:spcBef>
              <a:buFont typeface="Arial" panose="020B0604020202020204" pitchFamily="34" charset="0"/>
              <a:buNone/>
              <a:defRPr sz="4400" baseline="0"/>
            </a:lvl1pPr>
            <a:lvl2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2pPr>
            <a:lvl3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3pPr>
            <a:lvl4pPr marL="0" indent="0">
              <a:spcBef>
                <a:spcPts val="1200"/>
              </a:spcBef>
              <a:buNone/>
              <a:defRPr sz="4400"/>
            </a:lvl4pPr>
            <a:lvl5pPr marL="0" indent="0">
              <a:spcBef>
                <a:spcPts val="1200"/>
              </a:spcBef>
              <a:buNone/>
              <a:defRPr sz="4400"/>
            </a:lvl5pPr>
            <a:lvl6pPr marL="0" indent="0">
              <a:spcBef>
                <a:spcPts val="1200"/>
              </a:spcBef>
              <a:buNone/>
              <a:defRPr sz="4400"/>
            </a:lvl6pPr>
            <a:lvl7pPr marL="0" indent="0">
              <a:spcBef>
                <a:spcPts val="1200"/>
              </a:spcBef>
              <a:buNone/>
              <a:defRPr sz="4400"/>
            </a:lvl7pPr>
            <a:lvl8pPr marL="0" indent="0">
              <a:spcBef>
                <a:spcPts val="1200"/>
              </a:spcBef>
              <a:buNone/>
              <a:defRPr sz="4400"/>
            </a:lvl8pPr>
            <a:lvl9pPr marL="0" indent="0">
              <a:spcBef>
                <a:spcPts val="1200"/>
              </a:spcBef>
              <a:buNone/>
              <a:defRPr sz="4400"/>
            </a:lvl9pPr>
          </a:lstStyle>
          <a:p>
            <a:pPr lvl="0"/>
            <a:r>
              <a:rPr lang="en-US" dirty="0" smtClean="0"/>
              <a:t>Type your question or a statement of the problem here</a:t>
            </a:r>
            <a:endParaRPr lang="en-US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143000" y="10497312"/>
            <a:ext cx="12801600" cy="128016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1143000" y="11868912"/>
            <a:ext cx="12801600" cy="280750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495044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440912"/>
            <a:ext cx="12801600" cy="6027461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114032"/>
            <a:ext cx="12801600" cy="679555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5544800" y="14328648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5773399"/>
            <a:ext cx="12801600" cy="6694973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288743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669280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114032"/>
            <a:ext cx="12801600" cy="731520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4914834"/>
            <a:ext cx="12801600" cy="453861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29900880" y="19767596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29900880" y="21212348"/>
            <a:ext cx="12801600" cy="434478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722072"/>
            <a:ext cx="12801600" cy="1219200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166824"/>
            <a:ext cx="12801600" cy="446227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3"/>
          </p:nvPr>
        </p:nvSpPr>
        <p:spPr>
          <a:xfrm>
            <a:off x="32270700" y="0"/>
            <a:ext cx="11620500" cy="3842445"/>
          </a:xfrm>
          <a:effectDag name="">
            <a:cont type="tree" name="">
              <a:effect ref="fillLine"/>
              <a:alphaMod>
                <a:cont name="">
                  <a:fill>
                    <a:gradFill>
                      <a:gsLst>
                        <a:gs pos="60000">
                          <a:srgbClr val="000000">
                            <a:alpha val="100000"/>
                          </a:srgbClr>
                        </a:gs>
                        <a:gs pos="97000">
                          <a:srgbClr val="000000">
                            <a:alpha val="0"/>
                          </a:srgbClr>
                        </a:gs>
                      </a:gsLst>
                      <a:lin ang="10800000"/>
                    </a:gradFill>
                  </a:fill>
                </a:cont>
              </a:alphaMod>
            </a:cont>
          </a:effectDag>
        </p:spPr>
        <p:txBody>
          <a:bodyPr lIns="91440" tIns="457200" rIns="9144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ltGray">
          <a:xfrm>
            <a:off x="0" y="0"/>
            <a:ext cx="43891200" cy="502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8240" y="685860"/>
            <a:ext cx="30175200" cy="2971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8240" y="6019800"/>
            <a:ext cx="4158996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3886200"/>
            <a:ext cx="43891200" cy="1143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3886200"/>
            <a:ext cx="43891200" cy="0"/>
          </a:xfrm>
          <a:prstGeom prst="line">
            <a:avLst/>
          </a:prstGeom>
          <a:ln w="1143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15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openxmlformats.org/officeDocument/2006/relationships/diagramQuickStyle" Target="../diagrams/quickStyle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Layout" Target="../diagrams/layout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Data" Target="../diagrams/data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image" Target="../media/image2.png"/><Relationship Id="rId28" Type="http://schemas.microsoft.com/office/2007/relationships/diagramDrawing" Target="../diagrams/drawing5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image" Target="../media/image1.png"/><Relationship Id="rId27" Type="http://schemas.openxmlformats.org/officeDocument/2006/relationships/diagramColors" Target="../diagrams/colors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48000">
              <a:schemeClr val="bg1"/>
            </a:gs>
            <a:gs pos="10000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9889" y="22633270"/>
            <a:ext cx="146280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smtClean="0">
                <a:latin typeface="Calibri" panose="020F0502020204030204" pitchFamily="34" charset="0"/>
              </a:rPr>
              <a:t>NREVSS and </a:t>
            </a:r>
            <a:r>
              <a:rPr lang="en-US" sz="4500" dirty="0" err="1" smtClean="0">
                <a:latin typeface="Calibri" panose="020F0502020204030204" pitchFamily="34" charset="0"/>
              </a:rPr>
              <a:t>ELR</a:t>
            </a:r>
            <a:r>
              <a:rPr lang="en-US" sz="4500" dirty="0" smtClean="0">
                <a:latin typeface="Calibri" panose="020F0502020204030204" pitchFamily="34" charset="0"/>
              </a:rPr>
              <a:t> correlation for influenza </a:t>
            </a:r>
            <a:r>
              <a:rPr lang="en-US" sz="4500" dirty="0">
                <a:latin typeface="Calibri" panose="020F0502020204030204" pitchFamily="34" charset="0"/>
              </a:rPr>
              <a:t>t</a:t>
            </a:r>
            <a:r>
              <a:rPr lang="en-US" sz="4500" dirty="0" smtClean="0">
                <a:latin typeface="Calibri" panose="020F0502020204030204" pitchFamily="34" charset="0"/>
              </a:rPr>
              <a:t>est </a:t>
            </a:r>
            <a:r>
              <a:rPr lang="en-US" sz="4500" dirty="0">
                <a:latin typeface="Calibri" panose="020F0502020204030204" pitchFamily="34" charset="0"/>
              </a:rPr>
              <a:t>r</a:t>
            </a:r>
            <a:r>
              <a:rPr lang="en-US" sz="4500" dirty="0" smtClean="0">
                <a:latin typeface="Calibri" panose="020F0502020204030204" pitchFamily="34" charset="0"/>
              </a:rPr>
              <a:t>esults, by laboratory, July 2010 to April 2016</a:t>
            </a:r>
          </a:p>
        </p:txBody>
      </p:sp>
      <p:graphicFrame>
        <p:nvGraphicFramePr>
          <p:cNvPr id="55" name="Content Placeholder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161602"/>
              </p:ext>
            </p:extLst>
          </p:nvPr>
        </p:nvGraphicFramePr>
        <p:xfrm>
          <a:off x="26551074" y="7019596"/>
          <a:ext cx="18413862" cy="9646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25"/>
          </p:nvPr>
        </p:nvSpPr>
        <p:spPr>
          <a:xfrm>
            <a:off x="819889" y="6638184"/>
            <a:ext cx="14651939" cy="5849417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US" sz="3600" dirty="0" smtClean="0">
                <a:latin typeface="Calibri" panose="020F0502020204030204" pitchFamily="34" charset="0"/>
              </a:rPr>
              <a:t>The Florida Department of Health (DOH) receives negative and positive influenza test results from Florida laboratories in two surveillance systems:</a:t>
            </a:r>
          </a:p>
          <a:p>
            <a:endParaRPr lang="en-US" sz="700" dirty="0" smtClean="0">
              <a:latin typeface="Calibri" panose="020F0502020204030204" pitchFamily="34" charset="0"/>
            </a:endParaRPr>
          </a:p>
          <a:p>
            <a:pPr lvl="1"/>
            <a:r>
              <a:rPr lang="en-US" sz="3400" dirty="0" smtClean="0">
                <a:latin typeface="Calibri" panose="020F0502020204030204" pitchFamily="34" charset="0"/>
              </a:rPr>
              <a:t>The National </a:t>
            </a:r>
            <a:r>
              <a:rPr lang="en-US" sz="3400" dirty="0">
                <a:latin typeface="Calibri" panose="020F0502020204030204" pitchFamily="34" charset="0"/>
              </a:rPr>
              <a:t>Respiratory and Enteric Viral Surveillance System (NREVSS) </a:t>
            </a:r>
            <a:r>
              <a:rPr lang="en-US" sz="3400" dirty="0" smtClean="0">
                <a:latin typeface="Calibri" panose="020F0502020204030204" pitchFamily="34" charset="0"/>
              </a:rPr>
              <a:t>maintained through the Centers </a:t>
            </a:r>
            <a:r>
              <a:rPr lang="en-US" sz="3400" dirty="0">
                <a:latin typeface="Calibri" panose="020F0502020204030204" pitchFamily="34" charset="0"/>
              </a:rPr>
              <a:t>for Disease Control and </a:t>
            </a:r>
            <a:r>
              <a:rPr lang="en-US" sz="3400" dirty="0" smtClean="0">
                <a:latin typeface="Calibri" panose="020F0502020204030204" pitchFamily="34" charset="0"/>
              </a:rPr>
              <a:t>Prevention </a:t>
            </a:r>
            <a:r>
              <a:rPr lang="en-US" sz="3400" dirty="0">
                <a:latin typeface="Calibri" panose="020F0502020204030204" pitchFamily="34" charset="0"/>
              </a:rPr>
              <a:t>(CDC</a:t>
            </a:r>
            <a:r>
              <a:rPr lang="en-US" sz="3400" dirty="0" smtClean="0">
                <a:latin typeface="Calibri" panose="020F0502020204030204" pitchFamily="34" charset="0"/>
              </a:rPr>
              <a:t>); long-standing and established program started in July 2010</a:t>
            </a:r>
            <a:endParaRPr lang="en-US" sz="3400" dirty="0">
              <a:latin typeface="Calibri" panose="020F0502020204030204" pitchFamily="34" charset="0"/>
            </a:endParaRPr>
          </a:p>
          <a:p>
            <a:pPr lvl="1"/>
            <a:r>
              <a:rPr lang="en-US" sz="3400" dirty="0" smtClean="0">
                <a:latin typeface="Calibri" panose="020F0502020204030204" pitchFamily="34" charset="0"/>
              </a:rPr>
              <a:t>Electronic </a:t>
            </a:r>
            <a:r>
              <a:rPr lang="en-US" sz="3400" dirty="0">
                <a:latin typeface="Calibri" panose="020F0502020204030204" pitchFamily="34" charset="0"/>
              </a:rPr>
              <a:t>laboratory </a:t>
            </a:r>
            <a:r>
              <a:rPr lang="en-US" sz="3400" dirty="0" smtClean="0">
                <a:latin typeface="Calibri" panose="020F0502020204030204" pitchFamily="34" charset="0"/>
              </a:rPr>
              <a:t>reports (ELR) from participating laboratories in Florida; newly </a:t>
            </a:r>
            <a:r>
              <a:rPr lang="en-US" sz="3400" dirty="0" smtClean="0">
                <a:latin typeface="Calibri" panose="020F0502020204030204" pitchFamily="34" charset="0"/>
              </a:rPr>
              <a:t>reported </a:t>
            </a:r>
            <a:r>
              <a:rPr lang="en-US" sz="3400" dirty="0" smtClean="0">
                <a:latin typeface="Calibri" panose="020F0502020204030204" pitchFamily="34" charset="0"/>
              </a:rPr>
              <a:t>influenza test results as of July </a:t>
            </a:r>
            <a:r>
              <a:rPr lang="en-US" sz="3400" dirty="0" smtClean="0">
                <a:latin typeface="Calibri" panose="020F0502020204030204" pitchFamily="34" charset="0"/>
              </a:rPr>
              <a:t>2014; </a:t>
            </a:r>
            <a:r>
              <a:rPr lang="en-US" sz="3400" dirty="0" err="1" smtClean="0">
                <a:latin typeface="Calibri" panose="020F0502020204030204" pitchFamily="34" charset="0"/>
              </a:rPr>
              <a:t>ELRs</a:t>
            </a:r>
            <a:r>
              <a:rPr lang="en-US" sz="3400" dirty="0" smtClean="0">
                <a:latin typeface="Calibri" panose="020F0502020204030204" pitchFamily="34" charset="0"/>
              </a:rPr>
              <a:t> for influenza not previously reportable in Florida</a:t>
            </a:r>
          </a:p>
          <a:p>
            <a:pPr lvl="1"/>
            <a:endParaRPr lang="en-US" sz="700" dirty="0" smtClean="0">
              <a:latin typeface="Calibri" panose="020F0502020204030204" pitchFamily="34" charset="0"/>
            </a:endParaRPr>
          </a:p>
          <a:p>
            <a:r>
              <a:rPr lang="en-US" sz="3600" dirty="0" smtClean="0">
                <a:latin typeface="Calibri" panose="020F0502020204030204" pitchFamily="34" charset="0"/>
              </a:rPr>
              <a:t>NREVSS </a:t>
            </a:r>
            <a:r>
              <a:rPr lang="en-US" sz="3600" dirty="0">
                <a:latin typeface="Calibri" panose="020F0502020204030204" pitchFamily="34" charset="0"/>
              </a:rPr>
              <a:t>i</a:t>
            </a:r>
            <a:r>
              <a:rPr lang="en-US" sz="3600" dirty="0" smtClean="0">
                <a:latin typeface="Calibri" panose="020F0502020204030204" pitchFamily="34" charset="0"/>
              </a:rPr>
              <a:t>nfluenza </a:t>
            </a:r>
            <a:r>
              <a:rPr lang="en-US" sz="3600" dirty="0" smtClean="0">
                <a:latin typeface="Calibri" panose="020F0502020204030204" pitchFamily="34" charset="0"/>
              </a:rPr>
              <a:t>test result </a:t>
            </a:r>
            <a:r>
              <a:rPr lang="en-US" sz="3600" dirty="0" smtClean="0">
                <a:latin typeface="Calibri" panose="020F0502020204030204" pitchFamily="34" charset="0"/>
              </a:rPr>
              <a:t>data </a:t>
            </a:r>
            <a:r>
              <a:rPr lang="en-US" sz="3600" dirty="0" smtClean="0">
                <a:latin typeface="Calibri" panose="020F0502020204030204" pitchFamily="34" charset="0"/>
              </a:rPr>
              <a:t>used to validate influenza </a:t>
            </a:r>
            <a:r>
              <a:rPr lang="en-US" sz="3600" dirty="0" err="1" smtClean="0">
                <a:latin typeface="Calibri" panose="020F0502020204030204" pitchFamily="34" charset="0"/>
              </a:rPr>
              <a:t>ELR</a:t>
            </a:r>
            <a:r>
              <a:rPr lang="en-US" sz="3600" dirty="0" smtClean="0">
                <a:latin typeface="Calibri" panose="020F0502020204030204" pitchFamily="34" charset="0"/>
              </a:rPr>
              <a:t> data</a:t>
            </a:r>
            <a:endParaRPr lang="en-US" dirty="0">
              <a:latin typeface="Calibri" panose="020F0502020204030204" pitchFamily="34" charset="0"/>
            </a:endParaRPr>
          </a:p>
          <a:p>
            <a:pPr lvl="1"/>
            <a:endParaRPr lang="en-US" dirty="0"/>
          </a:p>
        </p:txBody>
      </p:sp>
      <p:graphicFrame>
        <p:nvGraphicFramePr>
          <p:cNvPr id="82" name="Content Placeholder 25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3136944141"/>
              </p:ext>
            </p:extLst>
          </p:nvPr>
        </p:nvGraphicFramePr>
        <p:xfrm>
          <a:off x="12740980" y="20041949"/>
          <a:ext cx="13810094" cy="6889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85" name="Group 184"/>
          <p:cNvGrpSpPr/>
          <p:nvPr/>
        </p:nvGrpSpPr>
        <p:grpSpPr>
          <a:xfrm>
            <a:off x="7009545" y="10949930"/>
            <a:ext cx="8534638" cy="11548622"/>
            <a:chOff x="5980309" y="9087225"/>
            <a:chExt cx="8534638" cy="11548622"/>
          </a:xfrm>
        </p:grpSpPr>
        <p:graphicFrame>
          <p:nvGraphicFramePr>
            <p:cNvPr id="48" name="Diagram 47"/>
            <p:cNvGraphicFramePr/>
            <p:nvPr>
              <p:extLst>
                <p:ext uri="{D42A27DB-BD31-4B8C-83A1-F6EECF244321}">
                  <p14:modId xmlns:p14="http://schemas.microsoft.com/office/powerpoint/2010/main" val="480642979"/>
                </p:ext>
              </p:extLst>
            </p:nvPr>
          </p:nvGraphicFramePr>
          <p:xfrm>
            <a:off x="5980309" y="9087225"/>
            <a:ext cx="8534638" cy="1154862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56" name="TextBox 55"/>
            <p:cNvSpPr txBox="1"/>
            <p:nvPr/>
          </p:nvSpPr>
          <p:spPr>
            <a:xfrm>
              <a:off x="9967208" y="10263321"/>
              <a:ext cx="4093014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b="1" dirty="0" err="1" smtClean="0">
                  <a:latin typeface="Calibri" panose="020F0502020204030204" pitchFamily="34" charset="0"/>
                </a:rPr>
                <a:t>ELR</a:t>
              </a:r>
              <a:endParaRPr lang="en-US" sz="4500" b="1" dirty="0" smtClean="0">
                <a:latin typeface="Calibri" panose="020F0502020204030204" pitchFamily="34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9763286" y="18426380"/>
              <a:ext cx="42947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alibri" panose="020F0502020204030204" pitchFamily="34" charset="0"/>
                </a:rPr>
                <a:t>Benefits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924183" y="18410910"/>
              <a:ext cx="27793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alibri" panose="020F0502020204030204" pitchFamily="34" charset="0"/>
                </a:rPr>
                <a:t>Data Sources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-1974491" y="11184076"/>
            <a:ext cx="11428281" cy="11048999"/>
            <a:chOff x="-2811976" y="9673655"/>
            <a:chExt cx="11428281" cy="11048999"/>
          </a:xfrm>
        </p:grpSpPr>
        <p:graphicFrame>
          <p:nvGraphicFramePr>
            <p:cNvPr id="24" name="Diagram 23"/>
            <p:cNvGraphicFramePr/>
            <p:nvPr>
              <p:extLst>
                <p:ext uri="{D42A27DB-BD31-4B8C-83A1-F6EECF244321}">
                  <p14:modId xmlns:p14="http://schemas.microsoft.com/office/powerpoint/2010/main" val="3479367225"/>
                </p:ext>
              </p:extLst>
            </p:nvPr>
          </p:nvGraphicFramePr>
          <p:xfrm>
            <a:off x="-2811976" y="9673655"/>
            <a:ext cx="11428281" cy="110489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  <p:sp>
          <p:nvSpPr>
            <p:cNvPr id="40" name="TextBox 39"/>
            <p:cNvSpPr txBox="1"/>
            <p:nvPr/>
          </p:nvSpPr>
          <p:spPr>
            <a:xfrm>
              <a:off x="2452865" y="10591607"/>
              <a:ext cx="4274510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b="1" dirty="0" smtClean="0">
                  <a:latin typeface="Calibri" panose="020F0502020204030204" pitchFamily="34" charset="0"/>
                </a:rPr>
                <a:t>NREVSS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653131" y="18762115"/>
              <a:ext cx="40742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alibri" panose="020F0502020204030204" pitchFamily="34" charset="0"/>
                </a:rPr>
                <a:t>Limitations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-75870" y="18766428"/>
              <a:ext cx="27321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Calibri" panose="020F0502020204030204" pitchFamily="34" charset="0"/>
                </a:rPr>
                <a:t>Data Sources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9049"/>
            <a:ext cx="43891200" cy="3813053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Utilizing </a:t>
            </a:r>
            <a:r>
              <a:rPr lang="en-US" sz="8000" dirty="0">
                <a:solidFill>
                  <a:schemeClr val="tx1"/>
                </a:solidFill>
                <a:latin typeface="Calibri" panose="020F0502020204030204" pitchFamily="34" charset="0"/>
              </a:rPr>
              <a:t>National Respiratory and Enteric Viral Surveillance </a:t>
            </a:r>
            <a: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System </a:t>
            </a:r>
            <a:r>
              <a:rPr lang="en-US" sz="8000" dirty="0">
                <a:solidFill>
                  <a:schemeClr val="tx1"/>
                </a:solidFill>
                <a:latin typeface="Calibri" panose="020F0502020204030204" pitchFamily="34" charset="0"/>
              </a:rPr>
              <a:t>(NREVSS</a:t>
            </a:r>
            <a: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b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Data </a:t>
            </a:r>
            <a:r>
              <a:rPr lang="en-US" sz="8000" dirty="0">
                <a:solidFill>
                  <a:schemeClr val="tx1"/>
                </a:solidFill>
                <a:latin typeface="Calibri" panose="020F0502020204030204" pitchFamily="34" charset="0"/>
              </a:rPr>
              <a:t>to Validate Influenza Electronic Laboratory </a:t>
            </a:r>
            <a: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Reports (ELR) </a:t>
            </a:r>
            <a:r>
              <a:rPr lang="en-US" sz="8000" dirty="0">
                <a:solidFill>
                  <a:schemeClr val="tx1"/>
                </a:solidFill>
                <a:latin typeface="Calibri" panose="020F0502020204030204" pitchFamily="34" charset="0"/>
              </a:rPr>
              <a:t>f</a:t>
            </a:r>
            <a: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rom </a:t>
            </a:r>
            <a:r>
              <a:rPr lang="en-US" sz="8000" dirty="0">
                <a:solidFill>
                  <a:schemeClr val="tx1"/>
                </a:solidFill>
                <a:latin typeface="Calibri" panose="020F0502020204030204" pitchFamily="34" charset="0"/>
              </a:rPr>
              <a:t>Private Sector </a:t>
            </a:r>
            <a: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Laboratories</a:t>
            </a:r>
            <a:br>
              <a:rPr lang="en-US" sz="8000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en-US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>
          <a:xfrm>
            <a:off x="0" y="3941804"/>
            <a:ext cx="43891200" cy="1164125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Ellen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Dugan,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MPH;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Heather Rubino,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PhD;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Janet Hamilton,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MPH -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Florida Department of Health, Division of Disease Control and Health Protection, Bureau of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Epidemiology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3"/>
          </p:nvPr>
        </p:nvSpPr>
        <p:spPr>
          <a:xfrm>
            <a:off x="522514" y="5346148"/>
            <a:ext cx="14925437" cy="1131693"/>
          </a:xfrm>
          <a:noFill/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2"/>
          </p:nvPr>
        </p:nvSpPr>
        <p:spPr>
          <a:xfrm>
            <a:off x="28972043" y="20233324"/>
            <a:ext cx="13870628" cy="111694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5000" dirty="0" smtClean="0">
                <a:latin typeface="Calibri" panose="020F0502020204030204" pitchFamily="34" charset="0"/>
              </a:rPr>
              <a:t>NREVSS influenza laboratory result data can be used to validate state </a:t>
            </a:r>
            <a:r>
              <a:rPr lang="en-US" sz="5000" dirty="0" err="1" smtClean="0">
                <a:latin typeface="Calibri" panose="020F0502020204030204" pitchFamily="34" charset="0"/>
              </a:rPr>
              <a:t>ELR</a:t>
            </a:r>
            <a:r>
              <a:rPr lang="en-US" sz="5000" dirty="0" smtClean="0">
                <a:latin typeface="Calibri" panose="020F0502020204030204" pitchFamily="34" charset="0"/>
              </a:rPr>
              <a:t> influenza laboratory result data.</a:t>
            </a:r>
          </a:p>
          <a:p>
            <a:pPr marL="0" indent="0">
              <a:buNone/>
            </a:pPr>
            <a:endParaRPr lang="en-US" sz="2600" dirty="0" smtClean="0">
              <a:latin typeface="Calibri" panose="020F0502020204030204" pitchFamily="34" charset="0"/>
            </a:endParaRPr>
          </a:p>
          <a:p>
            <a:r>
              <a:rPr lang="en-US" sz="5000" dirty="0">
                <a:latin typeface="Calibri" panose="020F0502020204030204" pitchFamily="34" charset="0"/>
              </a:rPr>
              <a:t>Validated </a:t>
            </a:r>
            <a:r>
              <a:rPr lang="en-US" sz="5000" dirty="0" err="1">
                <a:latin typeface="Calibri" panose="020F0502020204030204" pitchFamily="34" charset="0"/>
              </a:rPr>
              <a:t>ELR</a:t>
            </a:r>
            <a:r>
              <a:rPr lang="en-US" sz="5000" dirty="0">
                <a:latin typeface="Calibri" panose="020F0502020204030204" pitchFamily="34" charset="0"/>
              </a:rPr>
              <a:t> data for Florida laboratories can be used to </a:t>
            </a:r>
            <a:r>
              <a:rPr lang="en-US" sz="5000" dirty="0" smtClean="0">
                <a:latin typeface="Calibri" panose="020F0502020204030204" pitchFamily="34" charset="0"/>
              </a:rPr>
              <a:t>replace NREVSS data received in </a:t>
            </a:r>
            <a:r>
              <a:rPr lang="en-US" sz="5000" dirty="0">
                <a:latin typeface="Calibri" panose="020F0502020204030204" pitchFamily="34" charset="0"/>
              </a:rPr>
              <a:t>Florida influenza laboratory </a:t>
            </a:r>
            <a:r>
              <a:rPr lang="en-US" sz="5000" dirty="0" smtClean="0">
                <a:latin typeface="Calibri" panose="020F0502020204030204" pitchFamily="34" charset="0"/>
              </a:rPr>
              <a:t>surveillance. DOH can then submit higher quality data to NREVSS on behalf of these laboratories.</a:t>
            </a:r>
          </a:p>
          <a:p>
            <a:pPr marL="0" indent="0">
              <a:buNone/>
            </a:pPr>
            <a:endParaRPr lang="en-US" sz="2600" dirty="0" smtClean="0">
              <a:latin typeface="Calibri" panose="020F0502020204030204" pitchFamily="34" charset="0"/>
            </a:endParaRPr>
          </a:p>
          <a:p>
            <a:r>
              <a:rPr lang="en-US" sz="5000" dirty="0" smtClean="0">
                <a:latin typeface="Calibri" panose="020F0502020204030204" pitchFamily="34" charset="0"/>
              </a:rPr>
              <a:t>Substituting NREVSS data with ELR data improves laboratory surveillance systems by building on existing </a:t>
            </a:r>
            <a:r>
              <a:rPr lang="en-US" sz="5000" dirty="0" err="1" smtClean="0">
                <a:latin typeface="Calibri" panose="020F0502020204030204" pitchFamily="34" charset="0"/>
              </a:rPr>
              <a:t>ELR</a:t>
            </a:r>
            <a:r>
              <a:rPr lang="en-US" sz="5000" dirty="0" smtClean="0">
                <a:latin typeface="Calibri" panose="020F0502020204030204" pitchFamily="34" charset="0"/>
              </a:rPr>
              <a:t> processes and by providing more timely, standardized, and complete data.</a:t>
            </a:r>
            <a:endParaRPr lang="en-US" sz="5000" dirty="0"/>
          </a:p>
        </p:txBody>
      </p:sp>
      <p:pic>
        <p:nvPicPr>
          <p:cNvPr id="46" name="Picture 2" descr="Florida Health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100" y="507372"/>
            <a:ext cx="2427202" cy="2822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850318" y="18979548"/>
            <a:ext cx="13895502" cy="813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  <p:sp>
        <p:nvSpPr>
          <p:cNvPr id="154" name="Content Placeholder 29"/>
          <p:cNvSpPr>
            <a:spLocks noGrp="1"/>
          </p:cNvSpPr>
          <p:nvPr>
            <p:ph sz="quarter" idx="30"/>
          </p:nvPr>
        </p:nvSpPr>
        <p:spPr>
          <a:xfrm>
            <a:off x="29736611" y="15880338"/>
            <a:ext cx="13106060" cy="184188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600" dirty="0">
                <a:latin typeface="Calibri" panose="020F0502020204030204" pitchFamily="34" charset="0"/>
              </a:rPr>
              <a:t>*</a:t>
            </a:r>
            <a:r>
              <a:rPr lang="en-US" sz="3600" dirty="0" smtClean="0">
                <a:latin typeface="Calibri" panose="020F0502020204030204" pitchFamily="34" charset="0"/>
              </a:rPr>
              <a:t>1) Number of influenza negative and positive test results (total tests)</a:t>
            </a:r>
          </a:p>
          <a:p>
            <a:pPr marL="0" lvl="0" indent="0">
              <a:buNone/>
            </a:pPr>
            <a:r>
              <a:rPr lang="en-US" sz="3600" dirty="0">
                <a:latin typeface="Calibri" panose="020F0502020204030204" pitchFamily="34" charset="0"/>
              </a:rPr>
              <a:t> </a:t>
            </a:r>
            <a:r>
              <a:rPr lang="en-US" sz="3600" dirty="0" smtClean="0">
                <a:latin typeface="Calibri" panose="020F0502020204030204" pitchFamily="34" charset="0"/>
              </a:rPr>
              <a:t> 2) Number of influenza positive test results</a:t>
            </a:r>
          </a:p>
          <a:p>
            <a:pPr marL="0" lvl="0" indent="0">
              <a:buNone/>
            </a:pPr>
            <a:r>
              <a:rPr lang="en-US" sz="3600" dirty="0">
                <a:latin typeface="Calibri" panose="020F0502020204030204" pitchFamily="34" charset="0"/>
              </a:rPr>
              <a:t> </a:t>
            </a:r>
            <a:r>
              <a:rPr lang="en-US" sz="3600" dirty="0" smtClean="0">
                <a:latin typeface="Calibri" panose="020F0502020204030204" pitchFamily="34" charset="0"/>
              </a:rPr>
              <a:t> 3) The percent of positive influenza test results</a:t>
            </a:r>
            <a:endParaRPr lang="en-US" sz="3600" dirty="0">
              <a:latin typeface="Calibri" panose="020F0502020204030204" pitchFamily="34" charset="0"/>
            </a:endParaRPr>
          </a:p>
        </p:txBody>
      </p:sp>
      <p:sp>
        <p:nvSpPr>
          <p:cNvPr id="162" name="Text Placeholder 66"/>
          <p:cNvSpPr>
            <a:spLocks noGrp="1"/>
          </p:cNvSpPr>
          <p:nvPr>
            <p:ph type="body" sz="quarter" idx="13"/>
          </p:nvPr>
        </p:nvSpPr>
        <p:spPr>
          <a:xfrm>
            <a:off x="892244" y="5281873"/>
            <a:ext cx="14651940" cy="1157833"/>
          </a:xfr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/>
          <a:lstStyle/>
          <a:p>
            <a:r>
              <a:rPr lang="en-US" sz="6000" dirty="0" smtClean="0">
                <a:latin typeface="Calibri" panose="020F0502020204030204" pitchFamily="34" charset="0"/>
              </a:rPr>
              <a:t>Background</a:t>
            </a:r>
            <a:endParaRPr lang="en-US" sz="6000" dirty="0">
              <a:latin typeface="Calibri" panose="020F0502020204030204" pitchFamily="34" charset="0"/>
            </a:endParaRPr>
          </a:p>
        </p:txBody>
      </p:sp>
      <p:sp>
        <p:nvSpPr>
          <p:cNvPr id="165" name="Text Placeholder 69"/>
          <p:cNvSpPr>
            <a:spLocks noGrp="1"/>
          </p:cNvSpPr>
          <p:nvPr>
            <p:ph type="body" sz="quarter" idx="40"/>
          </p:nvPr>
        </p:nvSpPr>
        <p:spPr>
          <a:xfrm>
            <a:off x="892243" y="21199584"/>
            <a:ext cx="14651939" cy="1161288"/>
          </a:xfr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/>
          <a:lstStyle/>
          <a:p>
            <a:r>
              <a:rPr lang="en-US" sz="6000" dirty="0" smtClean="0">
                <a:latin typeface="Calibri" panose="020F0502020204030204" pitchFamily="34" charset="0"/>
              </a:rPr>
              <a:t>Results</a:t>
            </a:r>
            <a:endParaRPr lang="en-US" sz="6000" dirty="0">
              <a:latin typeface="Calibri" panose="020F0502020204030204" pitchFamily="34" charset="0"/>
            </a:endParaRPr>
          </a:p>
        </p:txBody>
      </p:sp>
      <p:sp>
        <p:nvSpPr>
          <p:cNvPr id="169" name="Text Placeholder 66"/>
          <p:cNvSpPr>
            <a:spLocks noGrp="1"/>
          </p:cNvSpPr>
          <p:nvPr>
            <p:ph type="body" sz="quarter" idx="13"/>
          </p:nvPr>
        </p:nvSpPr>
        <p:spPr>
          <a:xfrm>
            <a:off x="16362948" y="5281872"/>
            <a:ext cx="26487421" cy="1195969"/>
          </a:xfr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/>
          <a:lstStyle/>
          <a:p>
            <a:r>
              <a:rPr lang="en-US" sz="6000" dirty="0" smtClean="0">
                <a:latin typeface="Calibri" panose="020F0502020204030204" pitchFamily="34" charset="0"/>
              </a:rPr>
              <a:t>Methods</a:t>
            </a:r>
            <a:endParaRPr lang="en-US" sz="6000" dirty="0">
              <a:latin typeface="Calibri" panose="020F0502020204030204" pitchFamily="34" charset="0"/>
            </a:endParaRPr>
          </a:p>
        </p:txBody>
      </p:sp>
      <p:sp>
        <p:nvSpPr>
          <p:cNvPr id="175" name="Text Placeholder 174"/>
          <p:cNvSpPr>
            <a:spLocks noGrp="1"/>
          </p:cNvSpPr>
          <p:nvPr>
            <p:ph type="body" sz="quarter" idx="41"/>
          </p:nvPr>
        </p:nvSpPr>
        <p:spPr>
          <a:xfrm>
            <a:off x="28972043" y="18721865"/>
            <a:ext cx="13870628" cy="1161288"/>
          </a:xfrm>
        </p:spPr>
        <p:txBody>
          <a:bodyPr/>
          <a:lstStyle/>
          <a:p>
            <a:r>
              <a:rPr lang="en-US" sz="6000" dirty="0" smtClean="0">
                <a:latin typeface="Calibri" panose="020F0502020204030204" pitchFamily="34" charset="0"/>
              </a:rPr>
              <a:t>Conclusions</a:t>
            </a:r>
            <a:endParaRPr lang="en-US" sz="6000" dirty="0">
              <a:latin typeface="Calibri" panose="020F0502020204030204" pitchFamily="34" charset="0"/>
            </a:endParaRPr>
          </a:p>
        </p:txBody>
      </p:sp>
      <p:graphicFrame>
        <p:nvGraphicFramePr>
          <p:cNvPr id="32" name="Content Placeholder 114" descr="Sample table with 4 columns, 7 rows." title="Sample Tabl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8209405"/>
              </p:ext>
            </p:extLst>
          </p:nvPr>
        </p:nvGraphicFramePr>
        <p:xfrm>
          <a:off x="892244" y="24104922"/>
          <a:ext cx="14555708" cy="8050704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742637"/>
                <a:gridCol w="2271793"/>
                <a:gridCol w="2274813"/>
                <a:gridCol w="2274813"/>
                <a:gridCol w="2991652"/>
              </a:tblGrid>
              <a:tr h="2071823">
                <a:tc>
                  <a:txBody>
                    <a:bodyPr/>
                    <a:lstStyle/>
                    <a:p>
                      <a:pPr algn="ctr"/>
                      <a:r>
                        <a:rPr lang="en-US" sz="45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Laboratory Name</a:t>
                      </a:r>
                      <a:endParaRPr lang="en-US" sz="45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</a:t>
                      </a:r>
                    </a:p>
                    <a:p>
                      <a:pPr algn="ctr"/>
                      <a:r>
                        <a:rPr lang="en-US" sz="45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Tests</a:t>
                      </a:r>
                      <a:endParaRPr lang="en-US" sz="45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Positive Tests</a:t>
                      </a:r>
                      <a:endParaRPr lang="en-US" sz="45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Percent Positive Tests</a:t>
                      </a:r>
                      <a:endParaRPr lang="en-US" sz="45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Number </a:t>
                      </a:r>
                    </a:p>
                    <a:p>
                      <a:pPr algn="ctr"/>
                      <a:r>
                        <a:rPr lang="en-US" sz="45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of Tests Correlated</a:t>
                      </a:r>
                      <a:endParaRPr lang="en-US" sz="45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8495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Laboratory 1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AEEF"/>
                          </a:solidFill>
                          <a:latin typeface="Calibri" panose="020F0502020204030204" pitchFamily="34" charset="0"/>
                        </a:rPr>
                        <a:t>0.63</a:t>
                      </a:r>
                      <a:r>
                        <a:rPr lang="en-US" sz="4000" b="1" baseline="30000" dirty="0" smtClean="0">
                          <a:solidFill>
                            <a:srgbClr val="00AEEF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 smtClean="0">
                        <a:solidFill>
                          <a:srgbClr val="00AEEF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AEEF"/>
                          </a:solidFill>
                          <a:latin typeface="Calibri" panose="020F0502020204030204" pitchFamily="34" charset="0"/>
                        </a:rPr>
                        <a:t>0.98</a:t>
                      </a:r>
                      <a:r>
                        <a:rPr lang="en-US" sz="4000" b="1" baseline="30000" dirty="0" smtClean="0">
                          <a:solidFill>
                            <a:srgbClr val="00AEEF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>
                        <a:solidFill>
                          <a:srgbClr val="00AEEF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AEEF"/>
                          </a:solidFill>
                          <a:latin typeface="Calibri" panose="020F0502020204030204" pitchFamily="34" charset="0"/>
                        </a:rPr>
                        <a:t>0.34</a:t>
                      </a:r>
                      <a:r>
                        <a:rPr lang="en-US" sz="4000" b="1" baseline="30000" dirty="0" smtClean="0">
                          <a:solidFill>
                            <a:srgbClr val="00AEEF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 smtClean="0">
                        <a:solidFill>
                          <a:srgbClr val="00AEEF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70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84907">
                <a:tc>
                  <a:txBody>
                    <a:bodyPr/>
                    <a:lstStyle/>
                    <a:p>
                      <a:pPr marL="0" marR="0" indent="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Laboratory </a:t>
                      </a:r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0.85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0.98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124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88322">
                <a:tc>
                  <a:txBody>
                    <a:bodyPr/>
                    <a:lstStyle/>
                    <a:p>
                      <a:pPr marL="0" marR="0" indent="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Laboratory 3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0.81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0.94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50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81489">
                <a:tc>
                  <a:txBody>
                    <a:bodyPr/>
                    <a:lstStyle/>
                    <a:p>
                      <a:pPr marL="0" marR="0" indent="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Laboratory 4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0.7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0.94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97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7655">
                <a:tc>
                  <a:txBody>
                    <a:bodyPr/>
                    <a:lstStyle/>
                    <a:p>
                      <a:pPr marL="0" marR="0" indent="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Laboratory 5</a:t>
                      </a:r>
                      <a:r>
                        <a:rPr lang="en-US" sz="4000" b="1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++</a:t>
                      </a:r>
                      <a:endParaRPr lang="en-US" sz="4000" b="1" i="0" baseline="300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0.64</a:t>
                      </a:r>
                      <a:endParaRPr lang="en-US" sz="4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0.06</a:t>
                      </a:r>
                      <a:endParaRPr lang="en-US" sz="4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alibri" panose="020F0502020204030204" pitchFamily="34" charset="0"/>
                        </a:rPr>
                        <a:t>49</a:t>
                      </a:r>
                      <a:endParaRPr lang="en-US" sz="40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664541">
                <a:tc gridSpan="5">
                  <a:txBody>
                    <a:bodyPr/>
                    <a:lstStyle/>
                    <a:p>
                      <a:pPr marL="0" marR="0" indent="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aseline="30000" dirty="0" smtClean="0"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30000" dirty="0" smtClean="0">
                          <a:latin typeface="Calibri" panose="020F0502020204030204" pitchFamily="34" charset="0"/>
                        </a:rPr>
                        <a:t>+ </a:t>
                      </a:r>
                      <a:r>
                        <a:rPr lang="en-US" sz="3600" dirty="0" smtClean="0">
                          <a:latin typeface="Calibri" panose="020F0502020204030204" pitchFamily="34" charset="0"/>
                        </a:rPr>
                        <a:t>Significance</a:t>
                      </a:r>
                      <a:r>
                        <a:rPr lang="en-US" sz="3600" baseline="0" dirty="0" smtClean="0">
                          <a:latin typeface="Calibri" panose="020F0502020204030204" pitchFamily="34" charset="0"/>
                        </a:rPr>
                        <a:t> level of 0.04 to &lt;.0001, Pearson’s rank t-test </a:t>
                      </a:r>
                    </a:p>
                    <a:p>
                      <a:pPr marL="0" marR="0" indent="0" algn="ctr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30000" dirty="0" smtClean="0">
                          <a:latin typeface="Calibri" panose="020F0502020204030204" pitchFamily="34" charset="0"/>
                        </a:rPr>
                        <a:t>++</a:t>
                      </a:r>
                      <a:r>
                        <a:rPr lang="en-US" sz="3600" baseline="0" dirty="0" smtClean="0">
                          <a:latin typeface="Calibri" panose="020F0502020204030204" pitchFamily="34" charset="0"/>
                        </a:rPr>
                        <a:t> Laboratories submitting only positive influenza test results through </a:t>
                      </a:r>
                      <a:r>
                        <a:rPr lang="en-US" sz="3600" baseline="0" dirty="0" err="1" smtClean="0">
                          <a:latin typeface="Calibri" panose="020F0502020204030204" pitchFamily="34" charset="0"/>
                        </a:rPr>
                        <a:t>ELR</a:t>
                      </a:r>
                      <a:endParaRPr lang="en-US" sz="3600" baseline="0" dirty="0" smtClean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3"/>
          <a:srcRect r="83551" b="13431"/>
          <a:stretch/>
        </p:blipFill>
        <p:spPr>
          <a:xfrm>
            <a:off x="-4614981" y="4523866"/>
            <a:ext cx="2209741" cy="1162944"/>
          </a:xfrm>
          <a:prstGeom prst="rect">
            <a:avLst/>
          </a:prstGeom>
        </p:spPr>
      </p:pic>
      <p:pic>
        <p:nvPicPr>
          <p:cNvPr id="119" name="Picture 2" descr="Florida Health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99023" y="7081552"/>
            <a:ext cx="1368084" cy="159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30402080" y="7253200"/>
            <a:ext cx="211986" cy="10289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  <p:sp>
        <p:nvSpPr>
          <p:cNvPr id="83" name="TextBox 82"/>
          <p:cNvSpPr txBox="1"/>
          <p:nvPr/>
        </p:nvSpPr>
        <p:spPr>
          <a:xfrm>
            <a:off x="20989821" y="16176628"/>
            <a:ext cx="63738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smtClean="0">
                <a:solidFill>
                  <a:srgbClr val="00A0AF"/>
                </a:solidFill>
                <a:latin typeface="Calibri" panose="020F0502020204030204" pitchFamily="34" charset="0"/>
              </a:rPr>
              <a:t>Florida laboratories reporting influenza test results in both NREVSS and </a:t>
            </a:r>
            <a:r>
              <a:rPr lang="en-US" sz="4500" dirty="0" err="1" smtClean="0">
                <a:solidFill>
                  <a:srgbClr val="00A0AF"/>
                </a:solidFill>
                <a:latin typeface="Calibri" panose="020F0502020204030204" pitchFamily="34" charset="0"/>
              </a:rPr>
              <a:t>ELR</a:t>
            </a:r>
            <a:endParaRPr lang="en-US" sz="4500" dirty="0">
              <a:solidFill>
                <a:srgbClr val="00A0A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64271" y="6869314"/>
            <a:ext cx="1109943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>
                <a:latin typeface="Calibri" panose="020F0502020204030204" pitchFamily="34" charset="0"/>
              </a:rPr>
              <a:t>Florida laboratories reporting positive and negative influenza test results in NREVSS </a:t>
            </a:r>
            <a:r>
              <a:rPr lang="en-US" sz="4500" dirty="0" smtClean="0">
                <a:latin typeface="Calibri" panose="020F0502020204030204" pitchFamily="34" charset="0"/>
              </a:rPr>
              <a:t>and/or </a:t>
            </a:r>
            <a:r>
              <a:rPr lang="en-US" sz="4500" dirty="0" err="1" smtClean="0">
                <a:latin typeface="Calibri" panose="020F0502020204030204" pitchFamily="34" charset="0"/>
              </a:rPr>
              <a:t>ELR</a:t>
            </a:r>
            <a:r>
              <a:rPr lang="en-US" sz="4500" dirty="0" smtClean="0">
                <a:latin typeface="Calibri" panose="020F0502020204030204" pitchFamily="34" charset="0"/>
              </a:rPr>
              <a:t>, July </a:t>
            </a:r>
            <a:r>
              <a:rPr lang="en-US" sz="4500" dirty="0">
                <a:latin typeface="Calibri" panose="020F0502020204030204" pitchFamily="34" charset="0"/>
              </a:rPr>
              <a:t>2010 to April 2016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7326239" y="9970079"/>
            <a:ext cx="8538480" cy="5905426"/>
            <a:chOff x="17232416" y="9155622"/>
            <a:chExt cx="8538480" cy="5905426"/>
          </a:xfrm>
        </p:grpSpPr>
        <p:graphicFrame>
          <p:nvGraphicFramePr>
            <p:cNvPr id="91" name="Diagram 90"/>
            <p:cNvGraphicFramePr/>
            <p:nvPr>
              <p:extLst>
                <p:ext uri="{D42A27DB-BD31-4B8C-83A1-F6EECF244321}">
                  <p14:modId xmlns:p14="http://schemas.microsoft.com/office/powerpoint/2010/main" val="2660661694"/>
                </p:ext>
              </p:extLst>
            </p:nvPr>
          </p:nvGraphicFramePr>
          <p:xfrm>
            <a:off x="17232416" y="9862061"/>
            <a:ext cx="8538480" cy="519898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4" r:lo="rId25" r:qs="rId26" r:cs="rId27"/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21036493" y="11951020"/>
              <a:ext cx="1095498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 smtClean="0">
                  <a:solidFill>
                    <a:srgbClr val="00A0AF"/>
                  </a:solidFill>
                  <a:latin typeface="Calibri" panose="020F0502020204030204" pitchFamily="34" charset="0"/>
                </a:rPr>
                <a:t>15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7773687" y="9206221"/>
              <a:ext cx="3725642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b="1" dirty="0" smtClean="0">
                  <a:latin typeface="Calibri" panose="020F0502020204030204" pitchFamily="34" charset="0"/>
                </a:rPr>
                <a:t>NREVSS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1339408" y="9155622"/>
              <a:ext cx="3725642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b="1" dirty="0" err="1" smtClean="0">
                  <a:latin typeface="Calibri" panose="020F0502020204030204" pitchFamily="34" charset="0"/>
                </a:rPr>
                <a:t>ELR</a:t>
              </a:r>
              <a:endParaRPr lang="en-US" sz="4500" b="1" dirty="0" smtClean="0">
                <a:latin typeface="Calibri" panose="020F0502020204030204" pitchFamily="34" charset="0"/>
              </a:endParaRPr>
            </a:p>
          </p:txBody>
        </p:sp>
      </p:grpSp>
      <p:sp>
        <p:nvSpPr>
          <p:cNvPr id="22" name="Down Arrow 21"/>
          <p:cNvSpPr>
            <a:spLocks noChangeAspect="1"/>
          </p:cNvSpPr>
          <p:nvPr/>
        </p:nvSpPr>
        <p:spPr>
          <a:xfrm rot="925910">
            <a:off x="20277171" y="13626675"/>
            <a:ext cx="838403" cy="7148020"/>
          </a:xfrm>
          <a:prstGeom prst="downArrow">
            <a:avLst/>
          </a:prstGeom>
          <a:solidFill>
            <a:srgbClr val="FFCF0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  <p:grpSp>
        <p:nvGrpSpPr>
          <p:cNvPr id="39" name="Group 38"/>
          <p:cNvGrpSpPr/>
          <p:nvPr/>
        </p:nvGrpSpPr>
        <p:grpSpPr>
          <a:xfrm>
            <a:off x="15738344" y="19789464"/>
            <a:ext cx="12668255" cy="11648181"/>
            <a:chOff x="25587568" y="6251364"/>
            <a:chExt cx="12668255" cy="11648181"/>
          </a:xfrm>
        </p:grpSpPr>
        <p:sp>
          <p:nvSpPr>
            <p:cNvPr id="84" name="TextBox 83"/>
            <p:cNvSpPr txBox="1"/>
            <p:nvPr/>
          </p:nvSpPr>
          <p:spPr>
            <a:xfrm>
              <a:off x="32736986" y="10761056"/>
              <a:ext cx="5410102" cy="424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dirty="0">
                  <a:solidFill>
                    <a:srgbClr val="00A0AF"/>
                  </a:solidFill>
                  <a:latin typeface="Calibri" panose="020F0502020204030204" pitchFamily="34" charset="0"/>
                </a:rPr>
                <a:t>Laboratories with significant correlations between NREVSS and </a:t>
              </a:r>
              <a:r>
                <a:rPr lang="en-US" sz="4500" dirty="0" err="1">
                  <a:solidFill>
                    <a:srgbClr val="00A0AF"/>
                  </a:solidFill>
                  <a:latin typeface="Calibri" panose="020F0502020204030204" pitchFamily="34" charset="0"/>
                </a:rPr>
                <a:t>ELR</a:t>
              </a:r>
              <a:r>
                <a:rPr lang="en-US" sz="4500" dirty="0">
                  <a:solidFill>
                    <a:srgbClr val="00A0AF"/>
                  </a:solidFill>
                  <a:latin typeface="Calibri" panose="020F0502020204030204" pitchFamily="34" charset="0"/>
                </a:rPr>
                <a:t> for at least 2 of the 3 test parameters*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3646597" y="6251364"/>
              <a:ext cx="4609226" cy="3554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dirty="0">
                  <a:solidFill>
                    <a:srgbClr val="00A0AF"/>
                  </a:solidFill>
                  <a:latin typeface="Calibri" panose="020F0502020204030204" pitchFamily="34" charset="0"/>
                </a:rPr>
                <a:t>Laboratories submitting </a:t>
              </a:r>
              <a:r>
                <a:rPr lang="en-US" sz="4500" dirty="0" smtClean="0">
                  <a:solidFill>
                    <a:srgbClr val="00A0AF"/>
                  </a:solidFill>
                  <a:latin typeface="Calibri" panose="020F0502020204030204" pitchFamily="34" charset="0"/>
                </a:rPr>
                <a:t>results in NREVSS and </a:t>
              </a:r>
              <a:r>
                <a:rPr lang="en-US" sz="4500" dirty="0" err="1" smtClean="0">
                  <a:solidFill>
                    <a:srgbClr val="00A0AF"/>
                  </a:solidFill>
                  <a:latin typeface="Calibri" panose="020F0502020204030204" pitchFamily="34" charset="0"/>
                </a:rPr>
                <a:t>ELR</a:t>
              </a:r>
              <a:r>
                <a:rPr lang="en-US" sz="4500" dirty="0" smtClean="0">
                  <a:solidFill>
                    <a:srgbClr val="00A0AF"/>
                  </a:solidFill>
                  <a:latin typeface="Calibri" panose="020F0502020204030204" pitchFamily="34" charset="0"/>
                </a:rPr>
                <a:t> for </a:t>
              </a:r>
              <a:r>
                <a:rPr lang="en-US" sz="4500" dirty="0">
                  <a:solidFill>
                    <a:srgbClr val="00A0AF"/>
                  </a:solidFill>
                  <a:latin typeface="Calibri" panose="020F0502020204030204" pitchFamily="34" charset="0"/>
                </a:rPr>
                <a:t>overlapping time </a:t>
              </a:r>
              <a:r>
                <a:rPr lang="en-US" sz="4500" dirty="0" smtClean="0">
                  <a:solidFill>
                    <a:srgbClr val="00A0AF"/>
                  </a:solidFill>
                  <a:latin typeface="Calibri" panose="020F0502020204030204" pitchFamily="34" charset="0"/>
                </a:rPr>
                <a:t>periods</a:t>
              </a:r>
              <a:endParaRPr lang="en-US" sz="4500" dirty="0">
                <a:solidFill>
                  <a:srgbClr val="00A0A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5587568" y="15729720"/>
              <a:ext cx="7649037" cy="2169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dirty="0" smtClean="0">
                  <a:solidFill>
                    <a:srgbClr val="00A0AF"/>
                  </a:solidFill>
                  <a:latin typeface="Calibri" panose="020F0502020204030204" pitchFamily="34" charset="0"/>
                </a:rPr>
                <a:t>Laboratory submitting </a:t>
              </a:r>
              <a:r>
                <a:rPr lang="en-US" sz="4500" dirty="0">
                  <a:solidFill>
                    <a:srgbClr val="00A0AF"/>
                  </a:solidFill>
                  <a:latin typeface="Calibri" panose="020F0502020204030204" pitchFamily="34" charset="0"/>
                </a:rPr>
                <a:t>both positive and negative test results, therefore deemed valid</a:t>
              </a:r>
            </a:p>
          </p:txBody>
        </p:sp>
        <p:sp>
          <p:nvSpPr>
            <p:cNvPr id="72" name="Right Arrow 71"/>
            <p:cNvSpPr>
              <a:spLocks/>
            </p:cNvSpPr>
            <p:nvPr/>
          </p:nvSpPr>
          <p:spPr>
            <a:xfrm rot="1688567" flipV="1">
              <a:off x="29749116" y="10527154"/>
              <a:ext cx="3749040" cy="850392"/>
            </a:xfrm>
            <a:prstGeom prst="rightArrow">
              <a:avLst/>
            </a:prstGeom>
            <a:solidFill>
              <a:srgbClr val="FFCF0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dirty="0" err="1" smtClean="0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-14151185" y="8749077"/>
            <a:ext cx="3223909" cy="24314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800" dirty="0">
                <a:latin typeface="Calibri" panose="020F0502020204030204" pitchFamily="34" charset="0"/>
              </a:rPr>
              <a:t>Laboratories </a:t>
            </a:r>
            <a:r>
              <a:rPr lang="en-US" sz="3800" dirty="0" smtClean="0">
                <a:latin typeface="Calibri" panose="020F0502020204030204" pitchFamily="34" charset="0"/>
              </a:rPr>
              <a:t>submitting </a:t>
            </a:r>
            <a:r>
              <a:rPr lang="en-US" sz="3800" dirty="0">
                <a:latin typeface="Calibri" panose="020F0502020204030204" pitchFamily="34" charset="0"/>
              </a:rPr>
              <a:t>both positive and </a:t>
            </a:r>
            <a:r>
              <a:rPr lang="en-US" sz="3800" dirty="0" smtClean="0">
                <a:latin typeface="Calibri" panose="020F0502020204030204" pitchFamily="34" charset="0"/>
              </a:rPr>
              <a:t>negative</a:t>
            </a:r>
            <a:endParaRPr lang="en-US" sz="4200" dirty="0">
              <a:latin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0378017" y="9357221"/>
            <a:ext cx="224590" cy="11989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  <p:sp>
        <p:nvSpPr>
          <p:cNvPr id="96" name="Right Arrow 95"/>
          <p:cNvSpPr>
            <a:spLocks/>
          </p:cNvSpPr>
          <p:nvPr/>
        </p:nvSpPr>
        <p:spPr>
          <a:xfrm rot="5400000" flipV="1">
            <a:off x="17860084" y="26983435"/>
            <a:ext cx="3566160" cy="850392"/>
          </a:xfrm>
          <a:prstGeom prst="rightArrow">
            <a:avLst/>
          </a:prstGeom>
          <a:solidFill>
            <a:srgbClr val="FFCF0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  <p:sp>
        <p:nvSpPr>
          <p:cNvPr id="59" name="Rectangle 58"/>
          <p:cNvSpPr/>
          <p:nvPr/>
        </p:nvSpPr>
        <p:spPr>
          <a:xfrm>
            <a:off x="30281765" y="11607210"/>
            <a:ext cx="293524" cy="1035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6362856" y="9354699"/>
            <a:ext cx="11099524" cy="853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30319579" y="13811336"/>
            <a:ext cx="285321" cy="1224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  <p:cxnSp>
        <p:nvCxnSpPr>
          <p:cNvPr id="75" name="Straight Connector 74"/>
          <p:cNvCxnSpPr/>
          <p:nvPr/>
        </p:nvCxnSpPr>
        <p:spPr>
          <a:xfrm flipV="1">
            <a:off x="-18088993" y="26415918"/>
            <a:ext cx="11099524" cy="853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Right Arrow 75"/>
          <p:cNvSpPr>
            <a:spLocks noChangeAspect="1"/>
          </p:cNvSpPr>
          <p:nvPr/>
        </p:nvSpPr>
        <p:spPr>
          <a:xfrm rot="20842038">
            <a:off x="20022971" y="21348313"/>
            <a:ext cx="3749040" cy="850392"/>
          </a:xfrm>
          <a:prstGeom prst="rightArrow">
            <a:avLst/>
          </a:prstGeom>
          <a:solidFill>
            <a:srgbClr val="FFCF0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 smtClean="0"/>
          </a:p>
        </p:txBody>
      </p:sp>
    </p:spTree>
    <p:extLst>
      <p:ext uri="{BB962C8B-B14F-4D97-AF65-F5344CB8AC3E}">
        <p14:creationId xmlns:p14="http://schemas.microsoft.com/office/powerpoint/2010/main" val="368446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ience Poster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9B7E175-EA31-4EB5-9BCC-A945A81036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Science project poster</Template>
  <TotalTime>0</TotalTime>
  <Words>605</Words>
  <Application>Microsoft Office PowerPoint</Application>
  <PresentationFormat>Custom</PresentationFormat>
  <Paragraphs>101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Science Poster</vt:lpstr>
      <vt:lpstr>  Utilizing National Respiratory and Enteric Viral Surveillance System (NREVSS)   Data to Validate Influenza Electronic Laboratory Reports (ELR) from Private Sector Laboratories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2016-04-27T12:33:24Z</dcterms:created>
  <dcterms:modified xsi:type="dcterms:W3CDTF">2016-06-01T14:44:03Z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TC040013439991</vt:lpwstr>
  </property>
</Properties>
</file>