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sldIdLst>
    <p:sldId id="256" r:id="rId6"/>
  </p:sldIdLst>
  <p:sldSz cx="39319200" cy="29260800"/>
  <p:notesSz cx="7010400" cy="9296400"/>
  <p:defaultTextStyle>
    <a:defPPr>
      <a:defRPr lang="en-US"/>
    </a:defPPr>
    <a:lvl1pPr marL="0" algn="l" defTabSz="457171" rtl="0" eaLnBrk="1" latinLnBrk="0" hangingPunct="1">
      <a:defRPr sz="1800" kern="1200">
        <a:solidFill>
          <a:schemeClr val="tx1"/>
        </a:solidFill>
        <a:latin typeface="+mn-lt"/>
        <a:ea typeface="+mn-ea"/>
        <a:cs typeface="+mn-cs"/>
      </a:defRPr>
    </a:lvl1pPr>
    <a:lvl2pPr marL="457171" algn="l" defTabSz="457171" rtl="0" eaLnBrk="1" latinLnBrk="0" hangingPunct="1">
      <a:defRPr sz="1800" kern="1200">
        <a:solidFill>
          <a:schemeClr val="tx1"/>
        </a:solidFill>
        <a:latin typeface="+mn-lt"/>
        <a:ea typeface="+mn-ea"/>
        <a:cs typeface="+mn-cs"/>
      </a:defRPr>
    </a:lvl2pPr>
    <a:lvl3pPr marL="914341" algn="l" defTabSz="457171" rtl="0" eaLnBrk="1" latinLnBrk="0" hangingPunct="1">
      <a:defRPr sz="1800" kern="1200">
        <a:solidFill>
          <a:schemeClr val="tx1"/>
        </a:solidFill>
        <a:latin typeface="+mn-lt"/>
        <a:ea typeface="+mn-ea"/>
        <a:cs typeface="+mn-cs"/>
      </a:defRPr>
    </a:lvl3pPr>
    <a:lvl4pPr marL="1371512" algn="l" defTabSz="457171" rtl="0" eaLnBrk="1" latinLnBrk="0" hangingPunct="1">
      <a:defRPr sz="1800" kern="1200">
        <a:solidFill>
          <a:schemeClr val="tx1"/>
        </a:solidFill>
        <a:latin typeface="+mn-lt"/>
        <a:ea typeface="+mn-ea"/>
        <a:cs typeface="+mn-cs"/>
      </a:defRPr>
    </a:lvl4pPr>
    <a:lvl5pPr marL="1828683" algn="l" defTabSz="457171" rtl="0" eaLnBrk="1" latinLnBrk="0" hangingPunct="1">
      <a:defRPr sz="1800" kern="1200">
        <a:solidFill>
          <a:schemeClr val="tx1"/>
        </a:solidFill>
        <a:latin typeface="+mn-lt"/>
        <a:ea typeface="+mn-ea"/>
        <a:cs typeface="+mn-cs"/>
      </a:defRPr>
    </a:lvl5pPr>
    <a:lvl6pPr marL="2285854" algn="l" defTabSz="457171" rtl="0" eaLnBrk="1" latinLnBrk="0" hangingPunct="1">
      <a:defRPr sz="1800" kern="1200">
        <a:solidFill>
          <a:schemeClr val="tx1"/>
        </a:solidFill>
        <a:latin typeface="+mn-lt"/>
        <a:ea typeface="+mn-ea"/>
        <a:cs typeface="+mn-cs"/>
      </a:defRPr>
    </a:lvl6pPr>
    <a:lvl7pPr marL="2743024" algn="l" defTabSz="457171" rtl="0" eaLnBrk="1" latinLnBrk="0" hangingPunct="1">
      <a:defRPr sz="1800" kern="1200">
        <a:solidFill>
          <a:schemeClr val="tx1"/>
        </a:solidFill>
        <a:latin typeface="+mn-lt"/>
        <a:ea typeface="+mn-ea"/>
        <a:cs typeface="+mn-cs"/>
      </a:defRPr>
    </a:lvl7pPr>
    <a:lvl8pPr marL="3200195" algn="l" defTabSz="457171" rtl="0" eaLnBrk="1" latinLnBrk="0" hangingPunct="1">
      <a:defRPr sz="1800" kern="1200">
        <a:solidFill>
          <a:schemeClr val="tx1"/>
        </a:solidFill>
        <a:latin typeface="+mn-lt"/>
        <a:ea typeface="+mn-ea"/>
        <a:cs typeface="+mn-cs"/>
      </a:defRPr>
    </a:lvl8pPr>
    <a:lvl9pPr marL="3657366" algn="l" defTabSz="457171"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lderto"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8B10"/>
    <a:srgbClr val="45588D"/>
    <a:srgbClr val="4E63A0"/>
    <a:srgbClr val="3F6EA7"/>
    <a:srgbClr val="FFC4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465" autoAdjust="0"/>
  </p:normalViewPr>
  <p:slideViewPr>
    <p:cSldViewPr snapToGrid="0" snapToObjects="1">
      <p:cViewPr varScale="1">
        <p:scale>
          <a:sx n="26" d="100"/>
          <a:sy n="26" d="100"/>
        </p:scale>
        <p:origin x="-2388" y="150"/>
      </p:cViewPr>
      <p:guideLst>
        <p:guide orient="horz" pos="9216"/>
        <p:guide pos="123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stacked"/>
        <c:varyColors val="0"/>
        <c:ser>
          <c:idx val="0"/>
          <c:order val="0"/>
          <c:tx>
            <c:strRef>
              <c:f>Sheet1!$E$1</c:f>
              <c:strCache>
                <c:ptCount val="1"/>
                <c:pt idx="0">
                  <c:v>Factors</c:v>
                </c:pt>
              </c:strCache>
            </c:strRef>
          </c:tx>
          <c:spPr>
            <a:noFill/>
            <a:ln>
              <a:noFill/>
            </a:ln>
          </c:spPr>
          <c:invertIfNegative val="0"/>
          <c:cat>
            <c:strRef>
              <c:f>Sheet1!$E$2:$E$5</c:f>
              <c:strCache>
                <c:ptCount val="3"/>
                <c:pt idx="1">
                  <c:v>NSPD 
Crude OR</c:v>
                </c:pt>
                <c:pt idx="2">
                  <c:v>NSPD
Adjusted OR</c:v>
                </c:pt>
              </c:strCache>
            </c:strRef>
          </c:cat>
          <c:val>
            <c:numRef>
              <c:f>Sheet1!$F$2:$F$5</c:f>
              <c:numCache>
                <c:formatCode>General</c:formatCode>
                <c:ptCount val="4"/>
                <c:pt idx="1">
                  <c:v>2.65</c:v>
                </c:pt>
                <c:pt idx="2">
                  <c:v>1.35</c:v>
                </c:pt>
              </c:numCache>
            </c:numRef>
          </c:val>
        </c:ser>
        <c:dLbls>
          <c:showLegendKey val="0"/>
          <c:showVal val="0"/>
          <c:showCatName val="0"/>
          <c:showSerName val="0"/>
          <c:showPercent val="0"/>
          <c:showBubbleSize val="0"/>
        </c:dLbls>
        <c:gapWidth val="150"/>
        <c:overlap val="100"/>
        <c:axId val="94789632"/>
        <c:axId val="94791168"/>
      </c:barChart>
      <c:scatterChart>
        <c:scatterStyle val="lineMarker"/>
        <c:varyColors val="0"/>
        <c:ser>
          <c:idx val="1"/>
          <c:order val="1"/>
          <c:tx>
            <c:strRef>
              <c:f>Sheet1!$D$2</c:f>
              <c:strCache>
                <c:ptCount val="1"/>
                <c:pt idx="0">
                  <c:v>Point Estimate</c:v>
                </c:pt>
              </c:strCache>
            </c:strRef>
          </c:tx>
          <c:spPr>
            <a:ln w="28575">
              <a:noFill/>
            </a:ln>
          </c:spPr>
          <c:marker>
            <c:symbol val="x"/>
            <c:size val="12"/>
            <c:spPr>
              <a:solidFill>
                <a:srgbClr val="C0504D">
                  <a:lumMod val="75000"/>
                </a:srgbClr>
              </a:solidFill>
              <a:ln>
                <a:noFill/>
              </a:ln>
            </c:spPr>
          </c:marker>
          <c:errBars>
            <c:errDir val="x"/>
            <c:errBarType val="both"/>
            <c:errValType val="cust"/>
            <c:noEndCap val="0"/>
            <c:plus>
              <c:numRef>
                <c:f>(Sheet1!$C$7,Sheet1!$C$9)</c:f>
                <c:numCache>
                  <c:formatCode>General</c:formatCode>
                  <c:ptCount val="2"/>
                  <c:pt idx="0">
                    <c:v>0.80100000000000016</c:v>
                  </c:pt>
                  <c:pt idx="1">
                    <c:v>0.9700000000000002</c:v>
                  </c:pt>
                </c:numCache>
              </c:numRef>
            </c:plus>
            <c:minus>
              <c:numRef>
                <c:f>(Sheet1!$B$7,Sheet1!$B$9)</c:f>
                <c:numCache>
                  <c:formatCode>General</c:formatCode>
                  <c:ptCount val="2"/>
                  <c:pt idx="0">
                    <c:v>0.54099999999999993</c:v>
                  </c:pt>
                  <c:pt idx="1">
                    <c:v>0.64500000000000002</c:v>
                  </c:pt>
                </c:numCache>
              </c:numRef>
            </c:minus>
            <c:spPr>
              <a:ln w="28575">
                <a:solidFill>
                  <a:sysClr val="windowText" lastClr="000000"/>
                </a:solidFill>
              </a:ln>
            </c:spPr>
          </c:errBars>
          <c:xVal>
            <c:numRef>
              <c:f>Sheet1!$D$3:$D$4</c:f>
              <c:numCache>
                <c:formatCode>General</c:formatCode>
                <c:ptCount val="2"/>
                <c:pt idx="0">
                  <c:v>1.69</c:v>
                </c:pt>
                <c:pt idx="1">
                  <c:v>1.92</c:v>
                </c:pt>
              </c:numCache>
            </c:numRef>
          </c:xVal>
          <c:yVal>
            <c:numRef>
              <c:f>Sheet1!$F$3:$F$4</c:f>
              <c:numCache>
                <c:formatCode>General</c:formatCode>
                <c:ptCount val="2"/>
                <c:pt idx="0">
                  <c:v>2.65</c:v>
                </c:pt>
                <c:pt idx="1">
                  <c:v>1.35</c:v>
                </c:pt>
              </c:numCache>
            </c:numRef>
          </c:yVal>
          <c:smooth val="0"/>
        </c:ser>
        <c:dLbls>
          <c:showLegendKey val="0"/>
          <c:showVal val="0"/>
          <c:showCatName val="0"/>
          <c:showSerName val="0"/>
          <c:showPercent val="0"/>
          <c:showBubbleSize val="0"/>
        </c:dLbls>
        <c:axId val="94807168"/>
        <c:axId val="94793088"/>
      </c:scatterChart>
      <c:catAx>
        <c:axId val="94789632"/>
        <c:scaling>
          <c:orientation val="maxMin"/>
        </c:scaling>
        <c:delete val="0"/>
        <c:axPos val="l"/>
        <c:majorTickMark val="out"/>
        <c:minorTickMark val="none"/>
        <c:tickLblPos val="nextTo"/>
        <c:txPr>
          <a:bodyPr/>
          <a:lstStyle/>
          <a:p>
            <a:pPr>
              <a:defRPr sz="3000" b="1"/>
            </a:pPr>
            <a:endParaRPr lang="en-US"/>
          </a:p>
        </c:txPr>
        <c:crossAx val="94791168"/>
        <c:crosses val="autoZero"/>
        <c:auto val="0"/>
        <c:lblAlgn val="ctr"/>
        <c:lblOffset val="100"/>
        <c:noMultiLvlLbl val="0"/>
      </c:catAx>
      <c:valAx>
        <c:axId val="94791168"/>
        <c:scaling>
          <c:orientation val="minMax"/>
          <c:max val="3"/>
          <c:min val="0.5"/>
        </c:scaling>
        <c:delete val="0"/>
        <c:axPos val="b"/>
        <c:title>
          <c:tx>
            <c:rich>
              <a:bodyPr/>
              <a:lstStyle/>
              <a:p>
                <a:pPr>
                  <a:defRPr sz="3000"/>
                </a:pPr>
                <a:r>
                  <a:rPr lang="en-US" sz="3000"/>
                  <a:t>Odds Ratios</a:t>
                </a:r>
              </a:p>
            </c:rich>
          </c:tx>
          <c:layout/>
          <c:overlay val="0"/>
        </c:title>
        <c:numFmt formatCode="General" sourceLinked="1"/>
        <c:majorTickMark val="out"/>
        <c:minorTickMark val="none"/>
        <c:tickLblPos val="nextTo"/>
        <c:txPr>
          <a:bodyPr/>
          <a:lstStyle/>
          <a:p>
            <a:pPr>
              <a:defRPr sz="2800"/>
            </a:pPr>
            <a:endParaRPr lang="en-US"/>
          </a:p>
        </c:txPr>
        <c:crossAx val="94789632"/>
        <c:crosses val="max"/>
        <c:crossBetween val="midCat"/>
        <c:majorUnit val="0.5"/>
      </c:valAx>
      <c:valAx>
        <c:axId val="94793088"/>
        <c:scaling>
          <c:orientation val="minMax"/>
          <c:max val="4"/>
          <c:min val="0"/>
        </c:scaling>
        <c:delete val="1"/>
        <c:axPos val="r"/>
        <c:numFmt formatCode="General" sourceLinked="1"/>
        <c:majorTickMark val="out"/>
        <c:minorTickMark val="none"/>
        <c:tickLblPos val="nextTo"/>
        <c:crossAx val="94807168"/>
        <c:crosses val="max"/>
        <c:crossBetween val="midCat"/>
        <c:majorUnit val="1"/>
      </c:valAx>
      <c:valAx>
        <c:axId val="94807168"/>
        <c:scaling>
          <c:orientation val="minMax"/>
        </c:scaling>
        <c:delete val="1"/>
        <c:axPos val="b"/>
        <c:numFmt formatCode="General" sourceLinked="1"/>
        <c:majorTickMark val="out"/>
        <c:minorTickMark val="none"/>
        <c:tickLblPos val="nextTo"/>
        <c:crossAx val="94793088"/>
        <c:crosses val="autoZero"/>
        <c:crossBetween val="midCat"/>
      </c:valAx>
      <c:spPr>
        <a:ln w="9525">
          <a:solidFill>
            <a:sysClr val="windowText" lastClr="000000"/>
          </a:solidFill>
        </a:ln>
      </c:spPr>
    </c:plotArea>
    <c:plotVisOnly val="1"/>
    <c:dispBlanksAs val="gap"/>
    <c:showDLblsOverMax val="0"/>
  </c:chart>
  <c:txPr>
    <a:bodyPr/>
    <a:lstStyle/>
    <a:p>
      <a:pPr>
        <a:defRPr sz="36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percentStacked"/>
        <c:varyColors val="0"/>
        <c:ser>
          <c:idx val="0"/>
          <c:order val="0"/>
          <c:tx>
            <c:strRef>
              <c:f>Sheet1!$C$16</c:f>
              <c:strCache>
                <c:ptCount val="1"/>
                <c:pt idx="0">
                  <c:v>None</c:v>
                </c:pt>
              </c:strCache>
            </c:strRef>
          </c:tx>
          <c:invertIfNegative val="0"/>
          <c:cat>
            <c:strRef>
              <c:f>Sheet1!$A$17:$A$30</c:f>
              <c:strCache>
                <c:ptCount val="14"/>
                <c:pt idx="0">
                  <c:v>Total</c:v>
                </c:pt>
                <c:pt idx="2">
                  <c:v>18-21</c:v>
                </c:pt>
                <c:pt idx="3">
                  <c:v>22-30</c:v>
                </c:pt>
                <c:pt idx="4">
                  <c:v>31-40</c:v>
                </c:pt>
                <c:pt idx="5">
                  <c:v>41-50</c:v>
                </c:pt>
                <c:pt idx="6">
                  <c:v>51-60</c:v>
                </c:pt>
                <c:pt idx="8">
                  <c:v>Male</c:v>
                </c:pt>
                <c:pt idx="9">
                  <c:v>Female</c:v>
                </c:pt>
                <c:pt idx="11">
                  <c:v>White</c:v>
                </c:pt>
                <c:pt idx="12">
                  <c:v>Black</c:v>
                </c:pt>
                <c:pt idx="13">
                  <c:v>Hispanic</c:v>
                </c:pt>
              </c:strCache>
            </c:strRef>
          </c:cat>
          <c:val>
            <c:numRef>
              <c:f>Sheet1!$C$17:$C$30</c:f>
              <c:numCache>
                <c:formatCode>General</c:formatCode>
                <c:ptCount val="14"/>
                <c:pt idx="0" formatCode="0%">
                  <c:v>0.48724489795918369</c:v>
                </c:pt>
                <c:pt idx="2" formatCode="0%">
                  <c:v>0.19047619047619047</c:v>
                </c:pt>
                <c:pt idx="3" formatCode="0%">
                  <c:v>0.36559999999999998</c:v>
                </c:pt>
                <c:pt idx="4" formatCode="0%">
                  <c:v>0.48</c:v>
                </c:pt>
                <c:pt idx="5" formatCode="0%">
                  <c:v>0.58889999999999998</c:v>
                </c:pt>
                <c:pt idx="6" formatCode="0%">
                  <c:v>0.56640000000000001</c:v>
                </c:pt>
                <c:pt idx="8" formatCode="0%">
                  <c:v>0.43060000000000004</c:v>
                </c:pt>
                <c:pt idx="9" formatCode="0%">
                  <c:v>0.5202</c:v>
                </c:pt>
                <c:pt idx="11" formatCode="0%">
                  <c:v>0.52939999999999998</c:v>
                </c:pt>
                <c:pt idx="12" formatCode="0%">
                  <c:v>0.39659999999999995</c:v>
                </c:pt>
                <c:pt idx="13" formatCode="0%">
                  <c:v>0.52510000000000001</c:v>
                </c:pt>
              </c:numCache>
            </c:numRef>
          </c:val>
        </c:ser>
        <c:ser>
          <c:idx val="1"/>
          <c:order val="1"/>
          <c:tx>
            <c:strRef>
              <c:f>Sheet1!$D$16</c:f>
              <c:strCache>
                <c:ptCount val="1"/>
                <c:pt idx="0">
                  <c:v>Occasional</c:v>
                </c:pt>
              </c:strCache>
            </c:strRef>
          </c:tx>
          <c:spPr>
            <a:solidFill>
              <a:schemeClr val="accent1">
                <a:lumMod val="40000"/>
                <a:lumOff val="60000"/>
              </a:schemeClr>
            </a:solidFill>
            <a:ln>
              <a:solidFill>
                <a:srgbClr val="4F81BD">
                  <a:lumMod val="40000"/>
                  <a:lumOff val="60000"/>
                </a:srgbClr>
              </a:solidFill>
            </a:ln>
          </c:spPr>
          <c:invertIfNegative val="0"/>
          <c:cat>
            <c:strRef>
              <c:f>Sheet1!$A$17:$A$30</c:f>
              <c:strCache>
                <c:ptCount val="14"/>
                <c:pt idx="0">
                  <c:v>Total</c:v>
                </c:pt>
                <c:pt idx="2">
                  <c:v>18-21</c:v>
                </c:pt>
                <c:pt idx="3">
                  <c:v>22-30</c:v>
                </c:pt>
                <c:pt idx="4">
                  <c:v>31-40</c:v>
                </c:pt>
                <c:pt idx="5">
                  <c:v>41-50</c:v>
                </c:pt>
                <c:pt idx="6">
                  <c:v>51-60</c:v>
                </c:pt>
                <c:pt idx="8">
                  <c:v>Male</c:v>
                </c:pt>
                <c:pt idx="9">
                  <c:v>Female</c:v>
                </c:pt>
                <c:pt idx="11">
                  <c:v>White</c:v>
                </c:pt>
                <c:pt idx="12">
                  <c:v>Black</c:v>
                </c:pt>
                <c:pt idx="13">
                  <c:v>Hispanic</c:v>
                </c:pt>
              </c:strCache>
            </c:strRef>
          </c:cat>
          <c:val>
            <c:numRef>
              <c:f>Sheet1!$D$17:$D$30</c:f>
              <c:numCache>
                <c:formatCode>General</c:formatCode>
                <c:ptCount val="14"/>
                <c:pt idx="0" formatCode="0%">
                  <c:v>0.13775510204081631</c:v>
                </c:pt>
                <c:pt idx="2" formatCode="0%">
                  <c:v>0.28570000000000001</c:v>
                </c:pt>
                <c:pt idx="3" formatCode="0%">
                  <c:v>0.1183</c:v>
                </c:pt>
                <c:pt idx="4" formatCode="0%">
                  <c:v>0.22670000000000001</c:v>
                </c:pt>
                <c:pt idx="5" formatCode="0%">
                  <c:v>6.6699999999999995E-2</c:v>
                </c:pt>
                <c:pt idx="6" formatCode="0%">
                  <c:v>0.1239</c:v>
                </c:pt>
                <c:pt idx="8" formatCode="0%">
                  <c:v>0.11109999999999999</c:v>
                </c:pt>
                <c:pt idx="9" formatCode="0%">
                  <c:v>0.153</c:v>
                </c:pt>
                <c:pt idx="11" formatCode="0%">
                  <c:v>0.1176</c:v>
                </c:pt>
                <c:pt idx="12" formatCode="0%">
                  <c:v>0.1207</c:v>
                </c:pt>
                <c:pt idx="13" formatCode="0%">
                  <c:v>0.1467</c:v>
                </c:pt>
              </c:numCache>
            </c:numRef>
          </c:val>
        </c:ser>
        <c:ser>
          <c:idx val="2"/>
          <c:order val="2"/>
          <c:tx>
            <c:strRef>
              <c:f>Sheet1!$E$16</c:f>
              <c:strCache>
                <c:ptCount val="1"/>
                <c:pt idx="0">
                  <c:v>Regular</c:v>
                </c:pt>
              </c:strCache>
            </c:strRef>
          </c:tx>
          <c:spPr>
            <a:solidFill>
              <a:schemeClr val="accent2">
                <a:lumMod val="60000"/>
                <a:lumOff val="40000"/>
              </a:schemeClr>
            </a:solidFill>
          </c:spPr>
          <c:invertIfNegative val="0"/>
          <c:cat>
            <c:strRef>
              <c:f>Sheet1!$A$17:$A$30</c:f>
              <c:strCache>
                <c:ptCount val="14"/>
                <c:pt idx="0">
                  <c:v>Total</c:v>
                </c:pt>
                <c:pt idx="2">
                  <c:v>18-21</c:v>
                </c:pt>
                <c:pt idx="3">
                  <c:v>22-30</c:v>
                </c:pt>
                <c:pt idx="4">
                  <c:v>31-40</c:v>
                </c:pt>
                <c:pt idx="5">
                  <c:v>41-50</c:v>
                </c:pt>
                <c:pt idx="6">
                  <c:v>51-60</c:v>
                </c:pt>
                <c:pt idx="8">
                  <c:v>Male</c:v>
                </c:pt>
                <c:pt idx="9">
                  <c:v>Female</c:v>
                </c:pt>
                <c:pt idx="11">
                  <c:v>White</c:v>
                </c:pt>
                <c:pt idx="12">
                  <c:v>Black</c:v>
                </c:pt>
                <c:pt idx="13">
                  <c:v>Hispanic</c:v>
                </c:pt>
              </c:strCache>
            </c:strRef>
          </c:cat>
          <c:val>
            <c:numRef>
              <c:f>Sheet1!$E$17:$E$30</c:f>
              <c:numCache>
                <c:formatCode>General</c:formatCode>
                <c:ptCount val="14"/>
                <c:pt idx="0" formatCode="0%">
                  <c:v>0.10204081632653061</c:v>
                </c:pt>
                <c:pt idx="2" formatCode="0%">
                  <c:v>0.14285714285714285</c:v>
                </c:pt>
                <c:pt idx="3" formatCode="0%">
                  <c:v>7.5300000000000006E-2</c:v>
                </c:pt>
                <c:pt idx="4" formatCode="0%">
                  <c:v>9.3299999999999994E-2</c:v>
                </c:pt>
                <c:pt idx="5" formatCode="0%">
                  <c:v>0.1111</c:v>
                </c:pt>
                <c:pt idx="6" formatCode="0%">
                  <c:v>0.115</c:v>
                </c:pt>
                <c:pt idx="8" formatCode="0%">
                  <c:v>9.0299999999999991E-2</c:v>
                </c:pt>
                <c:pt idx="9" formatCode="0%">
                  <c:v>0.10890000000000001</c:v>
                </c:pt>
                <c:pt idx="11" formatCode="0%">
                  <c:v>0.1176</c:v>
                </c:pt>
                <c:pt idx="12" formatCode="0%">
                  <c:v>0.1552</c:v>
                </c:pt>
                <c:pt idx="13" formatCode="0%">
                  <c:v>7.7199999999999991E-2</c:v>
                </c:pt>
              </c:numCache>
            </c:numRef>
          </c:val>
        </c:ser>
        <c:ser>
          <c:idx val="3"/>
          <c:order val="3"/>
          <c:tx>
            <c:strRef>
              <c:f>Sheet1!$F$16</c:f>
              <c:strCache>
                <c:ptCount val="1"/>
                <c:pt idx="0">
                  <c:v>Heavy</c:v>
                </c:pt>
              </c:strCache>
            </c:strRef>
          </c:tx>
          <c:spPr>
            <a:solidFill>
              <a:schemeClr val="accent2">
                <a:lumMod val="75000"/>
              </a:schemeClr>
            </a:solidFill>
          </c:spPr>
          <c:invertIfNegative val="0"/>
          <c:dLbls>
            <c:txPr>
              <a:bodyPr/>
              <a:lstStyle/>
              <a:p>
                <a:pPr>
                  <a:defRPr sz="3000"/>
                </a:pPr>
                <a:endParaRPr lang="en-US"/>
              </a:p>
            </c:txPr>
            <c:showLegendKey val="0"/>
            <c:showVal val="1"/>
            <c:showCatName val="0"/>
            <c:showSerName val="0"/>
            <c:showPercent val="0"/>
            <c:showBubbleSize val="0"/>
            <c:showLeaderLines val="0"/>
          </c:dLbls>
          <c:cat>
            <c:strRef>
              <c:f>Sheet1!$A$17:$A$30</c:f>
              <c:strCache>
                <c:ptCount val="14"/>
                <c:pt idx="0">
                  <c:v>Total</c:v>
                </c:pt>
                <c:pt idx="2">
                  <c:v>18-21</c:v>
                </c:pt>
                <c:pt idx="3">
                  <c:v>22-30</c:v>
                </c:pt>
                <c:pt idx="4">
                  <c:v>31-40</c:v>
                </c:pt>
                <c:pt idx="5">
                  <c:v>41-50</c:v>
                </c:pt>
                <c:pt idx="6">
                  <c:v>51-60</c:v>
                </c:pt>
                <c:pt idx="8">
                  <c:v>Male</c:v>
                </c:pt>
                <c:pt idx="9">
                  <c:v>Female</c:v>
                </c:pt>
                <c:pt idx="11">
                  <c:v>White</c:v>
                </c:pt>
                <c:pt idx="12">
                  <c:v>Black</c:v>
                </c:pt>
                <c:pt idx="13">
                  <c:v>Hispanic</c:v>
                </c:pt>
              </c:strCache>
            </c:strRef>
          </c:cat>
          <c:val>
            <c:numRef>
              <c:f>Sheet1!$F$17:$F$30</c:f>
              <c:numCache>
                <c:formatCode>General</c:formatCode>
                <c:ptCount val="14"/>
                <c:pt idx="0" formatCode="0%">
                  <c:v>0.27295918367346939</c:v>
                </c:pt>
                <c:pt idx="2" formatCode="0%">
                  <c:v>0.38095238095238093</c:v>
                </c:pt>
                <c:pt idx="3" formatCode="0%">
                  <c:v>0.44090000000000001</c:v>
                </c:pt>
                <c:pt idx="4" formatCode="0%">
                  <c:v>0.2</c:v>
                </c:pt>
                <c:pt idx="5" formatCode="0%">
                  <c:v>0.23330000000000001</c:v>
                </c:pt>
                <c:pt idx="6" formatCode="0%">
                  <c:v>0.19470000000000001</c:v>
                </c:pt>
                <c:pt idx="8" formatCode="0%">
                  <c:v>0.36810000000000004</c:v>
                </c:pt>
                <c:pt idx="9" formatCode="0%">
                  <c:v>0.2177</c:v>
                </c:pt>
                <c:pt idx="11" formatCode="0%">
                  <c:v>0.23530000000000001</c:v>
                </c:pt>
                <c:pt idx="12" formatCode="0%">
                  <c:v>0.3276</c:v>
                </c:pt>
                <c:pt idx="13" formatCode="0%">
                  <c:v>0.251</c:v>
                </c:pt>
              </c:numCache>
            </c:numRef>
          </c:val>
        </c:ser>
        <c:dLbls>
          <c:showLegendKey val="0"/>
          <c:showVal val="0"/>
          <c:showCatName val="0"/>
          <c:showSerName val="0"/>
          <c:showPercent val="0"/>
          <c:showBubbleSize val="0"/>
        </c:dLbls>
        <c:gapWidth val="13"/>
        <c:overlap val="100"/>
        <c:axId val="103904000"/>
        <c:axId val="103905536"/>
      </c:barChart>
      <c:catAx>
        <c:axId val="103904000"/>
        <c:scaling>
          <c:orientation val="maxMin"/>
        </c:scaling>
        <c:delete val="1"/>
        <c:axPos val="l"/>
        <c:majorTickMark val="out"/>
        <c:minorTickMark val="none"/>
        <c:tickLblPos val="nextTo"/>
        <c:crossAx val="103905536"/>
        <c:crosses val="autoZero"/>
        <c:auto val="1"/>
        <c:lblAlgn val="ctr"/>
        <c:lblOffset val="100"/>
        <c:noMultiLvlLbl val="0"/>
      </c:catAx>
      <c:valAx>
        <c:axId val="103905536"/>
        <c:scaling>
          <c:orientation val="minMax"/>
        </c:scaling>
        <c:delete val="0"/>
        <c:axPos val="t"/>
        <c:majorGridlines>
          <c:spPr>
            <a:ln>
              <a:noFill/>
            </a:ln>
          </c:spPr>
        </c:majorGridlines>
        <c:numFmt formatCode="0%" sourceLinked="1"/>
        <c:majorTickMark val="out"/>
        <c:minorTickMark val="none"/>
        <c:tickLblPos val="nextTo"/>
        <c:txPr>
          <a:bodyPr/>
          <a:lstStyle/>
          <a:p>
            <a:pPr>
              <a:defRPr sz="3000"/>
            </a:pPr>
            <a:endParaRPr lang="en-US"/>
          </a:p>
        </c:txPr>
        <c:crossAx val="103904000"/>
        <c:crosses val="autoZero"/>
        <c:crossBetween val="between"/>
      </c:valAx>
    </c:plotArea>
    <c:legend>
      <c:legendPos val="b"/>
      <c:layout/>
      <c:overlay val="0"/>
      <c:txPr>
        <a:bodyPr/>
        <a:lstStyle/>
        <a:p>
          <a:pPr>
            <a:defRPr sz="3000" b="0"/>
          </a:pPr>
          <a:endParaRPr lang="en-US"/>
        </a:p>
      </c:txPr>
    </c:legend>
    <c:plotVisOnly val="1"/>
    <c:dispBlanksAs val="gap"/>
    <c:showDLblsOverMax val="0"/>
  </c:chart>
  <c:spPr>
    <a:ln>
      <a:no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069738829399087"/>
          <c:y val="6.9850213532737598E-2"/>
          <c:w val="0.68112628457971003"/>
          <c:h val="0.69779656996472783"/>
        </c:manualLayout>
      </c:layout>
      <c:barChart>
        <c:barDir val="col"/>
        <c:grouping val="clustered"/>
        <c:varyColors val="0"/>
        <c:ser>
          <c:idx val="0"/>
          <c:order val="0"/>
          <c:tx>
            <c:strRef>
              <c:f>Sheet5!$B$3</c:f>
              <c:strCache>
                <c:ptCount val="1"/>
                <c:pt idx="0">
                  <c:v>None</c:v>
                </c:pt>
              </c:strCache>
            </c:strRef>
          </c:tx>
          <c:spPr>
            <a:solidFill>
              <a:schemeClr val="accent1"/>
            </a:solidFill>
          </c:spPr>
          <c:invertIfNegative val="0"/>
          <c:dLbls>
            <c:numFmt formatCode="0%" sourceLinked="0"/>
            <c:txPr>
              <a:bodyPr/>
              <a:lstStyle/>
              <a:p>
                <a:pPr>
                  <a:defRPr sz="3000"/>
                </a:pPr>
                <a:endParaRPr lang="en-US"/>
              </a:p>
            </c:txPr>
            <c:dLblPos val="ctr"/>
            <c:showLegendKey val="0"/>
            <c:showVal val="1"/>
            <c:showCatName val="0"/>
            <c:showSerName val="0"/>
            <c:showPercent val="0"/>
            <c:showBubbleSize val="0"/>
            <c:showLeaderLines val="0"/>
          </c:dLbls>
          <c:errBars>
            <c:errBarType val="both"/>
            <c:errValType val="cust"/>
            <c:noEndCap val="0"/>
            <c:plus>
              <c:numRef>
                <c:f>(Sheet5!$F$3,Sheet5!$L$3)</c:f>
                <c:numCache>
                  <c:formatCode>General</c:formatCode>
                  <c:ptCount val="2"/>
                  <c:pt idx="0">
                    <c:v>7.9000000000000001E-2</c:v>
                  </c:pt>
                  <c:pt idx="1">
                    <c:v>6.3E-2</c:v>
                  </c:pt>
                </c:numCache>
              </c:numRef>
            </c:plus>
            <c:minus>
              <c:numRef>
                <c:f>(Sheet5!$G$3,Sheet5!$M$3)</c:f>
                <c:numCache>
                  <c:formatCode>General</c:formatCode>
                  <c:ptCount val="2"/>
                  <c:pt idx="0">
                    <c:v>7.9000000000000001E-2</c:v>
                  </c:pt>
                  <c:pt idx="1">
                    <c:v>6.3E-2</c:v>
                  </c:pt>
                </c:numCache>
              </c:numRef>
            </c:minus>
          </c:errBars>
          <c:cat>
            <c:strRef>
              <c:f>(Sheet5!$C$1,Sheet5!$I$1)</c:f>
              <c:strCache>
                <c:ptCount val="2"/>
                <c:pt idx="0">
                  <c:v>No-Low</c:v>
                </c:pt>
                <c:pt idx="1">
                  <c:v>Mod-Severe</c:v>
                </c:pt>
              </c:strCache>
            </c:strRef>
          </c:cat>
          <c:val>
            <c:numRef>
              <c:f>(Sheet5!$C$3,Sheet5!$I$3)</c:f>
              <c:numCache>
                <c:formatCode>0.00%</c:formatCode>
                <c:ptCount val="2"/>
                <c:pt idx="0">
                  <c:v>0.58599999999999997</c:v>
                </c:pt>
                <c:pt idx="1">
                  <c:v>0.42499999999999999</c:v>
                </c:pt>
              </c:numCache>
            </c:numRef>
          </c:val>
        </c:ser>
        <c:ser>
          <c:idx val="1"/>
          <c:order val="1"/>
          <c:tx>
            <c:strRef>
              <c:f>Sheet5!$B$4</c:f>
              <c:strCache>
                <c:ptCount val="1"/>
                <c:pt idx="0">
                  <c:v>Occasional</c:v>
                </c:pt>
              </c:strCache>
            </c:strRef>
          </c:tx>
          <c:spPr>
            <a:solidFill>
              <a:srgbClr val="4F81BD">
                <a:lumMod val="40000"/>
                <a:lumOff val="60000"/>
              </a:srgbClr>
            </a:solidFill>
          </c:spPr>
          <c:invertIfNegative val="0"/>
          <c:errBars>
            <c:errBarType val="both"/>
            <c:errValType val="cust"/>
            <c:noEndCap val="0"/>
            <c:plus>
              <c:numRef>
                <c:f>(Sheet5!$F$4,Sheet5!$L$4)</c:f>
                <c:numCache>
                  <c:formatCode>General</c:formatCode>
                  <c:ptCount val="2"/>
                  <c:pt idx="0">
                    <c:v>5.1999999999999998E-2</c:v>
                  </c:pt>
                  <c:pt idx="1">
                    <c:v>4.4999999999999998E-2</c:v>
                  </c:pt>
                </c:numCache>
              </c:numRef>
            </c:plus>
            <c:minus>
              <c:numRef>
                <c:f>(Sheet5!$G$4,Sheet5!$M$4)</c:f>
                <c:numCache>
                  <c:formatCode>General</c:formatCode>
                  <c:ptCount val="2"/>
                  <c:pt idx="0">
                    <c:v>5.1999999999999998E-2</c:v>
                  </c:pt>
                  <c:pt idx="1">
                    <c:v>4.4999999999999998E-2</c:v>
                  </c:pt>
                </c:numCache>
              </c:numRef>
            </c:minus>
          </c:errBars>
          <c:cat>
            <c:strRef>
              <c:f>(Sheet5!$C$1,Sheet5!$I$1)</c:f>
              <c:strCache>
                <c:ptCount val="2"/>
                <c:pt idx="0">
                  <c:v>No-Low</c:v>
                </c:pt>
                <c:pt idx="1">
                  <c:v>Mod-Severe</c:v>
                </c:pt>
              </c:strCache>
            </c:strRef>
          </c:cat>
          <c:val>
            <c:numRef>
              <c:f>(Sheet5!$C$4,Sheet5!$I$4)</c:f>
              <c:numCache>
                <c:formatCode>0.00%</c:formatCode>
                <c:ptCount val="2"/>
                <c:pt idx="0">
                  <c:v>0.11799999999999999</c:v>
                </c:pt>
                <c:pt idx="1">
                  <c:v>0.15</c:v>
                </c:pt>
              </c:numCache>
            </c:numRef>
          </c:val>
        </c:ser>
        <c:ser>
          <c:idx val="2"/>
          <c:order val="2"/>
          <c:tx>
            <c:strRef>
              <c:f>Sheet5!$B$5</c:f>
              <c:strCache>
                <c:ptCount val="1"/>
                <c:pt idx="0">
                  <c:v>Regular</c:v>
                </c:pt>
              </c:strCache>
            </c:strRef>
          </c:tx>
          <c:spPr>
            <a:solidFill>
              <a:schemeClr val="accent2">
                <a:lumMod val="60000"/>
                <a:lumOff val="40000"/>
              </a:schemeClr>
            </a:solidFill>
          </c:spPr>
          <c:invertIfNegative val="0"/>
          <c:errBars>
            <c:errBarType val="both"/>
            <c:errValType val="cust"/>
            <c:noEndCap val="0"/>
            <c:plus>
              <c:numRef>
                <c:f>(Sheet5!$F$5,Sheet5!$L$5)</c:f>
                <c:numCache>
                  <c:formatCode>General</c:formatCode>
                  <c:ptCount val="2"/>
                  <c:pt idx="0">
                    <c:v>3.4000000000000002E-2</c:v>
                  </c:pt>
                  <c:pt idx="1">
                    <c:v>4.3999999999999997E-2</c:v>
                  </c:pt>
                </c:numCache>
              </c:numRef>
            </c:plus>
            <c:minus>
              <c:numRef>
                <c:f>(Sheet5!$G$5,Sheet5!$M$5)</c:f>
                <c:numCache>
                  <c:formatCode>General</c:formatCode>
                  <c:ptCount val="2"/>
                  <c:pt idx="0">
                    <c:v>3.3000000000000002E-2</c:v>
                  </c:pt>
                  <c:pt idx="1">
                    <c:v>4.3999999999999997E-2</c:v>
                  </c:pt>
                </c:numCache>
              </c:numRef>
            </c:minus>
          </c:errBars>
          <c:cat>
            <c:strRef>
              <c:f>(Sheet5!$C$1,Sheet5!$I$1)</c:f>
              <c:strCache>
                <c:ptCount val="2"/>
                <c:pt idx="0">
                  <c:v>No-Low</c:v>
                </c:pt>
                <c:pt idx="1">
                  <c:v>Mod-Severe</c:v>
                </c:pt>
              </c:strCache>
            </c:strRef>
          </c:cat>
          <c:val>
            <c:numRef>
              <c:f>(Sheet5!$C$5,Sheet5!$I$5)</c:f>
              <c:numCache>
                <c:formatCode>0.00%</c:formatCode>
                <c:ptCount val="2"/>
                <c:pt idx="0">
                  <c:v>4.5999999999999999E-2</c:v>
                </c:pt>
                <c:pt idx="1">
                  <c:v>0.13800000000000001</c:v>
                </c:pt>
              </c:numCache>
            </c:numRef>
          </c:val>
        </c:ser>
        <c:ser>
          <c:idx val="3"/>
          <c:order val="3"/>
          <c:tx>
            <c:strRef>
              <c:f>Sheet5!$B$6</c:f>
              <c:strCache>
                <c:ptCount val="1"/>
                <c:pt idx="0">
                  <c:v>Heavy</c:v>
                </c:pt>
              </c:strCache>
            </c:strRef>
          </c:tx>
          <c:spPr>
            <a:solidFill>
              <a:schemeClr val="accent2">
                <a:lumMod val="75000"/>
              </a:schemeClr>
            </a:solidFill>
          </c:spPr>
          <c:invertIfNegative val="0"/>
          <c:dLbls>
            <c:numFmt formatCode="0%" sourceLinked="0"/>
            <c:txPr>
              <a:bodyPr/>
              <a:lstStyle/>
              <a:p>
                <a:pPr>
                  <a:defRPr sz="3000"/>
                </a:pPr>
                <a:endParaRPr lang="en-US"/>
              </a:p>
            </c:txPr>
            <c:dLblPos val="ctr"/>
            <c:showLegendKey val="0"/>
            <c:showVal val="1"/>
            <c:showCatName val="0"/>
            <c:showSerName val="0"/>
            <c:showPercent val="0"/>
            <c:showBubbleSize val="0"/>
            <c:showLeaderLines val="0"/>
          </c:dLbls>
          <c:errBars>
            <c:errBarType val="both"/>
            <c:errValType val="cust"/>
            <c:noEndCap val="0"/>
            <c:plus>
              <c:numRef>
                <c:f>(Sheet5!$F$6,Sheet5!$L$6)</c:f>
                <c:numCache>
                  <c:formatCode>General</c:formatCode>
                  <c:ptCount val="2"/>
                  <c:pt idx="0">
                    <c:v>6.9000000000000006E-2</c:v>
                  </c:pt>
                  <c:pt idx="1">
                    <c:v>5.8000000000000003E-2</c:v>
                  </c:pt>
                </c:numCache>
              </c:numRef>
            </c:plus>
            <c:minus>
              <c:numRef>
                <c:f>(Sheet5!$G$6,Sheet5!$M$6)</c:f>
                <c:numCache>
                  <c:formatCode>General</c:formatCode>
                  <c:ptCount val="2"/>
                  <c:pt idx="0">
                    <c:v>6.9000000000000006E-2</c:v>
                  </c:pt>
                  <c:pt idx="1">
                    <c:v>5.8000000000000003E-2</c:v>
                  </c:pt>
                </c:numCache>
              </c:numRef>
            </c:minus>
          </c:errBars>
          <c:cat>
            <c:strRef>
              <c:f>(Sheet5!$C$1,Sheet5!$I$1)</c:f>
              <c:strCache>
                <c:ptCount val="2"/>
                <c:pt idx="0">
                  <c:v>No-Low</c:v>
                </c:pt>
                <c:pt idx="1">
                  <c:v>Mod-Severe</c:v>
                </c:pt>
              </c:strCache>
            </c:strRef>
          </c:cat>
          <c:val>
            <c:numRef>
              <c:f>(Sheet5!$C$6,Sheet5!$I$6)</c:f>
              <c:numCache>
                <c:formatCode>0.00%</c:formatCode>
                <c:ptCount val="2"/>
                <c:pt idx="0">
                  <c:v>0.25</c:v>
                </c:pt>
                <c:pt idx="1">
                  <c:v>0.28799999999999998</c:v>
                </c:pt>
              </c:numCache>
            </c:numRef>
          </c:val>
        </c:ser>
        <c:dLbls>
          <c:showLegendKey val="0"/>
          <c:showVal val="0"/>
          <c:showCatName val="0"/>
          <c:showSerName val="0"/>
          <c:showPercent val="0"/>
          <c:showBubbleSize val="0"/>
        </c:dLbls>
        <c:gapWidth val="150"/>
        <c:axId val="92431872"/>
        <c:axId val="92446720"/>
      </c:barChart>
      <c:catAx>
        <c:axId val="92431872"/>
        <c:scaling>
          <c:orientation val="minMax"/>
        </c:scaling>
        <c:delete val="0"/>
        <c:axPos val="b"/>
        <c:title>
          <c:tx>
            <c:rich>
              <a:bodyPr/>
              <a:lstStyle/>
              <a:p>
                <a:pPr>
                  <a:defRPr sz="3000"/>
                </a:pPr>
                <a:r>
                  <a:rPr lang="en-US" sz="3000" dirty="0" smtClean="0"/>
                  <a:t>Non-Specific</a:t>
                </a:r>
                <a:r>
                  <a:rPr lang="en-US" sz="3000" baseline="0" dirty="0" smtClean="0"/>
                  <a:t> Psychological Distress Categories</a:t>
                </a:r>
                <a:endParaRPr lang="en-US" sz="3000" dirty="0"/>
              </a:p>
            </c:rich>
          </c:tx>
          <c:layout>
            <c:manualLayout>
              <c:xMode val="edge"/>
              <c:yMode val="edge"/>
              <c:x val="0.26593324541328883"/>
              <c:y val="0.90646881349595976"/>
            </c:manualLayout>
          </c:layout>
          <c:overlay val="0"/>
        </c:title>
        <c:majorTickMark val="out"/>
        <c:minorTickMark val="none"/>
        <c:tickLblPos val="nextTo"/>
        <c:txPr>
          <a:bodyPr/>
          <a:lstStyle/>
          <a:p>
            <a:pPr>
              <a:defRPr sz="3000"/>
            </a:pPr>
            <a:endParaRPr lang="en-US"/>
          </a:p>
        </c:txPr>
        <c:crossAx val="92446720"/>
        <c:crosses val="autoZero"/>
        <c:auto val="1"/>
        <c:lblAlgn val="ctr"/>
        <c:lblOffset val="100"/>
        <c:noMultiLvlLbl val="0"/>
      </c:catAx>
      <c:valAx>
        <c:axId val="92446720"/>
        <c:scaling>
          <c:orientation val="minMax"/>
          <c:max val="0.70000000000000007"/>
        </c:scaling>
        <c:delete val="0"/>
        <c:axPos val="l"/>
        <c:title>
          <c:tx>
            <c:rich>
              <a:bodyPr rot="-5400000" vert="horz"/>
              <a:lstStyle/>
              <a:p>
                <a:pPr>
                  <a:defRPr sz="3000"/>
                </a:pPr>
                <a:r>
                  <a:rPr lang="en-US" sz="3000" dirty="0" smtClean="0"/>
                  <a:t>Past</a:t>
                </a:r>
                <a:r>
                  <a:rPr lang="en-US" sz="3000" baseline="0" dirty="0" smtClean="0"/>
                  <a:t> 30-Day Marijuana Use</a:t>
                </a:r>
                <a:endParaRPr lang="en-US" sz="3000" dirty="0"/>
              </a:p>
            </c:rich>
          </c:tx>
          <c:layout>
            <c:manualLayout>
              <c:xMode val="edge"/>
              <c:yMode val="edge"/>
              <c:x val="8.2101806239737278E-3"/>
              <c:y val="8.0409761098415911E-2"/>
            </c:manualLayout>
          </c:layout>
          <c:overlay val="0"/>
        </c:title>
        <c:numFmt formatCode="0%" sourceLinked="0"/>
        <c:majorTickMark val="out"/>
        <c:minorTickMark val="none"/>
        <c:tickLblPos val="nextTo"/>
        <c:txPr>
          <a:bodyPr/>
          <a:lstStyle/>
          <a:p>
            <a:pPr>
              <a:defRPr sz="3000"/>
            </a:pPr>
            <a:endParaRPr lang="en-US"/>
          </a:p>
        </c:txPr>
        <c:crossAx val="92431872"/>
        <c:crosses val="autoZero"/>
        <c:crossBetween val="between"/>
      </c:valAx>
    </c:plotArea>
    <c:legend>
      <c:legendPos val="r"/>
      <c:layout>
        <c:manualLayout>
          <c:xMode val="edge"/>
          <c:yMode val="edge"/>
          <c:x val="0.83732038914977125"/>
          <c:y val="0.34704984914715659"/>
          <c:w val="0.1395880687327877"/>
          <c:h val="0.32513748527295139"/>
        </c:manualLayout>
      </c:layout>
      <c:overlay val="0"/>
      <c:txPr>
        <a:bodyPr/>
        <a:lstStyle/>
        <a:p>
          <a:pPr>
            <a:defRPr sz="3000"/>
          </a:pPr>
          <a:endParaRPr lang="en-US"/>
        </a:p>
      </c:txPr>
    </c:legend>
    <c:plotVisOnly val="1"/>
    <c:dispBlanksAs val="gap"/>
    <c:showDLblsOverMax val="0"/>
  </c:chart>
  <c:spPr>
    <a:ln>
      <a:no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0.83674</cdr:x>
      <cdr:y>0.19547</cdr:y>
    </cdr:from>
    <cdr:to>
      <cdr:x>0.98534</cdr:x>
      <cdr:y>0.34101</cdr:y>
    </cdr:to>
    <cdr:sp macro="" textlink="">
      <cdr:nvSpPr>
        <cdr:cNvPr id="2" name="TextBox 1"/>
        <cdr:cNvSpPr txBox="1"/>
      </cdr:nvSpPr>
      <cdr:spPr>
        <a:xfrm xmlns:a="http://schemas.openxmlformats.org/drawingml/2006/main">
          <a:off x="13805918" y="1290484"/>
          <a:ext cx="2451691" cy="9607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800" b="1" dirty="0" smtClean="0"/>
            <a:t>Marijuana Use Categories</a:t>
          </a:r>
          <a:endParaRPr lang="en-US" sz="2800" b="1"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897880" y="16581120"/>
            <a:ext cx="27523440" cy="7477760"/>
          </a:xfrm>
          <a:prstGeom prst="rect">
            <a:avLst/>
          </a:prstGeom>
        </p:spPr>
        <p:txBody>
          <a:bodyPr lIns="91434" tIns="45717" rIns="91434" bIns="45717"/>
          <a:lstStyle>
            <a:lvl1pPr marL="0" indent="0" algn="ctr">
              <a:buNone/>
              <a:defRPr>
                <a:solidFill>
                  <a:schemeClr val="tx1">
                    <a:tint val="75000"/>
                  </a:schemeClr>
                </a:solidFill>
              </a:defRPr>
            </a:lvl1pPr>
            <a:lvl2pPr marL="457171" indent="0" algn="ctr">
              <a:buNone/>
              <a:defRPr>
                <a:solidFill>
                  <a:schemeClr val="tx1">
                    <a:tint val="75000"/>
                  </a:schemeClr>
                </a:solidFill>
              </a:defRPr>
            </a:lvl2pPr>
            <a:lvl3pPr marL="914341" indent="0" algn="ctr">
              <a:buNone/>
              <a:defRPr>
                <a:solidFill>
                  <a:schemeClr val="tx1">
                    <a:tint val="75000"/>
                  </a:schemeClr>
                </a:solidFill>
              </a:defRPr>
            </a:lvl3pPr>
            <a:lvl4pPr marL="1371512" indent="0" algn="ctr">
              <a:buNone/>
              <a:defRPr>
                <a:solidFill>
                  <a:schemeClr val="tx1">
                    <a:tint val="75000"/>
                  </a:schemeClr>
                </a:solidFill>
              </a:defRPr>
            </a:lvl4pPr>
            <a:lvl5pPr marL="1828683" indent="0" algn="ctr">
              <a:buNone/>
              <a:defRPr>
                <a:solidFill>
                  <a:schemeClr val="tx1">
                    <a:tint val="75000"/>
                  </a:schemeClr>
                </a:solidFill>
              </a:defRPr>
            </a:lvl5pPr>
            <a:lvl6pPr marL="2285854" indent="0" algn="ctr">
              <a:buNone/>
              <a:defRPr>
                <a:solidFill>
                  <a:schemeClr val="tx1">
                    <a:tint val="75000"/>
                  </a:schemeClr>
                </a:solidFill>
              </a:defRPr>
            </a:lvl6pPr>
            <a:lvl7pPr marL="2743024" indent="0" algn="ctr">
              <a:buNone/>
              <a:defRPr>
                <a:solidFill>
                  <a:schemeClr val="tx1">
                    <a:tint val="75000"/>
                  </a:schemeClr>
                </a:solidFill>
              </a:defRPr>
            </a:lvl7pPr>
            <a:lvl8pPr marL="3200195" indent="0" algn="ctr">
              <a:buNone/>
              <a:defRPr>
                <a:solidFill>
                  <a:schemeClr val="tx1">
                    <a:tint val="75000"/>
                  </a:schemeClr>
                </a:solidFill>
              </a:defRPr>
            </a:lvl8pPr>
            <a:lvl9pPr marL="365736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5" name="Footer Placeholder 4"/>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6" name="Slide Number Placeholder 5"/>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3602238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65960" y="1171789"/>
            <a:ext cx="35387280" cy="4876800"/>
          </a:xfrm>
          <a:prstGeom prst="rect">
            <a:avLst/>
          </a:prstGeom>
        </p:spPr>
        <p:txBody>
          <a:bodyPr lIns="91434" tIns="45717" rIns="91434" bIns="45717"/>
          <a:lstStyle/>
          <a:p>
            <a:r>
              <a:rPr lang="en-US" smtClean="0"/>
              <a:t>Click to edit Master title style</a:t>
            </a:r>
            <a:endParaRPr lang="en-US"/>
          </a:p>
        </p:txBody>
      </p:sp>
      <p:sp>
        <p:nvSpPr>
          <p:cNvPr id="3" name="Vertical Text Placeholder 2"/>
          <p:cNvSpPr>
            <a:spLocks noGrp="1"/>
          </p:cNvSpPr>
          <p:nvPr>
            <p:ph type="body" orient="vert" idx="1"/>
          </p:nvPr>
        </p:nvSpPr>
        <p:spPr>
          <a:xfrm>
            <a:off x="1965960" y="6827530"/>
            <a:ext cx="35387280" cy="19310775"/>
          </a:xfrm>
          <a:prstGeom prst="rect">
            <a:avLst/>
          </a:prstGeom>
        </p:spPr>
        <p:txBody>
          <a:bodyPr vert="eaVert" lIns="91434" tIns="45717" rIns="91434" bIns="4571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5" name="Footer Placeholder 4"/>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6" name="Slide Number Placeholder 5"/>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274493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638683" y="1171795"/>
            <a:ext cx="49538098" cy="24966507"/>
          </a:xfrm>
          <a:prstGeom prst="rect">
            <a:avLst/>
          </a:prstGeom>
        </p:spPr>
        <p:txBody>
          <a:bodyPr vert="eaVert" lIns="91434" tIns="45717" rIns="91434" bIns="45717"/>
          <a:lstStyle/>
          <a:p>
            <a:r>
              <a:rPr lang="en-US" smtClean="0"/>
              <a:t>Click to edit Master title style</a:t>
            </a:r>
            <a:endParaRPr lang="en-US"/>
          </a:p>
        </p:txBody>
      </p:sp>
      <p:sp>
        <p:nvSpPr>
          <p:cNvPr id="3" name="Vertical Text Placeholder 2"/>
          <p:cNvSpPr>
            <a:spLocks noGrp="1"/>
          </p:cNvSpPr>
          <p:nvPr>
            <p:ph type="body" orient="vert" idx="1"/>
          </p:nvPr>
        </p:nvSpPr>
        <p:spPr>
          <a:xfrm>
            <a:off x="11010748" y="1171795"/>
            <a:ext cx="147972619" cy="24966507"/>
          </a:xfrm>
          <a:prstGeom prst="rect">
            <a:avLst/>
          </a:prstGeom>
        </p:spPr>
        <p:txBody>
          <a:bodyPr vert="eaVert" lIns="91434" tIns="45717" rIns="91434" bIns="4571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5" name="Footer Placeholder 4"/>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6" name="Slide Number Placeholder 5"/>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2704639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65960" y="1171789"/>
            <a:ext cx="35387280" cy="4876800"/>
          </a:xfrm>
          <a:prstGeom prst="rect">
            <a:avLst/>
          </a:prstGeom>
        </p:spPr>
        <p:txBody>
          <a:bodyPr lIns="91434" tIns="45717" rIns="91434" bIns="45717"/>
          <a:lstStyle/>
          <a:p>
            <a:r>
              <a:rPr lang="en-US" smtClean="0"/>
              <a:t>Click to edit Master title style</a:t>
            </a:r>
            <a:endParaRPr lang="en-US"/>
          </a:p>
        </p:txBody>
      </p:sp>
      <p:sp>
        <p:nvSpPr>
          <p:cNvPr id="3" name="Content Placeholder 2"/>
          <p:cNvSpPr>
            <a:spLocks noGrp="1"/>
          </p:cNvSpPr>
          <p:nvPr>
            <p:ph idx="1"/>
          </p:nvPr>
        </p:nvSpPr>
        <p:spPr>
          <a:xfrm>
            <a:off x="1965960" y="6827530"/>
            <a:ext cx="35387280" cy="19310775"/>
          </a:xfrm>
          <a:prstGeom prst="rect">
            <a:avLst/>
          </a:prstGeom>
        </p:spPr>
        <p:txBody>
          <a:bodyPr lIns="91434" tIns="45717" rIns="91434" bIns="45717"/>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5" name="Footer Placeholder 4"/>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6" name="Slide Number Placeholder 5"/>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220512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05946" y="18802780"/>
            <a:ext cx="33421320" cy="5811520"/>
          </a:xfrm>
          <a:prstGeom prst="rect">
            <a:avLst/>
          </a:prstGeom>
        </p:spPr>
        <p:txBody>
          <a:bodyPr lIns="91434" tIns="45717" rIns="91434" bIns="45717"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105946" y="12401978"/>
            <a:ext cx="33421320" cy="6400798"/>
          </a:xfrm>
          <a:prstGeom prst="rect">
            <a:avLst/>
          </a:prstGeom>
        </p:spPr>
        <p:txBody>
          <a:bodyPr lIns="91434" tIns="45717" rIns="91434" bIns="45717" anchor="b"/>
          <a:lstStyle>
            <a:lvl1pPr marL="0" indent="0">
              <a:buNone/>
              <a:defRPr sz="2000">
                <a:solidFill>
                  <a:schemeClr val="tx1">
                    <a:tint val="75000"/>
                  </a:schemeClr>
                </a:solidFill>
              </a:defRPr>
            </a:lvl1pPr>
            <a:lvl2pPr marL="457171" indent="0">
              <a:buNone/>
              <a:defRPr sz="1800">
                <a:solidFill>
                  <a:schemeClr val="tx1">
                    <a:tint val="75000"/>
                  </a:schemeClr>
                </a:solidFill>
              </a:defRPr>
            </a:lvl2pPr>
            <a:lvl3pPr marL="914341" indent="0">
              <a:buNone/>
              <a:defRPr sz="1600">
                <a:solidFill>
                  <a:schemeClr val="tx1">
                    <a:tint val="75000"/>
                  </a:schemeClr>
                </a:solidFill>
              </a:defRPr>
            </a:lvl3pPr>
            <a:lvl4pPr marL="1371512" indent="0">
              <a:buNone/>
              <a:defRPr sz="1400">
                <a:solidFill>
                  <a:schemeClr val="tx1">
                    <a:tint val="75000"/>
                  </a:schemeClr>
                </a:solidFill>
              </a:defRPr>
            </a:lvl4pPr>
            <a:lvl5pPr marL="1828683" indent="0">
              <a:buNone/>
              <a:defRPr sz="1400">
                <a:solidFill>
                  <a:schemeClr val="tx1">
                    <a:tint val="75000"/>
                  </a:schemeClr>
                </a:solidFill>
              </a:defRPr>
            </a:lvl5pPr>
            <a:lvl6pPr marL="2285854" indent="0">
              <a:buNone/>
              <a:defRPr sz="1400">
                <a:solidFill>
                  <a:schemeClr val="tx1">
                    <a:tint val="75000"/>
                  </a:schemeClr>
                </a:solidFill>
              </a:defRPr>
            </a:lvl6pPr>
            <a:lvl7pPr marL="2743024" indent="0">
              <a:buNone/>
              <a:defRPr sz="1400">
                <a:solidFill>
                  <a:schemeClr val="tx1">
                    <a:tint val="75000"/>
                  </a:schemeClr>
                </a:solidFill>
              </a:defRPr>
            </a:lvl7pPr>
            <a:lvl8pPr marL="3200195" indent="0">
              <a:buNone/>
              <a:defRPr sz="1400">
                <a:solidFill>
                  <a:schemeClr val="tx1">
                    <a:tint val="75000"/>
                  </a:schemeClr>
                </a:solidFill>
              </a:defRPr>
            </a:lvl8pPr>
            <a:lvl9pPr marL="3657366"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5" name="Footer Placeholder 4"/>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6" name="Slide Number Placeholder 5"/>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124368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65960" y="1171789"/>
            <a:ext cx="35387280" cy="4876800"/>
          </a:xfrm>
          <a:prstGeom prst="rect">
            <a:avLst/>
          </a:prstGeom>
        </p:spPr>
        <p:txBody>
          <a:bodyPr lIns="91434" tIns="45717" rIns="91434" bIns="45717"/>
          <a:lstStyle/>
          <a:p>
            <a:r>
              <a:rPr lang="en-US" smtClean="0"/>
              <a:t>Click to edit Master title style</a:t>
            </a:r>
            <a:endParaRPr lang="en-US"/>
          </a:p>
        </p:txBody>
      </p:sp>
      <p:sp>
        <p:nvSpPr>
          <p:cNvPr id="3" name="Content Placeholder 2"/>
          <p:cNvSpPr>
            <a:spLocks noGrp="1"/>
          </p:cNvSpPr>
          <p:nvPr>
            <p:ph sz="half" idx="1"/>
          </p:nvPr>
        </p:nvSpPr>
        <p:spPr>
          <a:xfrm>
            <a:off x="11010745" y="6827530"/>
            <a:ext cx="98755357" cy="19310775"/>
          </a:xfrm>
          <a:prstGeom prst="rect">
            <a:avLst/>
          </a:prstGeom>
        </p:spPr>
        <p:txBody>
          <a:bodyPr lIns="91434" tIns="45717" rIns="91434" bIns="45717"/>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0421425" y="6827530"/>
            <a:ext cx="98755361" cy="19310775"/>
          </a:xfrm>
          <a:prstGeom prst="rect">
            <a:avLst/>
          </a:prstGeom>
        </p:spPr>
        <p:txBody>
          <a:bodyPr lIns="91434" tIns="45717" rIns="91434" bIns="45717"/>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6" name="Footer Placeholder 5"/>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7" name="Slide Number Placeholder 6"/>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2192009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65960" y="1171789"/>
            <a:ext cx="35387280" cy="4876800"/>
          </a:xfrm>
          <a:prstGeom prst="rect">
            <a:avLst/>
          </a:prstGeom>
        </p:spPr>
        <p:txBody>
          <a:bodyPr lIns="91434" tIns="45717" rIns="91434" bIns="45717"/>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65961" y="6549818"/>
            <a:ext cx="17372808" cy="2729651"/>
          </a:xfrm>
          <a:prstGeom prst="rect">
            <a:avLst/>
          </a:prstGeom>
        </p:spPr>
        <p:txBody>
          <a:bodyPr lIns="91434" tIns="45717" rIns="91434" bIns="45717" anchor="b"/>
          <a:lstStyle>
            <a:lvl1pPr marL="0" indent="0">
              <a:buNone/>
              <a:defRPr sz="2400" b="1"/>
            </a:lvl1pPr>
            <a:lvl2pPr marL="457171" indent="0">
              <a:buNone/>
              <a:defRPr sz="2000" b="1"/>
            </a:lvl2pPr>
            <a:lvl3pPr marL="914341" indent="0">
              <a:buNone/>
              <a:defRPr sz="1800" b="1"/>
            </a:lvl3pPr>
            <a:lvl4pPr marL="1371512" indent="0">
              <a:buNone/>
              <a:defRPr sz="1600" b="1"/>
            </a:lvl4pPr>
            <a:lvl5pPr marL="1828683" indent="0">
              <a:buNone/>
              <a:defRPr sz="1600" b="1"/>
            </a:lvl5pPr>
            <a:lvl6pPr marL="2285854" indent="0">
              <a:buNone/>
              <a:defRPr sz="1600" b="1"/>
            </a:lvl6pPr>
            <a:lvl7pPr marL="2743024" indent="0">
              <a:buNone/>
              <a:defRPr sz="1600" b="1"/>
            </a:lvl7pPr>
            <a:lvl8pPr marL="3200195" indent="0">
              <a:buNone/>
              <a:defRPr sz="1600" b="1"/>
            </a:lvl8pPr>
            <a:lvl9pPr marL="365736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65961" y="9279470"/>
            <a:ext cx="17372808" cy="16858829"/>
          </a:xfrm>
          <a:prstGeom prst="rect">
            <a:avLst/>
          </a:prstGeom>
        </p:spPr>
        <p:txBody>
          <a:bodyPr lIns="91434" tIns="45717" rIns="91434" bIns="45717"/>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973611" y="6549818"/>
            <a:ext cx="17379633" cy="2729651"/>
          </a:xfrm>
          <a:prstGeom prst="rect">
            <a:avLst/>
          </a:prstGeom>
        </p:spPr>
        <p:txBody>
          <a:bodyPr lIns="91434" tIns="45717" rIns="91434" bIns="45717" anchor="b"/>
          <a:lstStyle>
            <a:lvl1pPr marL="0" indent="0">
              <a:buNone/>
              <a:defRPr sz="2400" b="1"/>
            </a:lvl1pPr>
            <a:lvl2pPr marL="457171" indent="0">
              <a:buNone/>
              <a:defRPr sz="2000" b="1"/>
            </a:lvl2pPr>
            <a:lvl3pPr marL="914341" indent="0">
              <a:buNone/>
              <a:defRPr sz="1800" b="1"/>
            </a:lvl3pPr>
            <a:lvl4pPr marL="1371512" indent="0">
              <a:buNone/>
              <a:defRPr sz="1600" b="1"/>
            </a:lvl4pPr>
            <a:lvl5pPr marL="1828683" indent="0">
              <a:buNone/>
              <a:defRPr sz="1600" b="1"/>
            </a:lvl5pPr>
            <a:lvl6pPr marL="2285854" indent="0">
              <a:buNone/>
              <a:defRPr sz="1600" b="1"/>
            </a:lvl6pPr>
            <a:lvl7pPr marL="2743024" indent="0">
              <a:buNone/>
              <a:defRPr sz="1600" b="1"/>
            </a:lvl7pPr>
            <a:lvl8pPr marL="3200195" indent="0">
              <a:buNone/>
              <a:defRPr sz="1600" b="1"/>
            </a:lvl8pPr>
            <a:lvl9pPr marL="365736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973611" y="9279470"/>
            <a:ext cx="17379633" cy="16858829"/>
          </a:xfrm>
          <a:prstGeom prst="rect">
            <a:avLst/>
          </a:prstGeom>
        </p:spPr>
        <p:txBody>
          <a:bodyPr lIns="91434" tIns="45717" rIns="91434" bIns="45717"/>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8" name="Footer Placeholder 7"/>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9" name="Slide Number Placeholder 8"/>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331653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65960" y="1171789"/>
            <a:ext cx="35387280" cy="4876800"/>
          </a:xfrm>
          <a:prstGeom prst="rect">
            <a:avLst/>
          </a:prstGeom>
        </p:spPr>
        <p:txBody>
          <a:bodyPr lIns="91434" tIns="45717" rIns="91434" bIns="45717"/>
          <a:lstStyle/>
          <a:p>
            <a:r>
              <a:rPr lang="en-US" smtClean="0"/>
              <a:t>Click to edit Master title style</a:t>
            </a:r>
            <a:endParaRPr lang="en-US"/>
          </a:p>
        </p:txBody>
      </p:sp>
      <p:sp>
        <p:nvSpPr>
          <p:cNvPr id="3" name="Date Placeholder 2"/>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4" name="Footer Placeholder 3"/>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5" name="Slide Number Placeholder 4"/>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3922912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3" name="Footer Placeholder 2"/>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4" name="Slide Number Placeholder 3"/>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981123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5965" y="1165013"/>
            <a:ext cx="12935746" cy="4958080"/>
          </a:xfrm>
          <a:prstGeom prst="rect">
            <a:avLst/>
          </a:prstGeom>
        </p:spPr>
        <p:txBody>
          <a:bodyPr lIns="91434" tIns="45717" rIns="91434" bIns="45717"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372717" y="1165020"/>
            <a:ext cx="21980525" cy="24973282"/>
          </a:xfrm>
          <a:prstGeom prst="rect">
            <a:avLst/>
          </a:prstGeom>
        </p:spPr>
        <p:txBody>
          <a:bodyPr lIns="91434" tIns="45717" rIns="91434" bIns="45717"/>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65965" y="6123100"/>
            <a:ext cx="12935746" cy="20015202"/>
          </a:xfrm>
          <a:prstGeom prst="rect">
            <a:avLst/>
          </a:prstGeom>
        </p:spPr>
        <p:txBody>
          <a:bodyPr lIns="91434" tIns="45717" rIns="91434" bIns="45717"/>
          <a:lstStyle>
            <a:lvl1pPr marL="0" indent="0">
              <a:buNone/>
              <a:defRPr sz="1400"/>
            </a:lvl1pPr>
            <a:lvl2pPr marL="457171" indent="0">
              <a:buNone/>
              <a:defRPr sz="1200"/>
            </a:lvl2pPr>
            <a:lvl3pPr marL="914341" indent="0">
              <a:buNone/>
              <a:defRPr sz="1000"/>
            </a:lvl3pPr>
            <a:lvl4pPr marL="1371512" indent="0">
              <a:buNone/>
              <a:defRPr sz="900"/>
            </a:lvl4pPr>
            <a:lvl5pPr marL="1828683" indent="0">
              <a:buNone/>
              <a:defRPr sz="900"/>
            </a:lvl5pPr>
            <a:lvl6pPr marL="2285854" indent="0">
              <a:buNone/>
              <a:defRPr sz="900"/>
            </a:lvl6pPr>
            <a:lvl7pPr marL="2743024" indent="0">
              <a:buNone/>
              <a:defRPr sz="900"/>
            </a:lvl7pPr>
            <a:lvl8pPr marL="3200195" indent="0">
              <a:buNone/>
              <a:defRPr sz="900"/>
            </a:lvl8pPr>
            <a:lvl9pPr marL="3657366"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6" name="Footer Placeholder 5"/>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7" name="Slide Number Placeholder 6"/>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147270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06838" y="20482561"/>
            <a:ext cx="23591520" cy="2418082"/>
          </a:xfrm>
          <a:prstGeom prst="rect">
            <a:avLst/>
          </a:prstGeom>
        </p:spPr>
        <p:txBody>
          <a:bodyPr lIns="91434" tIns="45717" rIns="91434" bIns="45717"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706838" y="2614507"/>
            <a:ext cx="23591520" cy="17556480"/>
          </a:xfrm>
          <a:prstGeom prst="rect">
            <a:avLst/>
          </a:prstGeom>
        </p:spPr>
        <p:txBody>
          <a:bodyPr lIns="91434" tIns="45717" rIns="91434" bIns="45717"/>
          <a:lstStyle>
            <a:lvl1pPr marL="0" indent="0">
              <a:buNone/>
              <a:defRPr sz="3200"/>
            </a:lvl1pPr>
            <a:lvl2pPr marL="457171" indent="0">
              <a:buNone/>
              <a:defRPr sz="2800"/>
            </a:lvl2pPr>
            <a:lvl3pPr marL="914341" indent="0">
              <a:buNone/>
              <a:defRPr sz="2400"/>
            </a:lvl3pPr>
            <a:lvl4pPr marL="1371512" indent="0">
              <a:buNone/>
              <a:defRPr sz="2000"/>
            </a:lvl4pPr>
            <a:lvl5pPr marL="1828683" indent="0">
              <a:buNone/>
              <a:defRPr sz="2000"/>
            </a:lvl5pPr>
            <a:lvl6pPr marL="2285854" indent="0">
              <a:buNone/>
              <a:defRPr sz="2000"/>
            </a:lvl6pPr>
            <a:lvl7pPr marL="2743024" indent="0">
              <a:buNone/>
              <a:defRPr sz="2000"/>
            </a:lvl7pPr>
            <a:lvl8pPr marL="3200195" indent="0">
              <a:buNone/>
              <a:defRPr sz="2000"/>
            </a:lvl8pPr>
            <a:lvl9pPr marL="3657366" indent="0">
              <a:buNone/>
              <a:defRPr sz="2000"/>
            </a:lvl9pPr>
          </a:lstStyle>
          <a:p>
            <a:endParaRPr lang="en-US"/>
          </a:p>
        </p:txBody>
      </p:sp>
      <p:sp>
        <p:nvSpPr>
          <p:cNvPr id="4" name="Text Placeholder 3"/>
          <p:cNvSpPr>
            <a:spLocks noGrp="1"/>
          </p:cNvSpPr>
          <p:nvPr>
            <p:ph type="body" sz="half" idx="2"/>
          </p:nvPr>
        </p:nvSpPr>
        <p:spPr>
          <a:xfrm>
            <a:off x="7706838" y="22900643"/>
            <a:ext cx="23591520" cy="3434078"/>
          </a:xfrm>
          <a:prstGeom prst="rect">
            <a:avLst/>
          </a:prstGeom>
        </p:spPr>
        <p:txBody>
          <a:bodyPr lIns="91434" tIns="45717" rIns="91434" bIns="45717"/>
          <a:lstStyle>
            <a:lvl1pPr marL="0" indent="0">
              <a:buNone/>
              <a:defRPr sz="1400"/>
            </a:lvl1pPr>
            <a:lvl2pPr marL="457171" indent="0">
              <a:buNone/>
              <a:defRPr sz="1200"/>
            </a:lvl2pPr>
            <a:lvl3pPr marL="914341" indent="0">
              <a:buNone/>
              <a:defRPr sz="1000"/>
            </a:lvl3pPr>
            <a:lvl4pPr marL="1371512" indent="0">
              <a:buNone/>
              <a:defRPr sz="900"/>
            </a:lvl4pPr>
            <a:lvl5pPr marL="1828683" indent="0">
              <a:buNone/>
              <a:defRPr sz="900"/>
            </a:lvl5pPr>
            <a:lvl6pPr marL="2285854" indent="0">
              <a:buNone/>
              <a:defRPr sz="900"/>
            </a:lvl6pPr>
            <a:lvl7pPr marL="2743024" indent="0">
              <a:buNone/>
              <a:defRPr sz="900"/>
            </a:lvl7pPr>
            <a:lvl8pPr marL="3200195" indent="0">
              <a:buNone/>
              <a:defRPr sz="900"/>
            </a:lvl8pPr>
            <a:lvl9pPr marL="3657366"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965960" y="27120435"/>
            <a:ext cx="9174480" cy="1557867"/>
          </a:xfrm>
          <a:prstGeom prst="rect">
            <a:avLst/>
          </a:prstGeom>
        </p:spPr>
        <p:txBody>
          <a:bodyPr lIns="91434" tIns="45717" rIns="91434" bIns="45717"/>
          <a:lstStyle/>
          <a:p>
            <a:fld id="{4E3E0EA7-4D37-B44C-9E3B-664217303BFF}" type="datetimeFigureOut">
              <a:rPr lang="en-US" smtClean="0"/>
              <a:t>5/25/2017</a:t>
            </a:fld>
            <a:endParaRPr lang="en-US"/>
          </a:p>
        </p:txBody>
      </p:sp>
      <p:sp>
        <p:nvSpPr>
          <p:cNvPr id="6" name="Footer Placeholder 5"/>
          <p:cNvSpPr>
            <a:spLocks noGrp="1"/>
          </p:cNvSpPr>
          <p:nvPr>
            <p:ph type="ftr" sz="quarter" idx="11"/>
          </p:nvPr>
        </p:nvSpPr>
        <p:spPr>
          <a:xfrm>
            <a:off x="13434060" y="27120435"/>
            <a:ext cx="12451080" cy="1557867"/>
          </a:xfrm>
          <a:prstGeom prst="rect">
            <a:avLst/>
          </a:prstGeom>
        </p:spPr>
        <p:txBody>
          <a:bodyPr lIns="91434" tIns="45717" rIns="91434" bIns="45717"/>
          <a:lstStyle/>
          <a:p>
            <a:endParaRPr lang="en-US"/>
          </a:p>
        </p:txBody>
      </p:sp>
      <p:sp>
        <p:nvSpPr>
          <p:cNvPr id="7" name="Slide Number Placeholder 6"/>
          <p:cNvSpPr>
            <a:spLocks noGrp="1"/>
          </p:cNvSpPr>
          <p:nvPr>
            <p:ph type="sldNum" sz="quarter" idx="12"/>
          </p:nvPr>
        </p:nvSpPr>
        <p:spPr>
          <a:xfrm>
            <a:off x="28178760" y="27120435"/>
            <a:ext cx="9174480" cy="1557867"/>
          </a:xfrm>
          <a:prstGeom prst="rect">
            <a:avLst/>
          </a:prstGeom>
        </p:spPr>
        <p:txBody>
          <a:bodyPr lIns="91434" tIns="45717" rIns="91434" bIns="45717"/>
          <a:lstStyle/>
          <a:p>
            <a:fld id="{B4787A13-AF07-F340-97B1-E289EF1567DD}" type="slidenum">
              <a:rPr lang="en-US" smtClean="0"/>
              <a:t>‹#›</a:t>
            </a:fld>
            <a:endParaRPr lang="en-US"/>
          </a:p>
        </p:txBody>
      </p:sp>
    </p:spTree>
    <p:extLst>
      <p:ext uri="{BB962C8B-B14F-4D97-AF65-F5344CB8AC3E}">
        <p14:creationId xmlns:p14="http://schemas.microsoft.com/office/powerpoint/2010/main" val="375777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extBox 9"/>
          <p:cNvSpPr txBox="1"/>
          <p:nvPr/>
        </p:nvSpPr>
        <p:spPr>
          <a:xfrm>
            <a:off x="464354" y="28678300"/>
            <a:ext cx="6640266" cy="369332"/>
          </a:xfrm>
          <a:prstGeom prst="rect">
            <a:avLst/>
          </a:prstGeom>
          <a:noFill/>
        </p:spPr>
        <p:txBody>
          <a:bodyPr wrap="square" lIns="91434" tIns="45717" rIns="91434" bIns="45717" rtlCol="0">
            <a:spAutoFit/>
          </a:bodyPr>
          <a:lstStyle/>
          <a:p>
            <a:r>
              <a:rPr lang="en-US" dirty="0" smtClean="0"/>
              <a:t>© 2015 Denver Public Health</a:t>
            </a:r>
            <a:endParaRPr lang="en-US" dirty="0"/>
          </a:p>
        </p:txBody>
      </p:sp>
      <p:pic>
        <p:nvPicPr>
          <p:cNvPr id="4" name="Picture 3" descr="Word Template_horiz_poster_DPH.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3"/>
            <a:ext cx="39388052" cy="4668931"/>
          </a:xfrm>
          <a:prstGeom prst="rect">
            <a:avLst/>
          </a:prstGeom>
        </p:spPr>
      </p:pic>
    </p:spTree>
    <p:extLst>
      <p:ext uri="{BB962C8B-B14F-4D97-AF65-F5344CB8AC3E}">
        <p14:creationId xmlns:p14="http://schemas.microsoft.com/office/powerpoint/2010/main" val="130259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171" rtl="0" eaLnBrk="1" latinLnBrk="0" hangingPunct="1">
        <a:spcBef>
          <a:spcPct val="0"/>
        </a:spcBef>
        <a:buNone/>
        <a:defRPr sz="4400" kern="1200">
          <a:solidFill>
            <a:schemeClr val="tx1"/>
          </a:solidFill>
          <a:latin typeface="+mj-lt"/>
          <a:ea typeface="+mj-ea"/>
          <a:cs typeface="+mj-cs"/>
        </a:defRPr>
      </a:lvl1pPr>
    </p:titleStyle>
    <p:bodyStyle>
      <a:lvl1pPr marL="342878" indent="-342878" algn="l" defTabSz="457171" rtl="0" eaLnBrk="1" latinLnBrk="0" hangingPunct="1">
        <a:spcBef>
          <a:spcPct val="20000"/>
        </a:spcBef>
        <a:buFont typeface="Arial"/>
        <a:buChar char="•"/>
        <a:defRPr sz="3200" kern="1200">
          <a:solidFill>
            <a:schemeClr val="tx1"/>
          </a:solidFill>
          <a:latin typeface="+mn-lt"/>
          <a:ea typeface="+mn-ea"/>
          <a:cs typeface="+mn-cs"/>
        </a:defRPr>
      </a:lvl1pPr>
      <a:lvl2pPr marL="742902" indent="-285732" algn="l" defTabSz="457171" rtl="0" eaLnBrk="1" latinLnBrk="0" hangingPunct="1">
        <a:spcBef>
          <a:spcPct val="20000"/>
        </a:spcBef>
        <a:buFont typeface="Arial"/>
        <a:buChar char="–"/>
        <a:defRPr sz="2800" kern="1200">
          <a:solidFill>
            <a:schemeClr val="tx1"/>
          </a:solidFill>
          <a:latin typeface="+mn-lt"/>
          <a:ea typeface="+mn-ea"/>
          <a:cs typeface="+mn-cs"/>
        </a:defRPr>
      </a:lvl2pPr>
      <a:lvl3pPr marL="1142927" indent="-228585" algn="l" defTabSz="457171" rtl="0" eaLnBrk="1" latinLnBrk="0" hangingPunct="1">
        <a:spcBef>
          <a:spcPct val="20000"/>
        </a:spcBef>
        <a:buFont typeface="Arial"/>
        <a:buChar char="•"/>
        <a:defRPr sz="2400" kern="1200">
          <a:solidFill>
            <a:schemeClr val="tx1"/>
          </a:solidFill>
          <a:latin typeface="+mn-lt"/>
          <a:ea typeface="+mn-ea"/>
          <a:cs typeface="+mn-cs"/>
        </a:defRPr>
      </a:lvl3pPr>
      <a:lvl4pPr marL="1600098" indent="-228585" algn="l" defTabSz="457171" rtl="0" eaLnBrk="1" latinLnBrk="0" hangingPunct="1">
        <a:spcBef>
          <a:spcPct val="20000"/>
        </a:spcBef>
        <a:buFont typeface="Arial"/>
        <a:buChar char="–"/>
        <a:defRPr sz="2000" kern="1200">
          <a:solidFill>
            <a:schemeClr val="tx1"/>
          </a:solidFill>
          <a:latin typeface="+mn-lt"/>
          <a:ea typeface="+mn-ea"/>
          <a:cs typeface="+mn-cs"/>
        </a:defRPr>
      </a:lvl4pPr>
      <a:lvl5pPr marL="2057268" indent="-228585" algn="l" defTabSz="457171" rtl="0" eaLnBrk="1" latinLnBrk="0" hangingPunct="1">
        <a:spcBef>
          <a:spcPct val="20000"/>
        </a:spcBef>
        <a:buFont typeface="Arial"/>
        <a:buChar char="»"/>
        <a:defRPr sz="2000" kern="1200">
          <a:solidFill>
            <a:schemeClr val="tx1"/>
          </a:solidFill>
          <a:latin typeface="+mn-lt"/>
          <a:ea typeface="+mn-ea"/>
          <a:cs typeface="+mn-cs"/>
        </a:defRPr>
      </a:lvl5pPr>
      <a:lvl6pPr marL="2514439" indent="-228585" algn="l" defTabSz="457171" rtl="0" eaLnBrk="1" latinLnBrk="0" hangingPunct="1">
        <a:spcBef>
          <a:spcPct val="20000"/>
        </a:spcBef>
        <a:buFont typeface="Arial"/>
        <a:buChar char="•"/>
        <a:defRPr sz="2000" kern="1200">
          <a:solidFill>
            <a:schemeClr val="tx1"/>
          </a:solidFill>
          <a:latin typeface="+mn-lt"/>
          <a:ea typeface="+mn-ea"/>
          <a:cs typeface="+mn-cs"/>
        </a:defRPr>
      </a:lvl6pPr>
      <a:lvl7pPr marL="2971610" indent="-228585" algn="l" defTabSz="457171" rtl="0" eaLnBrk="1" latinLnBrk="0" hangingPunct="1">
        <a:spcBef>
          <a:spcPct val="20000"/>
        </a:spcBef>
        <a:buFont typeface="Arial"/>
        <a:buChar char="•"/>
        <a:defRPr sz="2000" kern="1200">
          <a:solidFill>
            <a:schemeClr val="tx1"/>
          </a:solidFill>
          <a:latin typeface="+mn-lt"/>
          <a:ea typeface="+mn-ea"/>
          <a:cs typeface="+mn-cs"/>
        </a:defRPr>
      </a:lvl7pPr>
      <a:lvl8pPr marL="3428781" indent="-228585" algn="l" defTabSz="457171" rtl="0" eaLnBrk="1" latinLnBrk="0" hangingPunct="1">
        <a:spcBef>
          <a:spcPct val="20000"/>
        </a:spcBef>
        <a:buFont typeface="Arial"/>
        <a:buChar char="•"/>
        <a:defRPr sz="2000" kern="1200">
          <a:solidFill>
            <a:schemeClr val="tx1"/>
          </a:solidFill>
          <a:latin typeface="+mn-lt"/>
          <a:ea typeface="+mn-ea"/>
          <a:cs typeface="+mn-cs"/>
        </a:defRPr>
      </a:lvl8pPr>
      <a:lvl9pPr marL="3885951" indent="-228585" algn="l" defTabSz="457171"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71" rtl="0" eaLnBrk="1" latinLnBrk="0" hangingPunct="1">
        <a:defRPr sz="1800" kern="1200">
          <a:solidFill>
            <a:schemeClr val="tx1"/>
          </a:solidFill>
          <a:latin typeface="+mn-lt"/>
          <a:ea typeface="+mn-ea"/>
          <a:cs typeface="+mn-cs"/>
        </a:defRPr>
      </a:lvl1pPr>
      <a:lvl2pPr marL="457171" algn="l" defTabSz="457171" rtl="0" eaLnBrk="1" latinLnBrk="0" hangingPunct="1">
        <a:defRPr sz="1800" kern="1200">
          <a:solidFill>
            <a:schemeClr val="tx1"/>
          </a:solidFill>
          <a:latin typeface="+mn-lt"/>
          <a:ea typeface="+mn-ea"/>
          <a:cs typeface="+mn-cs"/>
        </a:defRPr>
      </a:lvl2pPr>
      <a:lvl3pPr marL="914341" algn="l" defTabSz="457171" rtl="0" eaLnBrk="1" latinLnBrk="0" hangingPunct="1">
        <a:defRPr sz="1800" kern="1200">
          <a:solidFill>
            <a:schemeClr val="tx1"/>
          </a:solidFill>
          <a:latin typeface="+mn-lt"/>
          <a:ea typeface="+mn-ea"/>
          <a:cs typeface="+mn-cs"/>
        </a:defRPr>
      </a:lvl3pPr>
      <a:lvl4pPr marL="1371512" algn="l" defTabSz="457171" rtl="0" eaLnBrk="1" latinLnBrk="0" hangingPunct="1">
        <a:defRPr sz="1800" kern="1200">
          <a:solidFill>
            <a:schemeClr val="tx1"/>
          </a:solidFill>
          <a:latin typeface="+mn-lt"/>
          <a:ea typeface="+mn-ea"/>
          <a:cs typeface="+mn-cs"/>
        </a:defRPr>
      </a:lvl4pPr>
      <a:lvl5pPr marL="1828683" algn="l" defTabSz="457171" rtl="0" eaLnBrk="1" latinLnBrk="0" hangingPunct="1">
        <a:defRPr sz="1800" kern="1200">
          <a:solidFill>
            <a:schemeClr val="tx1"/>
          </a:solidFill>
          <a:latin typeface="+mn-lt"/>
          <a:ea typeface="+mn-ea"/>
          <a:cs typeface="+mn-cs"/>
        </a:defRPr>
      </a:lvl5pPr>
      <a:lvl6pPr marL="2285854" algn="l" defTabSz="457171" rtl="0" eaLnBrk="1" latinLnBrk="0" hangingPunct="1">
        <a:defRPr sz="1800" kern="1200">
          <a:solidFill>
            <a:schemeClr val="tx1"/>
          </a:solidFill>
          <a:latin typeface="+mn-lt"/>
          <a:ea typeface="+mn-ea"/>
          <a:cs typeface="+mn-cs"/>
        </a:defRPr>
      </a:lvl6pPr>
      <a:lvl7pPr marL="2743024" algn="l" defTabSz="457171" rtl="0" eaLnBrk="1" latinLnBrk="0" hangingPunct="1">
        <a:defRPr sz="1800" kern="1200">
          <a:solidFill>
            <a:schemeClr val="tx1"/>
          </a:solidFill>
          <a:latin typeface="+mn-lt"/>
          <a:ea typeface="+mn-ea"/>
          <a:cs typeface="+mn-cs"/>
        </a:defRPr>
      </a:lvl7pPr>
      <a:lvl8pPr marL="3200195" algn="l" defTabSz="457171" rtl="0" eaLnBrk="1" latinLnBrk="0" hangingPunct="1">
        <a:defRPr sz="1800" kern="1200">
          <a:solidFill>
            <a:schemeClr val="tx1"/>
          </a:solidFill>
          <a:latin typeface="+mn-lt"/>
          <a:ea typeface="+mn-ea"/>
          <a:cs typeface="+mn-cs"/>
        </a:defRPr>
      </a:lvl8pPr>
      <a:lvl9pPr marL="3657366" algn="l" defTabSz="45717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300086" y="663105"/>
            <a:ext cx="30226806" cy="3296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9712" tIns="54855" rIns="109712" bIns="54855">
            <a:spAutoFit/>
          </a:bodyPr>
          <a:lstStyle>
            <a:lvl1pPr defTabSz="3762375">
              <a:defRPr sz="6400">
                <a:solidFill>
                  <a:schemeClr val="tx1"/>
                </a:solidFill>
                <a:latin typeface="Gill Sans MT" pitchFamily="34" charset="0"/>
              </a:defRPr>
            </a:lvl1pPr>
            <a:lvl2pPr marL="742950" indent="-285750" defTabSz="3762375">
              <a:defRPr sz="6400">
                <a:solidFill>
                  <a:schemeClr val="tx1"/>
                </a:solidFill>
                <a:latin typeface="Gill Sans MT" pitchFamily="34" charset="0"/>
              </a:defRPr>
            </a:lvl2pPr>
            <a:lvl3pPr marL="1143000" indent="-228600" defTabSz="3762375">
              <a:defRPr sz="6400">
                <a:solidFill>
                  <a:schemeClr val="tx1"/>
                </a:solidFill>
                <a:latin typeface="Gill Sans MT" pitchFamily="34" charset="0"/>
              </a:defRPr>
            </a:lvl3pPr>
            <a:lvl4pPr marL="1600200" indent="-228600" defTabSz="3762375">
              <a:defRPr sz="6400">
                <a:solidFill>
                  <a:schemeClr val="tx1"/>
                </a:solidFill>
                <a:latin typeface="Gill Sans MT" pitchFamily="34" charset="0"/>
              </a:defRPr>
            </a:lvl4pPr>
            <a:lvl5pPr marL="2057400" indent="-228600" defTabSz="3762375">
              <a:defRPr sz="6400">
                <a:solidFill>
                  <a:schemeClr val="tx1"/>
                </a:solidFill>
                <a:latin typeface="Gill Sans MT" pitchFamily="34" charset="0"/>
              </a:defRPr>
            </a:lvl5pPr>
            <a:lvl6pPr marL="2514600" indent="-228600" defTabSz="3762375" eaLnBrk="0" fontAlgn="base" hangingPunct="0">
              <a:spcBef>
                <a:spcPct val="0"/>
              </a:spcBef>
              <a:spcAft>
                <a:spcPct val="0"/>
              </a:spcAft>
              <a:defRPr sz="6400">
                <a:solidFill>
                  <a:schemeClr val="tx1"/>
                </a:solidFill>
                <a:latin typeface="Gill Sans MT" pitchFamily="34" charset="0"/>
              </a:defRPr>
            </a:lvl6pPr>
            <a:lvl7pPr marL="2971800" indent="-228600" defTabSz="3762375" eaLnBrk="0" fontAlgn="base" hangingPunct="0">
              <a:spcBef>
                <a:spcPct val="0"/>
              </a:spcBef>
              <a:spcAft>
                <a:spcPct val="0"/>
              </a:spcAft>
              <a:defRPr sz="6400">
                <a:solidFill>
                  <a:schemeClr val="tx1"/>
                </a:solidFill>
                <a:latin typeface="Gill Sans MT" pitchFamily="34" charset="0"/>
              </a:defRPr>
            </a:lvl7pPr>
            <a:lvl8pPr marL="3429000" indent="-228600" defTabSz="3762375" eaLnBrk="0" fontAlgn="base" hangingPunct="0">
              <a:spcBef>
                <a:spcPct val="0"/>
              </a:spcBef>
              <a:spcAft>
                <a:spcPct val="0"/>
              </a:spcAft>
              <a:defRPr sz="6400">
                <a:solidFill>
                  <a:schemeClr val="tx1"/>
                </a:solidFill>
                <a:latin typeface="Gill Sans MT" pitchFamily="34" charset="0"/>
              </a:defRPr>
            </a:lvl8pPr>
            <a:lvl9pPr marL="3886200" indent="-228600" defTabSz="3762375" eaLnBrk="0" fontAlgn="base" hangingPunct="0">
              <a:spcBef>
                <a:spcPct val="0"/>
              </a:spcBef>
              <a:spcAft>
                <a:spcPct val="0"/>
              </a:spcAft>
              <a:defRPr sz="6400">
                <a:solidFill>
                  <a:schemeClr val="tx1"/>
                </a:solidFill>
                <a:latin typeface="Gill Sans MT" pitchFamily="34" charset="0"/>
              </a:defRPr>
            </a:lvl9pPr>
          </a:lstStyle>
          <a:p>
            <a:pPr>
              <a:defRPr/>
            </a:pPr>
            <a:r>
              <a:rPr lang="en-US" sz="7200" b="1" kern="0" dirty="0">
                <a:solidFill>
                  <a:schemeClr val="bg1"/>
                </a:solidFill>
                <a:latin typeface="B Franklin Gothic Demi"/>
                <a:cs typeface="B Franklin Gothic Demi"/>
              </a:rPr>
              <a:t>Is Marijuana Being Used to Cope with Psychological Distress:</a:t>
            </a:r>
          </a:p>
          <a:p>
            <a:pPr>
              <a:defRPr/>
            </a:pPr>
            <a:r>
              <a:rPr lang="en-US" sz="7200" b="1" kern="0" dirty="0">
                <a:solidFill>
                  <a:schemeClr val="bg1"/>
                </a:solidFill>
                <a:latin typeface="B Franklin Gothic Demi"/>
                <a:cs typeface="B Franklin Gothic Demi"/>
              </a:rPr>
              <a:t>Results from 2016 National HIV Behavioral Surveillance System</a:t>
            </a:r>
          </a:p>
          <a:p>
            <a:pPr defTabSz="804404"/>
            <a:r>
              <a:rPr lang="en-US" altLang="en-US" sz="2800" b="1" dirty="0">
                <a:solidFill>
                  <a:schemeClr val="bg1"/>
                </a:solidFill>
                <a:latin typeface="FranklinGothic"/>
                <a:ea typeface="FranklinGothic"/>
                <a:cs typeface="FranklinGothic"/>
              </a:rPr>
              <a:t>Emery </a:t>
            </a:r>
            <a:r>
              <a:rPr lang="en-US" altLang="en-US" sz="2800" b="1" dirty="0" err="1">
                <a:solidFill>
                  <a:schemeClr val="bg1"/>
                </a:solidFill>
                <a:latin typeface="FranklinGothic"/>
                <a:ea typeface="FranklinGothic"/>
                <a:cs typeface="FranklinGothic"/>
              </a:rPr>
              <a:t>Shekiro</a:t>
            </a:r>
            <a:r>
              <a:rPr lang="en-US" altLang="en-US" sz="2800" b="1" dirty="0">
                <a:solidFill>
                  <a:schemeClr val="bg1"/>
                </a:solidFill>
                <a:latin typeface="FranklinGothic"/>
                <a:ea typeface="FranklinGothic"/>
                <a:cs typeface="FranklinGothic"/>
              </a:rPr>
              <a:t>, MPH,</a:t>
            </a:r>
            <a:r>
              <a:rPr lang="en-US" altLang="en-US" sz="2800" b="1" baseline="30000" dirty="0">
                <a:solidFill>
                  <a:schemeClr val="bg1"/>
                </a:solidFill>
                <a:latin typeface="FranklinGothic"/>
                <a:ea typeface="FranklinGothic"/>
                <a:cs typeface="FranklinGothic"/>
              </a:rPr>
              <a:t>1</a:t>
            </a:r>
            <a:r>
              <a:rPr lang="en-US" altLang="en-US" sz="2800" b="1" dirty="0">
                <a:solidFill>
                  <a:schemeClr val="bg1"/>
                </a:solidFill>
                <a:latin typeface="FranklinGothic"/>
                <a:ea typeface="FranklinGothic"/>
                <a:cs typeface="FranklinGothic"/>
              </a:rPr>
              <a:t> Alia Al-Tayyib, PhD</a:t>
            </a:r>
            <a:r>
              <a:rPr lang="en-US" altLang="en-US" sz="2800" b="1" baseline="30000" dirty="0">
                <a:solidFill>
                  <a:schemeClr val="bg1"/>
                </a:solidFill>
                <a:latin typeface="FranklinGothic"/>
                <a:ea typeface="FranklinGothic"/>
                <a:cs typeface="FranklinGothic"/>
              </a:rPr>
              <a:t>1</a:t>
            </a:r>
            <a:r>
              <a:rPr lang="en-US" altLang="en-US" sz="2800" b="1" dirty="0">
                <a:solidFill>
                  <a:schemeClr val="bg1"/>
                </a:solidFill>
                <a:latin typeface="FranklinGothic"/>
                <a:ea typeface="FranklinGothic"/>
                <a:cs typeface="FranklinGothic"/>
              </a:rPr>
              <a:t> , Kathryn DeYoung, MS</a:t>
            </a:r>
            <a:r>
              <a:rPr lang="en-US" altLang="en-US" sz="2800" b="1" baseline="30000" dirty="0">
                <a:solidFill>
                  <a:schemeClr val="bg1"/>
                </a:solidFill>
                <a:latin typeface="FranklinGothic"/>
                <a:ea typeface="FranklinGothic"/>
                <a:cs typeface="FranklinGothic"/>
              </a:rPr>
              <a:t>1</a:t>
            </a:r>
          </a:p>
          <a:p>
            <a:r>
              <a:rPr lang="en-US" sz="2800" dirty="0" smtClean="0">
                <a:solidFill>
                  <a:schemeClr val="bg1"/>
                </a:solidFill>
              </a:rPr>
              <a:t>Denver </a:t>
            </a:r>
            <a:r>
              <a:rPr lang="en-US" sz="2800" dirty="0">
                <a:solidFill>
                  <a:schemeClr val="bg1"/>
                </a:solidFill>
              </a:rPr>
              <a:t>Public Health, Denver, CO </a:t>
            </a:r>
          </a:p>
        </p:txBody>
      </p:sp>
      <p:sp>
        <p:nvSpPr>
          <p:cNvPr id="16" name="TextBox 14"/>
          <p:cNvSpPr txBox="1">
            <a:spLocks noChangeArrowheads="1"/>
          </p:cNvSpPr>
          <p:nvPr/>
        </p:nvSpPr>
        <p:spPr bwMode="auto">
          <a:xfrm>
            <a:off x="216944" y="4495650"/>
            <a:ext cx="10478328" cy="769435"/>
          </a:xfrm>
          <a:prstGeom prst="rect">
            <a:avLst/>
          </a:prstGeom>
          <a:solidFill>
            <a:schemeClr val="accent3">
              <a:lumMod val="75000"/>
            </a:schemeClr>
          </a:solidFill>
          <a:ln>
            <a:noFill/>
          </a:ln>
        </p:spPr>
        <p:txBody>
          <a:bodyPr wrap="square" lIns="91434" tIns="45717" rIns="91434" bIns="45717">
            <a:spAutoFit/>
          </a:bodyPr>
          <a:lstStyle>
            <a:lvl1pPr eaLnBrk="0" hangingPunct="0">
              <a:defRPr sz="10300">
                <a:solidFill>
                  <a:schemeClr val="tx1"/>
                </a:solidFill>
                <a:latin typeface="Calibri" charset="0"/>
                <a:ea typeface="ＭＳ Ｐゴシック" charset="0"/>
              </a:defRPr>
            </a:lvl1pPr>
            <a:lvl2pPr marL="742950" indent="-285750" eaLnBrk="0" hangingPunct="0">
              <a:defRPr sz="10300">
                <a:solidFill>
                  <a:schemeClr val="tx1"/>
                </a:solidFill>
                <a:latin typeface="Calibri" charset="0"/>
                <a:ea typeface="ＭＳ Ｐゴシック" charset="0"/>
              </a:defRPr>
            </a:lvl2pPr>
            <a:lvl3pPr marL="1143000" indent="-228600" eaLnBrk="0" hangingPunct="0">
              <a:defRPr sz="10300">
                <a:solidFill>
                  <a:schemeClr val="tx1"/>
                </a:solidFill>
                <a:latin typeface="Calibri" charset="0"/>
                <a:ea typeface="ＭＳ Ｐゴシック" charset="0"/>
              </a:defRPr>
            </a:lvl3pPr>
            <a:lvl4pPr marL="1600200" indent="-228600" eaLnBrk="0" hangingPunct="0">
              <a:defRPr sz="10300">
                <a:solidFill>
                  <a:schemeClr val="tx1"/>
                </a:solidFill>
                <a:latin typeface="Calibri" charset="0"/>
                <a:ea typeface="ＭＳ Ｐゴシック" charset="0"/>
              </a:defRPr>
            </a:lvl4pPr>
            <a:lvl5pPr marL="2057400" indent="-228600" eaLnBrk="0" hangingPunct="0">
              <a:defRPr sz="10300">
                <a:solidFill>
                  <a:schemeClr val="tx1"/>
                </a:solidFill>
                <a:latin typeface="Calibri" charset="0"/>
                <a:ea typeface="ＭＳ Ｐゴシック" charset="0"/>
              </a:defRPr>
            </a:lvl5pPr>
            <a:lvl6pPr marL="2514600" indent="-228600" defTabSz="5224463" eaLnBrk="0" fontAlgn="base" hangingPunct="0">
              <a:spcBef>
                <a:spcPct val="0"/>
              </a:spcBef>
              <a:spcAft>
                <a:spcPct val="0"/>
              </a:spcAft>
              <a:defRPr sz="10300">
                <a:solidFill>
                  <a:schemeClr val="tx1"/>
                </a:solidFill>
                <a:latin typeface="Calibri" charset="0"/>
                <a:ea typeface="ＭＳ Ｐゴシック" charset="0"/>
              </a:defRPr>
            </a:lvl6pPr>
            <a:lvl7pPr marL="2971800" indent="-228600" defTabSz="5224463" eaLnBrk="0" fontAlgn="base" hangingPunct="0">
              <a:spcBef>
                <a:spcPct val="0"/>
              </a:spcBef>
              <a:spcAft>
                <a:spcPct val="0"/>
              </a:spcAft>
              <a:defRPr sz="10300">
                <a:solidFill>
                  <a:schemeClr val="tx1"/>
                </a:solidFill>
                <a:latin typeface="Calibri" charset="0"/>
                <a:ea typeface="ＭＳ Ｐゴシック" charset="0"/>
              </a:defRPr>
            </a:lvl7pPr>
            <a:lvl8pPr marL="3429000" indent="-228600" defTabSz="5224463" eaLnBrk="0" fontAlgn="base" hangingPunct="0">
              <a:spcBef>
                <a:spcPct val="0"/>
              </a:spcBef>
              <a:spcAft>
                <a:spcPct val="0"/>
              </a:spcAft>
              <a:defRPr sz="10300">
                <a:solidFill>
                  <a:schemeClr val="tx1"/>
                </a:solidFill>
                <a:latin typeface="Calibri" charset="0"/>
                <a:ea typeface="ＭＳ Ｐゴシック" charset="0"/>
              </a:defRPr>
            </a:lvl8pPr>
            <a:lvl9pPr marL="3886200" indent="-228600" defTabSz="5224463" eaLnBrk="0" fontAlgn="base" hangingPunct="0">
              <a:spcBef>
                <a:spcPct val="0"/>
              </a:spcBef>
              <a:spcAft>
                <a:spcPct val="0"/>
              </a:spcAft>
              <a:defRPr sz="10300">
                <a:solidFill>
                  <a:schemeClr val="tx1"/>
                </a:solidFill>
                <a:latin typeface="Calibri" charset="0"/>
                <a:ea typeface="ＭＳ Ｐゴシック" charset="0"/>
              </a:defRPr>
            </a:lvl9pPr>
          </a:lstStyle>
          <a:p>
            <a:pPr algn="ctr" eaLnBrk="1" hangingPunct="1"/>
            <a:r>
              <a:rPr lang="en-US" sz="4400" b="1" dirty="0" smtClean="0">
                <a:solidFill>
                  <a:schemeClr val="bg1"/>
                </a:solidFill>
                <a:latin typeface="+mj-lt"/>
                <a:cs typeface="Microsoft Sans Serif" charset="0"/>
                <a:sym typeface="Arial" charset="0"/>
              </a:rPr>
              <a:t>Background &amp; Aims</a:t>
            </a:r>
            <a:endParaRPr lang="en-US" sz="4400" b="1" dirty="0">
              <a:solidFill>
                <a:schemeClr val="bg1"/>
              </a:solidFill>
              <a:latin typeface="+mj-lt"/>
              <a:cs typeface="Microsoft Sans Serif" charset="0"/>
              <a:sym typeface="Arial" charset="0"/>
            </a:endParaRPr>
          </a:p>
        </p:txBody>
      </p:sp>
      <p:sp>
        <p:nvSpPr>
          <p:cNvPr id="17" name="TextBox 15"/>
          <p:cNvSpPr txBox="1">
            <a:spLocks noChangeArrowheads="1"/>
          </p:cNvSpPr>
          <p:nvPr/>
        </p:nvSpPr>
        <p:spPr bwMode="auto">
          <a:xfrm>
            <a:off x="11191874" y="4496773"/>
            <a:ext cx="17678401"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a:latin typeface="+mj-lt"/>
                <a:sym typeface="Arial" charset="0"/>
              </a:rPr>
              <a:t>Results</a:t>
            </a:r>
          </a:p>
        </p:txBody>
      </p:sp>
      <p:sp>
        <p:nvSpPr>
          <p:cNvPr id="18" name="TextBox 16"/>
          <p:cNvSpPr txBox="1">
            <a:spLocks noChangeArrowheads="1"/>
          </p:cNvSpPr>
          <p:nvPr/>
        </p:nvSpPr>
        <p:spPr bwMode="auto">
          <a:xfrm>
            <a:off x="29361751" y="16493944"/>
            <a:ext cx="9750210"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a:latin typeface="+mj-lt"/>
                <a:sym typeface="Arial" charset="0"/>
              </a:rPr>
              <a:t>Conclusions</a:t>
            </a:r>
          </a:p>
        </p:txBody>
      </p:sp>
      <p:sp>
        <p:nvSpPr>
          <p:cNvPr id="20" name="Rectangle 4"/>
          <p:cNvSpPr>
            <a:spLocks/>
          </p:cNvSpPr>
          <p:nvPr/>
        </p:nvSpPr>
        <p:spPr bwMode="auto">
          <a:xfrm>
            <a:off x="545583" y="11023157"/>
            <a:ext cx="9817618" cy="17337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marL="457200" indent="-457200">
              <a:buFont typeface="Arial" panose="020B0604020202020204" pitchFamily="34" charset="0"/>
              <a:buChar char="•"/>
              <a:defRPr/>
            </a:pPr>
            <a:r>
              <a:rPr lang="en-US" sz="3200" dirty="0" smtClean="0">
                <a:solidFill>
                  <a:srgbClr val="000000"/>
                </a:solidFill>
                <a:ea typeface="ＭＳ Ｐゴシック"/>
                <a:cs typeface="Times New Roman" pitchFamily="18" charset="0"/>
                <a:sym typeface="Corbel" charset="0"/>
              </a:rPr>
              <a:t>Between July and December of 2016, heterosexuals at increased risk for HIV infection were recruited using respondent-driven sampling as part of the National </a:t>
            </a:r>
            <a:r>
              <a:rPr lang="en-US" sz="3200" dirty="0">
                <a:solidFill>
                  <a:srgbClr val="000000"/>
                </a:solidFill>
                <a:ea typeface="ＭＳ Ｐゴシック"/>
                <a:cs typeface="Times New Roman" pitchFamily="18" charset="0"/>
                <a:sym typeface="Corbel" charset="0"/>
              </a:rPr>
              <a:t>HIV Behavior Surveillance system (NHBS) survey conducted in Denver, </a:t>
            </a:r>
            <a:r>
              <a:rPr lang="en-US" sz="3200" dirty="0" smtClean="0">
                <a:solidFill>
                  <a:srgbClr val="000000"/>
                </a:solidFill>
                <a:ea typeface="ＭＳ Ｐゴシック"/>
                <a:cs typeface="Times New Roman" pitchFamily="18" charset="0"/>
                <a:sym typeface="Corbel" charset="0"/>
              </a:rPr>
              <a:t>Colorado.</a:t>
            </a:r>
          </a:p>
          <a:p>
            <a:pPr>
              <a:defRPr/>
            </a:pPr>
            <a:endParaRPr lang="en-US" sz="3200" dirty="0">
              <a:solidFill>
                <a:srgbClr val="000000"/>
              </a:solidFill>
              <a:ea typeface="ＭＳ Ｐゴシック"/>
              <a:cs typeface="Times New Roman" pitchFamily="18" charset="0"/>
              <a:sym typeface="Corbel" charset="0"/>
            </a:endParaRPr>
          </a:p>
          <a:p>
            <a:pPr marL="457200" indent="-457200">
              <a:buFont typeface="Arial" panose="020B0604020202020204" pitchFamily="34" charset="0"/>
              <a:buChar char="•"/>
              <a:defRPr/>
            </a:pPr>
            <a:r>
              <a:rPr lang="en-US" sz="3200" dirty="0" smtClean="0">
                <a:solidFill>
                  <a:srgbClr val="000000"/>
                </a:solidFill>
                <a:ea typeface="ＭＳ Ｐゴシック"/>
                <a:cs typeface="Times New Roman" pitchFamily="18" charset="0"/>
                <a:sym typeface="Corbel" charset="0"/>
              </a:rPr>
              <a:t>Inclusion criteria were:</a:t>
            </a:r>
            <a:endParaRPr lang="en-US" sz="3200" dirty="0">
              <a:solidFill>
                <a:srgbClr val="000000"/>
              </a:solidFill>
              <a:ea typeface="ＭＳ Ｐゴシック"/>
              <a:cs typeface="Times New Roman" pitchFamily="18" charset="0"/>
              <a:sym typeface="Corbel" charset="0"/>
            </a:endParaRPr>
          </a:p>
          <a:p>
            <a:pPr marL="800049" lvl="1" indent="-342878">
              <a:buFont typeface="Arial" panose="020B0604020202020204" pitchFamily="34" charset="0"/>
              <a:buChar char="•"/>
              <a:defRPr/>
            </a:pPr>
            <a:r>
              <a:rPr lang="en-US" sz="3200" dirty="0" smtClean="0">
                <a:solidFill>
                  <a:srgbClr val="000000"/>
                </a:solidFill>
                <a:ea typeface="ＭＳ Ｐゴシック"/>
                <a:cs typeface="Times New Roman" pitchFamily="18" charset="0"/>
              </a:rPr>
              <a:t>Between the ages of 18 and 60</a:t>
            </a:r>
          </a:p>
          <a:p>
            <a:pPr marL="800049" lvl="1" indent="-342878">
              <a:buFont typeface="Arial" panose="020B0604020202020204" pitchFamily="34" charset="0"/>
              <a:buChar char="•"/>
              <a:defRPr/>
            </a:pPr>
            <a:r>
              <a:rPr lang="en-US" sz="3200" dirty="0" smtClean="0">
                <a:solidFill>
                  <a:srgbClr val="000000"/>
                </a:solidFill>
                <a:ea typeface="ＭＳ Ｐゴシック"/>
                <a:cs typeface="Times New Roman" pitchFamily="18" charset="0"/>
              </a:rPr>
              <a:t>Reported sexual contact with opposite sex</a:t>
            </a:r>
            <a:endParaRPr lang="en-US" sz="3200" dirty="0">
              <a:solidFill>
                <a:srgbClr val="000000"/>
              </a:solidFill>
              <a:ea typeface="ＭＳ Ｐゴシック"/>
              <a:cs typeface="Times New Roman" pitchFamily="18" charset="0"/>
            </a:endParaRPr>
          </a:p>
          <a:p>
            <a:pPr marL="800049" lvl="1" indent="-342878">
              <a:buFont typeface="Arial" panose="020B0604020202020204" pitchFamily="34" charset="0"/>
              <a:buChar char="•"/>
              <a:defRPr/>
            </a:pPr>
            <a:r>
              <a:rPr lang="en-US" sz="3200" dirty="0" smtClean="0">
                <a:solidFill>
                  <a:srgbClr val="000000"/>
                </a:solidFill>
                <a:ea typeface="ＭＳ Ｐゴシック"/>
                <a:cs typeface="Times New Roman" pitchFamily="18" charset="0"/>
              </a:rPr>
              <a:t>Resided </a:t>
            </a:r>
            <a:r>
              <a:rPr lang="en-US" sz="3200" dirty="0">
                <a:solidFill>
                  <a:srgbClr val="000000"/>
                </a:solidFill>
                <a:ea typeface="ＭＳ Ｐゴシック"/>
                <a:cs typeface="Times New Roman" pitchFamily="18" charset="0"/>
              </a:rPr>
              <a:t>in the Denver metro area</a:t>
            </a:r>
          </a:p>
          <a:p>
            <a:pPr marL="800049" lvl="1" indent="-342878">
              <a:buFont typeface="Arial" panose="020B0604020202020204" pitchFamily="34" charset="0"/>
              <a:buChar char="•"/>
              <a:defRPr/>
            </a:pPr>
            <a:r>
              <a:rPr lang="en-US" sz="3200" dirty="0" smtClean="0">
                <a:solidFill>
                  <a:srgbClr val="000000"/>
                </a:solidFill>
                <a:ea typeface="ＭＳ Ｐゴシック"/>
                <a:cs typeface="Times New Roman" pitchFamily="18" charset="0"/>
              </a:rPr>
              <a:t>Low socioeconomic status</a:t>
            </a:r>
          </a:p>
          <a:p>
            <a:pPr marL="800049" lvl="1" indent="-342878">
              <a:buFont typeface="Arial" panose="020B0604020202020204" pitchFamily="34" charset="0"/>
              <a:buChar char="•"/>
              <a:defRPr/>
            </a:pPr>
            <a:endParaRPr lang="en-US" sz="3200" dirty="0">
              <a:solidFill>
                <a:srgbClr val="000000"/>
              </a:solidFill>
              <a:ea typeface="ＭＳ Ｐゴシック"/>
              <a:cs typeface="Times New Roman" pitchFamily="18" charset="0"/>
            </a:endParaRPr>
          </a:p>
          <a:p>
            <a:pPr marL="457200"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Participants answered questions regarding: </a:t>
            </a:r>
          </a:p>
          <a:p>
            <a:pPr marL="914371" lvl="1"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HIV risk factors </a:t>
            </a:r>
            <a:endParaRPr lang="en-US" sz="3200" dirty="0">
              <a:solidFill>
                <a:srgbClr val="000000"/>
              </a:solidFill>
              <a:ea typeface="ＭＳ Ｐゴシック"/>
              <a:cs typeface="Times New Roman" pitchFamily="18" charset="0"/>
              <a:sym typeface="Corbel" charset="0"/>
            </a:endParaRPr>
          </a:p>
          <a:p>
            <a:pPr marL="914371" lvl="1"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Past </a:t>
            </a:r>
            <a:r>
              <a:rPr lang="en-US" sz="3200" dirty="0" smtClean="0">
                <a:solidFill>
                  <a:srgbClr val="000000"/>
                </a:solidFill>
                <a:ea typeface="ＭＳ Ｐゴシック"/>
                <a:cs typeface="Times New Roman" pitchFamily="18" charset="0"/>
                <a:sym typeface="Corbel" charset="0"/>
              </a:rPr>
              <a:t>30-day </a:t>
            </a:r>
            <a:r>
              <a:rPr lang="en-US" sz="3200" dirty="0" smtClean="0">
                <a:solidFill>
                  <a:srgbClr val="000000"/>
                </a:solidFill>
                <a:ea typeface="ＭＳ Ｐゴシック"/>
                <a:cs typeface="Times New Roman" pitchFamily="18" charset="0"/>
                <a:sym typeface="Corbel" charset="0"/>
              </a:rPr>
              <a:t>marijuana (MJ) use</a:t>
            </a:r>
          </a:p>
          <a:p>
            <a:pPr marL="914371" lvl="1"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Past </a:t>
            </a:r>
            <a:r>
              <a:rPr lang="en-US" sz="3200" dirty="0" smtClean="0">
                <a:solidFill>
                  <a:srgbClr val="000000"/>
                </a:solidFill>
                <a:ea typeface="ＭＳ Ｐゴシック"/>
                <a:cs typeface="Times New Roman" pitchFamily="18" charset="0"/>
                <a:sym typeface="Corbel" charset="0"/>
              </a:rPr>
              <a:t>30-day </a:t>
            </a:r>
            <a:r>
              <a:rPr lang="en-US" sz="3200" dirty="0" smtClean="0">
                <a:solidFill>
                  <a:srgbClr val="000000"/>
                </a:solidFill>
                <a:ea typeface="ＭＳ Ｐゴシック"/>
                <a:cs typeface="Times New Roman" pitchFamily="18" charset="0"/>
                <a:sym typeface="Corbel" charset="0"/>
              </a:rPr>
              <a:t>psychological distress (Kessler- 6 (K6))</a:t>
            </a:r>
          </a:p>
          <a:p>
            <a:pPr lvl="1">
              <a:defRPr/>
            </a:pPr>
            <a:endParaRPr lang="en-US" sz="3200" dirty="0">
              <a:solidFill>
                <a:srgbClr val="000000"/>
              </a:solidFill>
              <a:ea typeface="ＭＳ Ｐゴシック"/>
              <a:cs typeface="Times New Roman" pitchFamily="18" charset="0"/>
              <a:sym typeface="Corbel" charset="0"/>
            </a:endParaRPr>
          </a:p>
          <a:p>
            <a:pPr marL="457200"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Past </a:t>
            </a:r>
            <a:r>
              <a:rPr lang="en-US" sz="3200" dirty="0" smtClean="0">
                <a:solidFill>
                  <a:srgbClr val="000000"/>
                </a:solidFill>
                <a:ea typeface="ＭＳ Ｐゴシック"/>
                <a:cs typeface="Times New Roman" pitchFamily="18" charset="0"/>
                <a:sym typeface="Corbel" charset="0"/>
              </a:rPr>
              <a:t>30-day </a:t>
            </a:r>
            <a:r>
              <a:rPr lang="en-US" sz="3200" dirty="0" smtClean="0">
                <a:solidFill>
                  <a:srgbClr val="000000"/>
                </a:solidFill>
                <a:ea typeface="ＭＳ Ｐゴシック"/>
                <a:cs typeface="Times New Roman" pitchFamily="18" charset="0"/>
                <a:sym typeface="Corbel" charset="0"/>
              </a:rPr>
              <a:t>MJ use was categorized into four groups:</a:t>
            </a:r>
          </a:p>
          <a:p>
            <a:pPr marL="457200" indent="-457200">
              <a:buFont typeface="Arial" pitchFamily="34" charset="0"/>
              <a:buChar char="•"/>
              <a:defRPr/>
            </a:pPr>
            <a:endParaRPr lang="en-US" sz="3200" dirty="0">
              <a:solidFill>
                <a:srgbClr val="000000"/>
              </a:solidFill>
              <a:ea typeface="ＭＳ Ｐゴシック"/>
              <a:cs typeface="Times New Roman" pitchFamily="18" charset="0"/>
              <a:sym typeface="Corbel" charset="0"/>
            </a:endParaRPr>
          </a:p>
          <a:p>
            <a:pPr marL="457200" indent="-457200">
              <a:buFont typeface="Arial" pitchFamily="34" charset="0"/>
              <a:buChar char="•"/>
              <a:defRPr/>
            </a:pPr>
            <a:endParaRPr lang="en-US" sz="3200" dirty="0" smtClean="0">
              <a:solidFill>
                <a:srgbClr val="000000"/>
              </a:solidFill>
              <a:ea typeface="ＭＳ Ｐゴシック"/>
              <a:cs typeface="Times New Roman" pitchFamily="18" charset="0"/>
              <a:sym typeface="Corbel" charset="0"/>
            </a:endParaRPr>
          </a:p>
          <a:p>
            <a:pPr marL="457200" indent="-457200">
              <a:buFont typeface="Arial" pitchFamily="34" charset="0"/>
              <a:buChar char="•"/>
              <a:defRPr/>
            </a:pPr>
            <a:endParaRPr lang="en-US" sz="3200" dirty="0" smtClean="0">
              <a:solidFill>
                <a:srgbClr val="000000"/>
              </a:solidFill>
              <a:ea typeface="ＭＳ Ｐゴシック"/>
              <a:cs typeface="Times New Roman" pitchFamily="18" charset="0"/>
              <a:sym typeface="Corbel" charset="0"/>
            </a:endParaRPr>
          </a:p>
          <a:p>
            <a:pPr>
              <a:defRPr/>
            </a:pPr>
            <a:endParaRPr lang="en-US" sz="3200" dirty="0" smtClean="0">
              <a:solidFill>
                <a:srgbClr val="000000"/>
              </a:solidFill>
              <a:ea typeface="ＭＳ Ｐゴシック"/>
              <a:cs typeface="Times New Roman" pitchFamily="18" charset="0"/>
              <a:sym typeface="Corbel" charset="0"/>
            </a:endParaRPr>
          </a:p>
          <a:p>
            <a:pPr marL="457200" lvl="2" indent="-457200">
              <a:buFont typeface="Arial" pitchFamily="34" charset="0"/>
              <a:buChar char="•"/>
              <a:defRPr/>
            </a:pPr>
            <a:endParaRPr lang="en-US" sz="3200" dirty="0" smtClean="0"/>
          </a:p>
          <a:p>
            <a:pPr marL="457200" lvl="2" indent="-457200">
              <a:buFont typeface="Arial" pitchFamily="34" charset="0"/>
              <a:buChar char="•"/>
              <a:defRPr/>
            </a:pPr>
            <a:r>
              <a:rPr lang="en-US" sz="3200" dirty="0" smtClean="0"/>
              <a:t>The </a:t>
            </a:r>
            <a:r>
              <a:rPr lang="en-US" sz="3200" dirty="0" smtClean="0"/>
              <a:t>Kessler-6 </a:t>
            </a:r>
            <a:r>
              <a:rPr lang="en-US" sz="3200" dirty="0" smtClean="0"/>
              <a:t>contains six questions that ask about feelings experienced during the past month: </a:t>
            </a:r>
            <a:r>
              <a:rPr lang="en-US" sz="3200" dirty="0"/>
              <a:t>sad, nervous, restless or fidgety, hopeless, everything is an effort, </a:t>
            </a:r>
            <a:r>
              <a:rPr lang="en-US" sz="3200" dirty="0" smtClean="0"/>
              <a:t>worthless. </a:t>
            </a:r>
          </a:p>
          <a:p>
            <a:pPr marL="457200" lvl="2" indent="-457200">
              <a:buFont typeface="Arial" pitchFamily="34" charset="0"/>
              <a:buChar char="•"/>
              <a:defRPr/>
            </a:pPr>
            <a:r>
              <a:rPr lang="en-US" sz="3200" dirty="0" smtClean="0"/>
              <a:t>Questions were scored </a:t>
            </a:r>
            <a:r>
              <a:rPr lang="en-US" sz="3200" dirty="0"/>
              <a:t>on a five-point Likert scale ranging from none of the time to all of the time. </a:t>
            </a:r>
            <a:endParaRPr lang="en-US" sz="3200" dirty="0" smtClean="0"/>
          </a:p>
          <a:p>
            <a:pPr marL="457200" lvl="2" indent="-457200">
              <a:buFont typeface="Arial" pitchFamily="34" charset="0"/>
              <a:buChar char="•"/>
              <a:defRPr/>
            </a:pPr>
            <a:r>
              <a:rPr lang="en-US" sz="3200" dirty="0" smtClean="0">
                <a:solidFill>
                  <a:srgbClr val="000000"/>
                </a:solidFill>
                <a:ea typeface="ＭＳ Ｐゴシック"/>
                <a:cs typeface="Times New Roman" pitchFamily="18" charset="0"/>
                <a:sym typeface="Corbel" charset="0"/>
              </a:rPr>
              <a:t>Psychological distress scores were then categorized into three groups: </a:t>
            </a:r>
          </a:p>
          <a:p>
            <a:pPr marL="457200" lvl="2" indent="-457200">
              <a:buFont typeface="Arial" pitchFamily="34" charset="0"/>
              <a:buChar char="•"/>
              <a:defRPr/>
            </a:pPr>
            <a:endParaRPr lang="en-US" sz="3200" dirty="0">
              <a:solidFill>
                <a:srgbClr val="000000"/>
              </a:solidFill>
              <a:latin typeface="Calibri" pitchFamily="34" charset="0"/>
              <a:ea typeface="ＭＳ Ｐゴシック"/>
              <a:cs typeface="Times New Roman" pitchFamily="18" charset="0"/>
              <a:sym typeface="Corbel" charset="0"/>
            </a:endParaRPr>
          </a:p>
          <a:p>
            <a:pPr>
              <a:defRPr/>
            </a:pPr>
            <a:endParaRPr lang="en-US" sz="3200" dirty="0">
              <a:solidFill>
                <a:srgbClr val="000000"/>
              </a:solidFill>
              <a:latin typeface="Calibri" pitchFamily="34" charset="0"/>
              <a:ea typeface="ＭＳ Ｐゴシック"/>
              <a:cs typeface="Times New Roman" pitchFamily="18" charset="0"/>
              <a:sym typeface="Corbel" charset="0"/>
            </a:endParaRPr>
          </a:p>
        </p:txBody>
      </p:sp>
      <p:sp>
        <p:nvSpPr>
          <p:cNvPr id="21" name="TextBox 17"/>
          <p:cNvSpPr txBox="1">
            <a:spLocks noChangeArrowheads="1"/>
          </p:cNvSpPr>
          <p:nvPr/>
        </p:nvSpPr>
        <p:spPr bwMode="auto">
          <a:xfrm>
            <a:off x="244308" y="10017251"/>
            <a:ext cx="10450963"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a:latin typeface="+mj-lt"/>
                <a:sym typeface="Arial" charset="0"/>
              </a:rPr>
              <a:t>Methods</a:t>
            </a:r>
          </a:p>
        </p:txBody>
      </p:sp>
      <p:sp>
        <p:nvSpPr>
          <p:cNvPr id="24" name="TextBox 20"/>
          <p:cNvSpPr txBox="1">
            <a:spLocks noChangeArrowheads="1"/>
          </p:cNvSpPr>
          <p:nvPr/>
        </p:nvSpPr>
        <p:spPr bwMode="auto">
          <a:xfrm>
            <a:off x="29350029" y="25470199"/>
            <a:ext cx="9706941"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smtClean="0">
                <a:latin typeface="+mj-lt"/>
                <a:sym typeface="Arial" charset="0"/>
              </a:rPr>
              <a:t>Funding</a:t>
            </a:r>
            <a:endParaRPr lang="en-US" dirty="0">
              <a:latin typeface="+mj-lt"/>
              <a:sym typeface="Arial" charset="0"/>
            </a:endParaRPr>
          </a:p>
        </p:txBody>
      </p:sp>
      <p:sp>
        <p:nvSpPr>
          <p:cNvPr id="27" name="TextBox 33"/>
          <p:cNvSpPr txBox="1">
            <a:spLocks noChangeArrowheads="1"/>
          </p:cNvSpPr>
          <p:nvPr/>
        </p:nvSpPr>
        <p:spPr bwMode="auto">
          <a:xfrm>
            <a:off x="30240454" y="21923139"/>
            <a:ext cx="852793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lvl1pPr marL="571500" indent="-571500" eaLnBrk="0" hangingPunct="0">
              <a:defRPr sz="10300">
                <a:solidFill>
                  <a:srgbClr val="000000"/>
                </a:solidFill>
                <a:latin typeface="Arial" pitchFamily="34" charset="0"/>
                <a:ea typeface="ＭＳ Ｐゴシック" pitchFamily="34" charset="-128"/>
                <a:sym typeface="Arial" pitchFamily="34" charset="0"/>
              </a:defRPr>
            </a:lvl1pPr>
            <a:lvl2pPr marL="742950" indent="-285750" eaLnBrk="0" hangingPunct="0">
              <a:defRPr sz="10300">
                <a:solidFill>
                  <a:srgbClr val="000000"/>
                </a:solidFill>
                <a:latin typeface="Arial" pitchFamily="34" charset="0"/>
                <a:ea typeface="ＭＳ Ｐゴシック" pitchFamily="34" charset="-128"/>
                <a:sym typeface="Arial" pitchFamily="34" charset="0"/>
              </a:defRPr>
            </a:lvl2pPr>
            <a:lvl3pPr marL="1143000" indent="-228600" eaLnBrk="0" hangingPunct="0">
              <a:defRPr sz="10300">
                <a:solidFill>
                  <a:srgbClr val="000000"/>
                </a:solidFill>
                <a:latin typeface="Arial" pitchFamily="34" charset="0"/>
                <a:ea typeface="ＭＳ Ｐゴシック" pitchFamily="34" charset="-128"/>
                <a:sym typeface="Arial" pitchFamily="34" charset="0"/>
              </a:defRPr>
            </a:lvl3pPr>
            <a:lvl4pPr marL="1600200" indent="-228600" eaLnBrk="0" hangingPunct="0">
              <a:defRPr sz="10300">
                <a:solidFill>
                  <a:srgbClr val="000000"/>
                </a:solidFill>
                <a:latin typeface="Arial" pitchFamily="34" charset="0"/>
                <a:ea typeface="ＭＳ Ｐゴシック" pitchFamily="34" charset="-128"/>
                <a:sym typeface="Arial" pitchFamily="34" charset="0"/>
              </a:defRPr>
            </a:lvl4pPr>
            <a:lvl5pPr marL="2057400" indent="-228600" eaLnBrk="0" hangingPunct="0">
              <a:defRPr sz="10300">
                <a:solidFill>
                  <a:srgbClr val="000000"/>
                </a:solidFill>
                <a:latin typeface="Arial" pitchFamily="34" charset="0"/>
                <a:ea typeface="ＭＳ Ｐゴシック" pitchFamily="34" charset="-128"/>
                <a:sym typeface="Arial" pitchFamily="34" charset="0"/>
              </a:defRPr>
            </a:lvl5pPr>
            <a:lvl6pPr marL="2514600" indent="-228600" eaLnBrk="0" fontAlgn="base" hangingPunct="0">
              <a:spcBef>
                <a:spcPct val="0"/>
              </a:spcBef>
              <a:spcAft>
                <a:spcPct val="0"/>
              </a:spcAft>
              <a:defRPr sz="10300">
                <a:solidFill>
                  <a:srgbClr val="000000"/>
                </a:solidFill>
                <a:latin typeface="Arial" pitchFamily="34" charset="0"/>
                <a:ea typeface="ＭＳ Ｐゴシック" pitchFamily="34" charset="-128"/>
                <a:sym typeface="Arial" pitchFamily="34" charset="0"/>
              </a:defRPr>
            </a:lvl6pPr>
            <a:lvl7pPr marL="2971800" indent="-228600" eaLnBrk="0" fontAlgn="base" hangingPunct="0">
              <a:spcBef>
                <a:spcPct val="0"/>
              </a:spcBef>
              <a:spcAft>
                <a:spcPct val="0"/>
              </a:spcAft>
              <a:defRPr sz="10300">
                <a:solidFill>
                  <a:srgbClr val="000000"/>
                </a:solidFill>
                <a:latin typeface="Arial" pitchFamily="34" charset="0"/>
                <a:ea typeface="ＭＳ Ｐゴシック" pitchFamily="34" charset="-128"/>
                <a:sym typeface="Arial" pitchFamily="34" charset="0"/>
              </a:defRPr>
            </a:lvl7pPr>
            <a:lvl8pPr marL="3429000" indent="-228600" eaLnBrk="0" fontAlgn="base" hangingPunct="0">
              <a:spcBef>
                <a:spcPct val="0"/>
              </a:spcBef>
              <a:spcAft>
                <a:spcPct val="0"/>
              </a:spcAft>
              <a:defRPr sz="10300">
                <a:solidFill>
                  <a:srgbClr val="000000"/>
                </a:solidFill>
                <a:latin typeface="Arial" pitchFamily="34" charset="0"/>
                <a:ea typeface="ＭＳ Ｐゴシック" pitchFamily="34" charset="-128"/>
                <a:sym typeface="Arial" pitchFamily="34" charset="0"/>
              </a:defRPr>
            </a:lvl8pPr>
            <a:lvl9pPr marL="3886200" indent="-228600" eaLnBrk="0" fontAlgn="base" hangingPunct="0">
              <a:spcBef>
                <a:spcPct val="0"/>
              </a:spcBef>
              <a:spcAft>
                <a:spcPct val="0"/>
              </a:spcAft>
              <a:defRPr sz="10300">
                <a:solidFill>
                  <a:srgbClr val="000000"/>
                </a:solidFill>
                <a:latin typeface="Arial" pitchFamily="34" charset="0"/>
                <a:ea typeface="ＭＳ Ｐゴシック" pitchFamily="34" charset="-128"/>
                <a:sym typeface="Arial" pitchFamily="34" charset="0"/>
              </a:defRPr>
            </a:lvl9pPr>
          </a:lstStyle>
          <a:p>
            <a:pPr marL="457171" indent="-457171" eaLnBrk="1" hangingPunct="1">
              <a:buFont typeface="Arial" pitchFamily="34" charset="0"/>
              <a:buChar char="•"/>
              <a:defRPr/>
            </a:pPr>
            <a:endParaRPr lang="en-US" sz="3600" dirty="0">
              <a:latin typeface="Times New Roman" pitchFamily="18" charset="0"/>
              <a:cs typeface="Times New Roman" pitchFamily="18" charset="0"/>
            </a:endParaRPr>
          </a:p>
        </p:txBody>
      </p:sp>
      <p:sp>
        <p:nvSpPr>
          <p:cNvPr id="65" name="TextBox 64"/>
          <p:cNvSpPr txBox="1"/>
          <p:nvPr/>
        </p:nvSpPr>
        <p:spPr>
          <a:xfrm>
            <a:off x="11591543" y="28555686"/>
            <a:ext cx="17419971" cy="584769"/>
          </a:xfrm>
          <a:prstGeom prst="rect">
            <a:avLst/>
          </a:prstGeom>
          <a:noFill/>
        </p:spPr>
        <p:txBody>
          <a:bodyPr wrap="square" lIns="91434" tIns="45717" rIns="91434" bIns="45717">
            <a:spAutoFit/>
          </a:bodyPr>
          <a:lstStyle/>
          <a:p>
            <a:pPr defTabSz="3761834">
              <a:defRPr/>
            </a:pPr>
            <a:r>
              <a:rPr lang="en-US" sz="3200" b="1" kern="0" dirty="0" smtClean="0"/>
              <a:t>Contact </a:t>
            </a:r>
            <a:r>
              <a:rPr lang="en-US" sz="3200" b="1" kern="0" dirty="0" smtClean="0"/>
              <a:t>Information: </a:t>
            </a:r>
            <a:r>
              <a:rPr lang="en-US" sz="3200" kern="0" dirty="0" smtClean="0"/>
              <a:t>For </a:t>
            </a:r>
            <a:r>
              <a:rPr lang="en-US" sz="3200" kern="0" dirty="0"/>
              <a:t>more information, please contact </a:t>
            </a:r>
            <a:r>
              <a:rPr lang="en-US" sz="3200" kern="0" dirty="0" smtClean="0"/>
              <a:t>Emery </a:t>
            </a:r>
            <a:r>
              <a:rPr lang="en-US" sz="3200" kern="0" dirty="0" err="1" smtClean="0"/>
              <a:t>Shekiro</a:t>
            </a:r>
            <a:r>
              <a:rPr lang="en-US" sz="3200" kern="0" dirty="0" smtClean="0"/>
              <a:t> at </a:t>
            </a:r>
            <a:r>
              <a:rPr lang="en-US" sz="3200" dirty="0" smtClean="0"/>
              <a:t>Emery.Shekiro@dhha.org</a:t>
            </a:r>
            <a:r>
              <a:rPr lang="en-US" sz="3200" dirty="0"/>
              <a:t>.</a:t>
            </a:r>
            <a:endParaRPr lang="en-US" sz="3200" kern="0" dirty="0"/>
          </a:p>
        </p:txBody>
      </p:sp>
      <p:sp>
        <p:nvSpPr>
          <p:cNvPr id="54" name="Rectangle 53"/>
          <p:cNvSpPr/>
          <p:nvPr/>
        </p:nvSpPr>
        <p:spPr>
          <a:xfrm>
            <a:off x="17068" y="29870401"/>
            <a:ext cx="39341142" cy="3491346"/>
          </a:xfrm>
          <a:prstGeom prst="rect">
            <a:avLst/>
          </a:prstGeom>
          <a:solidFill>
            <a:srgbClr val="77933C"/>
          </a:solidFill>
          <a:ln>
            <a:noFill/>
          </a:ln>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anchor="ctr"/>
          <a:lstStyle/>
          <a:p>
            <a:pPr algn="ctr">
              <a:defRPr/>
            </a:pPr>
            <a:endParaRPr lang="en-US"/>
          </a:p>
        </p:txBody>
      </p:sp>
      <p:sp>
        <p:nvSpPr>
          <p:cNvPr id="55" name="TextBox 2"/>
          <p:cNvSpPr txBox="1">
            <a:spLocks noChangeArrowheads="1"/>
          </p:cNvSpPr>
          <p:nvPr/>
        </p:nvSpPr>
        <p:spPr bwMode="auto">
          <a:xfrm>
            <a:off x="377884" y="29870401"/>
            <a:ext cx="38513460"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lvl1pPr eaLnBrk="0" hangingPunct="0">
              <a:defRPr sz="10300">
                <a:solidFill>
                  <a:schemeClr val="tx1"/>
                </a:solidFill>
                <a:latin typeface="Calibri" charset="0"/>
                <a:ea typeface="ＭＳ Ｐゴシック" charset="0"/>
              </a:defRPr>
            </a:lvl1pPr>
            <a:lvl2pPr marL="742950" indent="-285750" eaLnBrk="0" hangingPunct="0">
              <a:defRPr sz="10300">
                <a:solidFill>
                  <a:schemeClr val="tx1"/>
                </a:solidFill>
                <a:latin typeface="Calibri" charset="0"/>
                <a:ea typeface="ＭＳ Ｐゴシック" charset="0"/>
              </a:defRPr>
            </a:lvl2pPr>
            <a:lvl3pPr marL="1143000" indent="-228600" eaLnBrk="0" hangingPunct="0">
              <a:defRPr sz="10300">
                <a:solidFill>
                  <a:schemeClr val="tx1"/>
                </a:solidFill>
                <a:latin typeface="Calibri" charset="0"/>
                <a:ea typeface="ＭＳ Ｐゴシック" charset="0"/>
              </a:defRPr>
            </a:lvl3pPr>
            <a:lvl4pPr marL="1600200" indent="-228600" eaLnBrk="0" hangingPunct="0">
              <a:defRPr sz="10300">
                <a:solidFill>
                  <a:schemeClr val="tx1"/>
                </a:solidFill>
                <a:latin typeface="Calibri" charset="0"/>
                <a:ea typeface="ＭＳ Ｐゴシック" charset="0"/>
              </a:defRPr>
            </a:lvl4pPr>
            <a:lvl5pPr marL="2057400" indent="-228600" eaLnBrk="0" hangingPunct="0">
              <a:defRPr sz="10300">
                <a:solidFill>
                  <a:schemeClr val="tx1"/>
                </a:solidFill>
                <a:latin typeface="Calibri" charset="0"/>
                <a:ea typeface="ＭＳ Ｐゴシック" charset="0"/>
              </a:defRPr>
            </a:lvl5pPr>
            <a:lvl6pPr marL="2514600" indent="-228600" defTabSz="5224463" eaLnBrk="0" fontAlgn="base" hangingPunct="0">
              <a:spcBef>
                <a:spcPct val="0"/>
              </a:spcBef>
              <a:spcAft>
                <a:spcPct val="0"/>
              </a:spcAft>
              <a:defRPr sz="10300">
                <a:solidFill>
                  <a:schemeClr val="tx1"/>
                </a:solidFill>
                <a:latin typeface="Calibri" charset="0"/>
                <a:ea typeface="ＭＳ Ｐゴシック" charset="0"/>
              </a:defRPr>
            </a:lvl6pPr>
            <a:lvl7pPr marL="2971800" indent="-228600" defTabSz="5224463" eaLnBrk="0" fontAlgn="base" hangingPunct="0">
              <a:spcBef>
                <a:spcPct val="0"/>
              </a:spcBef>
              <a:spcAft>
                <a:spcPct val="0"/>
              </a:spcAft>
              <a:defRPr sz="10300">
                <a:solidFill>
                  <a:schemeClr val="tx1"/>
                </a:solidFill>
                <a:latin typeface="Calibri" charset="0"/>
                <a:ea typeface="ＭＳ Ｐゴシック" charset="0"/>
              </a:defRPr>
            </a:lvl7pPr>
            <a:lvl8pPr marL="3429000" indent="-228600" defTabSz="5224463" eaLnBrk="0" fontAlgn="base" hangingPunct="0">
              <a:spcBef>
                <a:spcPct val="0"/>
              </a:spcBef>
              <a:spcAft>
                <a:spcPct val="0"/>
              </a:spcAft>
              <a:defRPr sz="10300">
                <a:solidFill>
                  <a:schemeClr val="tx1"/>
                </a:solidFill>
                <a:latin typeface="Calibri" charset="0"/>
                <a:ea typeface="ＭＳ Ｐゴシック" charset="0"/>
              </a:defRPr>
            </a:lvl8pPr>
            <a:lvl9pPr marL="3886200" indent="-228600" defTabSz="5224463" eaLnBrk="0" fontAlgn="base" hangingPunct="0">
              <a:spcBef>
                <a:spcPct val="0"/>
              </a:spcBef>
              <a:spcAft>
                <a:spcPct val="0"/>
              </a:spcAft>
              <a:defRPr sz="10300">
                <a:solidFill>
                  <a:schemeClr val="tx1"/>
                </a:solidFill>
                <a:latin typeface="Calibri" charset="0"/>
                <a:ea typeface="ＭＳ Ｐゴシック" charset="0"/>
              </a:defRPr>
            </a:lvl9pPr>
          </a:lstStyle>
          <a:p>
            <a:pPr algn="ctr" eaLnBrk="1" hangingPunct="1"/>
            <a:r>
              <a:rPr lang="en-US" sz="9600" b="1" dirty="0">
                <a:solidFill>
                  <a:schemeClr val="bg1"/>
                </a:solidFill>
              </a:rPr>
              <a:t>TIPS FOR POSTERS:   </a:t>
            </a:r>
            <a:r>
              <a:rPr lang="en-US" sz="6600" dirty="0">
                <a:solidFill>
                  <a:schemeClr val="bg1"/>
                </a:solidFill>
              </a:rPr>
              <a:t>[Do not adjust this area.  It is outside the visible box and will not print] </a:t>
            </a:r>
            <a:r>
              <a:rPr lang="en-US" sz="2800" dirty="0"/>
              <a:t>See </a:t>
            </a:r>
            <a:r>
              <a:rPr lang="ja-JP" altLang="en-US" sz="2800" dirty="0"/>
              <a:t>“</a:t>
            </a:r>
            <a:r>
              <a:rPr lang="en-US" sz="2800" dirty="0"/>
              <a:t>Making a Scientific Meeting Presentation</a:t>
            </a:r>
            <a:r>
              <a:rPr lang="ja-JP" altLang="en-US" sz="2800" dirty="0"/>
              <a:t>”</a:t>
            </a:r>
            <a:r>
              <a:rPr lang="en-US" sz="2800" dirty="0"/>
              <a:t> by D. Runyon</a:t>
            </a:r>
          </a:p>
        </p:txBody>
      </p:sp>
      <p:cxnSp>
        <p:nvCxnSpPr>
          <p:cNvPr id="56" name="Straight Connector 55"/>
          <p:cNvCxnSpPr/>
          <p:nvPr/>
        </p:nvCxnSpPr>
        <p:spPr>
          <a:xfrm>
            <a:off x="6377669" y="31012246"/>
            <a:ext cx="2685641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968094" y="31012246"/>
            <a:ext cx="27265994" cy="0"/>
          </a:xfrm>
          <a:prstGeom prst="line">
            <a:avLst/>
          </a:prstGeom>
          <a:ln w="82550">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5790124" y="31228150"/>
            <a:ext cx="4905148" cy="2616101"/>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Title</a:t>
            </a:r>
            <a:r>
              <a:rPr lang="en-US" sz="3200" b="1" dirty="0">
                <a:solidFill>
                  <a:schemeClr val="tx2">
                    <a:lumMod val="50000"/>
                  </a:schemeClr>
                </a:solidFill>
                <a:latin typeface="Calibri" pitchFamily="34" charset="0"/>
              </a:rPr>
              <a:t>: </a:t>
            </a:r>
          </a:p>
          <a:p>
            <a:pPr marL="457171" indent="-457171">
              <a:buFont typeface="Arial" pitchFamily="34" charset="0"/>
              <a:buChar char="•"/>
              <a:defRPr/>
            </a:pPr>
            <a:r>
              <a:rPr lang="en-US" sz="3200" b="1" dirty="0">
                <a:solidFill>
                  <a:schemeClr val="bg1"/>
                </a:solidFill>
                <a:latin typeface="Calibri" pitchFamily="34" charset="0"/>
              </a:rPr>
              <a:t>Big and Bold, but short</a:t>
            </a:r>
          </a:p>
          <a:p>
            <a:pPr marL="457171" indent="-457171">
              <a:buFont typeface="Arial" pitchFamily="34" charset="0"/>
              <a:buChar char="•"/>
              <a:defRPr/>
            </a:pPr>
            <a:r>
              <a:rPr lang="en-US" sz="3200" b="1" dirty="0">
                <a:solidFill>
                  <a:schemeClr val="bg1"/>
                </a:solidFill>
                <a:latin typeface="Calibri" pitchFamily="34" charset="0"/>
              </a:rPr>
              <a:t>Include scope, study design &amp; goal, not conclusions</a:t>
            </a:r>
          </a:p>
        </p:txBody>
      </p:sp>
      <p:sp>
        <p:nvSpPr>
          <p:cNvPr id="59" name="TextBox 58"/>
          <p:cNvSpPr txBox="1"/>
          <p:nvPr/>
        </p:nvSpPr>
        <p:spPr>
          <a:xfrm>
            <a:off x="10695272" y="31228146"/>
            <a:ext cx="4905148" cy="2123658"/>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Authorship</a:t>
            </a:r>
            <a:r>
              <a:rPr lang="en-US" sz="3200" b="1" dirty="0">
                <a:solidFill>
                  <a:schemeClr val="tx2">
                    <a:lumMod val="50000"/>
                  </a:schemeClr>
                </a:solidFill>
                <a:latin typeface="Calibri" pitchFamily="34" charset="0"/>
              </a:rPr>
              <a:t>: </a:t>
            </a:r>
          </a:p>
          <a:p>
            <a:pPr marL="457171" indent="-457171">
              <a:buFont typeface="Arial" pitchFamily="34" charset="0"/>
              <a:buChar char="•"/>
              <a:defRPr/>
            </a:pPr>
            <a:r>
              <a:rPr lang="en-US" sz="3200" b="1" dirty="0">
                <a:solidFill>
                  <a:schemeClr val="bg1"/>
                </a:solidFill>
                <a:latin typeface="Calibri" pitchFamily="34" charset="0"/>
              </a:rPr>
              <a:t>Rank list of contributors </a:t>
            </a:r>
          </a:p>
          <a:p>
            <a:pPr marL="457171" indent="-457171">
              <a:buFont typeface="Arial" pitchFamily="34" charset="0"/>
              <a:buChar char="•"/>
              <a:defRPr/>
            </a:pPr>
            <a:r>
              <a:rPr lang="en-US" sz="3200" b="1" dirty="0">
                <a:solidFill>
                  <a:schemeClr val="bg1"/>
                </a:solidFill>
                <a:latin typeface="Calibri" pitchFamily="34" charset="0"/>
              </a:rPr>
              <a:t>First author is presenter</a:t>
            </a:r>
          </a:p>
          <a:p>
            <a:pPr marL="457171" indent="-457171">
              <a:buFont typeface="Arial" pitchFamily="34" charset="0"/>
              <a:buChar char="•"/>
              <a:defRPr/>
            </a:pPr>
            <a:r>
              <a:rPr lang="en-US" sz="3200" b="1" dirty="0">
                <a:solidFill>
                  <a:schemeClr val="bg1"/>
                </a:solidFill>
                <a:latin typeface="Calibri" pitchFamily="34" charset="0"/>
              </a:rPr>
              <a:t>Full names &amp; credentials</a:t>
            </a:r>
          </a:p>
        </p:txBody>
      </p:sp>
      <p:sp>
        <p:nvSpPr>
          <p:cNvPr id="60" name="TextBox 59"/>
          <p:cNvSpPr txBox="1"/>
          <p:nvPr/>
        </p:nvSpPr>
        <p:spPr>
          <a:xfrm>
            <a:off x="18928218" y="31228150"/>
            <a:ext cx="5350074" cy="3108543"/>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Methods</a:t>
            </a:r>
            <a:r>
              <a:rPr lang="en-US" sz="3200" b="1" dirty="0">
                <a:solidFill>
                  <a:schemeClr val="tx2">
                    <a:lumMod val="50000"/>
                  </a:schemeClr>
                </a:solidFill>
                <a:latin typeface="Calibri" pitchFamily="34" charset="0"/>
              </a:rPr>
              <a:t>: </a:t>
            </a:r>
          </a:p>
          <a:p>
            <a:pPr marL="457171" indent="-457171">
              <a:buFont typeface="Arial" pitchFamily="34" charset="0"/>
              <a:buChar char="•"/>
              <a:defRPr/>
            </a:pPr>
            <a:r>
              <a:rPr lang="en-US" sz="3200" b="1" dirty="0">
                <a:solidFill>
                  <a:schemeClr val="bg1"/>
                </a:solidFill>
                <a:latin typeface="Calibri" pitchFamily="34" charset="0"/>
              </a:rPr>
              <a:t>This section most likely to be incomplete</a:t>
            </a:r>
          </a:p>
          <a:p>
            <a:pPr marL="457171" indent="-457171">
              <a:buFont typeface="Arial" pitchFamily="34" charset="0"/>
              <a:buChar char="•"/>
              <a:defRPr/>
            </a:pPr>
            <a:r>
              <a:rPr lang="en-US" sz="3200" b="1" dirty="0">
                <a:solidFill>
                  <a:schemeClr val="bg1"/>
                </a:solidFill>
                <a:latin typeface="Calibri" pitchFamily="34" charset="0"/>
              </a:rPr>
              <a:t>Include design, setting, randomization, sample, as applicable</a:t>
            </a:r>
          </a:p>
        </p:txBody>
      </p:sp>
      <p:sp>
        <p:nvSpPr>
          <p:cNvPr id="61" name="TextBox 60"/>
          <p:cNvSpPr txBox="1"/>
          <p:nvPr/>
        </p:nvSpPr>
        <p:spPr>
          <a:xfrm>
            <a:off x="377883" y="31228148"/>
            <a:ext cx="4905148" cy="3600986"/>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Size</a:t>
            </a:r>
            <a:r>
              <a:rPr lang="en-US" sz="3200" b="1" dirty="0">
                <a:solidFill>
                  <a:schemeClr val="tx2">
                    <a:lumMod val="50000"/>
                  </a:schemeClr>
                </a:solidFill>
                <a:latin typeface="Calibri" pitchFamily="34" charset="0"/>
              </a:rPr>
              <a:t>: </a:t>
            </a:r>
            <a:r>
              <a:rPr lang="en-US" sz="3200" b="1" dirty="0">
                <a:solidFill>
                  <a:schemeClr val="bg1"/>
                </a:solidFill>
                <a:latin typeface="Calibri" pitchFamily="34" charset="0"/>
              </a:rPr>
              <a:t>Start by making the poster the  correct dimensions [Design&gt;Page Setup] based on the conference requirements.  One side must be less than 44 inches to print correctly.</a:t>
            </a:r>
          </a:p>
        </p:txBody>
      </p:sp>
      <p:sp>
        <p:nvSpPr>
          <p:cNvPr id="62" name="TextBox 61"/>
          <p:cNvSpPr txBox="1"/>
          <p:nvPr/>
        </p:nvSpPr>
        <p:spPr>
          <a:xfrm>
            <a:off x="34084929" y="31127702"/>
            <a:ext cx="4905148" cy="3600986"/>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Conclusions</a:t>
            </a:r>
            <a:r>
              <a:rPr lang="en-US" sz="3200" b="1" dirty="0">
                <a:solidFill>
                  <a:schemeClr val="tx2">
                    <a:lumMod val="50000"/>
                  </a:schemeClr>
                </a:solidFill>
                <a:latin typeface="Calibri" pitchFamily="34" charset="0"/>
              </a:rPr>
              <a:t>: </a:t>
            </a:r>
          </a:p>
          <a:p>
            <a:pPr marL="457171" indent="-457171">
              <a:buFont typeface="Arial" pitchFamily="34" charset="0"/>
              <a:buChar char="•"/>
              <a:defRPr/>
            </a:pPr>
            <a:r>
              <a:rPr lang="en-US" sz="3200" b="1" dirty="0">
                <a:solidFill>
                  <a:schemeClr val="bg1"/>
                </a:solidFill>
                <a:latin typeface="Calibri" pitchFamily="34" charset="0"/>
              </a:rPr>
              <a:t>Why your study is important and what does it mean?</a:t>
            </a:r>
          </a:p>
          <a:p>
            <a:pPr marL="457171" indent="-457171">
              <a:buFont typeface="Arial" pitchFamily="34" charset="0"/>
              <a:buChar char="•"/>
              <a:defRPr/>
            </a:pPr>
            <a:r>
              <a:rPr lang="en-US" sz="3200" b="1" dirty="0">
                <a:solidFill>
                  <a:schemeClr val="bg1"/>
                </a:solidFill>
                <a:latin typeface="Calibri" pitchFamily="34" charset="0"/>
              </a:rPr>
              <a:t>Comment only on the data</a:t>
            </a:r>
          </a:p>
          <a:p>
            <a:pPr marL="457171" indent="-457171">
              <a:buFont typeface="Arial" pitchFamily="34" charset="0"/>
              <a:buChar char="•"/>
              <a:defRPr/>
            </a:pPr>
            <a:r>
              <a:rPr lang="en-US" sz="3200" b="1" dirty="0">
                <a:solidFill>
                  <a:schemeClr val="bg1"/>
                </a:solidFill>
                <a:latin typeface="Calibri" pitchFamily="34" charset="0"/>
              </a:rPr>
              <a:t>Avoid passive voice</a:t>
            </a:r>
          </a:p>
        </p:txBody>
      </p:sp>
      <p:sp>
        <p:nvSpPr>
          <p:cNvPr id="63" name="TextBox 62"/>
          <p:cNvSpPr txBox="1"/>
          <p:nvPr/>
        </p:nvSpPr>
        <p:spPr>
          <a:xfrm>
            <a:off x="29193190" y="31231613"/>
            <a:ext cx="4905148" cy="3108543"/>
          </a:xfrm>
          <a:prstGeom prst="rect">
            <a:avLst/>
          </a:prstGeom>
          <a:noFill/>
        </p:spPr>
        <p:txBody>
          <a:bodyPr lIns="91434" tIns="45717" rIns="91434" bIns="45717">
            <a:spAutoFit/>
          </a:bodyPr>
          <a:lstStyle/>
          <a:p>
            <a:pPr>
              <a:defRPr/>
            </a:pPr>
            <a:r>
              <a:rPr lang="en-US" sz="3600" b="1" dirty="0">
                <a:solidFill>
                  <a:schemeClr val="tx2">
                    <a:lumMod val="50000"/>
                  </a:schemeClr>
                </a:solidFill>
                <a:latin typeface="Calibri" pitchFamily="34" charset="0"/>
              </a:rPr>
              <a:t>Tables &amp; figures</a:t>
            </a:r>
            <a:r>
              <a:rPr lang="en-US" sz="3200" b="1" dirty="0">
                <a:solidFill>
                  <a:schemeClr val="tx2">
                    <a:lumMod val="50000"/>
                  </a:schemeClr>
                </a:solidFill>
                <a:latin typeface="Calibri" pitchFamily="34" charset="0"/>
              </a:rPr>
              <a:t>: </a:t>
            </a:r>
          </a:p>
          <a:p>
            <a:pPr marL="457171" indent="-457171">
              <a:buFont typeface="Arial" pitchFamily="34" charset="0"/>
              <a:buChar char="•"/>
              <a:defRPr/>
            </a:pPr>
            <a:r>
              <a:rPr lang="en-US" sz="3200" b="1" dirty="0">
                <a:solidFill>
                  <a:schemeClr val="bg1"/>
                </a:solidFill>
                <a:latin typeface="Calibri" pitchFamily="34" charset="0"/>
              </a:rPr>
              <a:t>Include short narrative below each table or figure to highlight/elaborate on the key findings.</a:t>
            </a:r>
          </a:p>
        </p:txBody>
      </p:sp>
      <p:sp>
        <p:nvSpPr>
          <p:cNvPr id="69" name="TextBox 15"/>
          <p:cNvSpPr txBox="1">
            <a:spLocks noChangeArrowheads="1"/>
          </p:cNvSpPr>
          <p:nvPr/>
        </p:nvSpPr>
        <p:spPr bwMode="auto">
          <a:xfrm>
            <a:off x="29350029" y="4494842"/>
            <a:ext cx="9760572"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a:latin typeface="+mj-lt"/>
                <a:sym typeface="Arial" charset="0"/>
              </a:rPr>
              <a:t>Results </a:t>
            </a:r>
            <a:endParaRPr lang="en-US" sz="3600" i="1" dirty="0">
              <a:latin typeface="+mj-lt"/>
              <a:sym typeface="Arial" charset="0"/>
            </a:endParaRPr>
          </a:p>
        </p:txBody>
      </p:sp>
      <p:sp>
        <p:nvSpPr>
          <p:cNvPr id="25" name="TextBox 3"/>
          <p:cNvSpPr txBox="1">
            <a:spLocks noChangeArrowheads="1"/>
          </p:cNvSpPr>
          <p:nvPr/>
        </p:nvSpPr>
        <p:spPr bwMode="auto">
          <a:xfrm>
            <a:off x="425395" y="5342479"/>
            <a:ext cx="10317387" cy="5016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marL="571500" indent="-571500" eaLnBrk="0" hangingPunct="0">
              <a:defRPr sz="10300">
                <a:solidFill>
                  <a:schemeClr val="tx1"/>
                </a:solidFill>
                <a:latin typeface="Calibri" pitchFamily="34" charset="0"/>
              </a:defRPr>
            </a:lvl1pPr>
            <a:lvl2pPr marL="742950" indent="-285750" eaLnBrk="0" hangingPunct="0">
              <a:defRPr sz="10300">
                <a:solidFill>
                  <a:schemeClr val="tx1"/>
                </a:solidFill>
                <a:latin typeface="Calibri" pitchFamily="34" charset="0"/>
              </a:defRPr>
            </a:lvl2pPr>
            <a:lvl3pPr marL="1143000" indent="-228600" eaLnBrk="0" hangingPunct="0">
              <a:defRPr sz="10300">
                <a:solidFill>
                  <a:schemeClr val="tx1"/>
                </a:solidFill>
                <a:latin typeface="Calibri" pitchFamily="34" charset="0"/>
              </a:defRPr>
            </a:lvl3pPr>
            <a:lvl4pPr marL="1600200" indent="-228600" eaLnBrk="0" hangingPunct="0">
              <a:defRPr sz="10300">
                <a:solidFill>
                  <a:schemeClr val="tx1"/>
                </a:solidFill>
                <a:latin typeface="Calibri" pitchFamily="34" charset="0"/>
              </a:defRPr>
            </a:lvl4pPr>
            <a:lvl5pPr marL="2057400" indent="-228600" eaLnBrk="0" hangingPunct="0">
              <a:defRPr sz="10300">
                <a:solidFill>
                  <a:schemeClr val="tx1"/>
                </a:solidFill>
                <a:latin typeface="Calibri" pitchFamily="34" charset="0"/>
              </a:defRPr>
            </a:lvl5pPr>
            <a:lvl6pPr marL="2514600" indent="-228600" defTabSz="5224463" eaLnBrk="0" fontAlgn="base" hangingPunct="0">
              <a:spcBef>
                <a:spcPct val="0"/>
              </a:spcBef>
              <a:spcAft>
                <a:spcPct val="0"/>
              </a:spcAft>
              <a:defRPr sz="10300">
                <a:solidFill>
                  <a:schemeClr val="tx1"/>
                </a:solidFill>
                <a:latin typeface="Calibri" pitchFamily="34" charset="0"/>
              </a:defRPr>
            </a:lvl6pPr>
            <a:lvl7pPr marL="2971800" indent="-228600" defTabSz="5224463" eaLnBrk="0" fontAlgn="base" hangingPunct="0">
              <a:spcBef>
                <a:spcPct val="0"/>
              </a:spcBef>
              <a:spcAft>
                <a:spcPct val="0"/>
              </a:spcAft>
              <a:defRPr sz="10300">
                <a:solidFill>
                  <a:schemeClr val="tx1"/>
                </a:solidFill>
                <a:latin typeface="Calibri" pitchFamily="34" charset="0"/>
              </a:defRPr>
            </a:lvl7pPr>
            <a:lvl8pPr marL="3429000" indent="-228600" defTabSz="5224463" eaLnBrk="0" fontAlgn="base" hangingPunct="0">
              <a:spcBef>
                <a:spcPct val="0"/>
              </a:spcBef>
              <a:spcAft>
                <a:spcPct val="0"/>
              </a:spcAft>
              <a:defRPr sz="10300">
                <a:solidFill>
                  <a:schemeClr val="tx1"/>
                </a:solidFill>
                <a:latin typeface="Calibri" pitchFamily="34" charset="0"/>
              </a:defRPr>
            </a:lvl8pPr>
            <a:lvl9pPr marL="3886200" indent="-228600" defTabSz="5224463" eaLnBrk="0" fontAlgn="base" hangingPunct="0">
              <a:spcBef>
                <a:spcPct val="0"/>
              </a:spcBef>
              <a:spcAft>
                <a:spcPct val="0"/>
              </a:spcAft>
              <a:defRPr sz="10300">
                <a:solidFill>
                  <a:schemeClr val="tx1"/>
                </a:solidFill>
                <a:latin typeface="Calibri" pitchFamily="34" charset="0"/>
              </a:defRPr>
            </a:lvl9pPr>
          </a:lstStyle>
          <a:p>
            <a:pPr marL="342878" indent="-342878" eaLnBrk="1" hangingPunct="1">
              <a:buFont typeface="Arial" panose="020B0604020202020204" pitchFamily="34" charset="0"/>
              <a:buChar char="•"/>
              <a:defRPr/>
            </a:pPr>
            <a:r>
              <a:rPr lang="en-US" sz="3200" dirty="0" smtClean="0">
                <a:latin typeface="+mn-lt"/>
              </a:rPr>
              <a:t>There </a:t>
            </a:r>
            <a:r>
              <a:rPr lang="en-US" sz="3200" dirty="0">
                <a:latin typeface="+mn-lt"/>
              </a:rPr>
              <a:t>is growing evidence that people with mental health disorders are more likely to use marijuana or to have used it in the past</a:t>
            </a:r>
            <a:r>
              <a:rPr lang="en-US" sz="3200" dirty="0" smtClean="0">
                <a:latin typeface="+mn-lt"/>
              </a:rPr>
              <a:t>.</a:t>
            </a:r>
          </a:p>
          <a:p>
            <a:pPr marL="342878" indent="-342878" eaLnBrk="1" hangingPunct="1">
              <a:buFont typeface="Arial" panose="020B0604020202020204" pitchFamily="34" charset="0"/>
              <a:buChar char="•"/>
              <a:defRPr/>
            </a:pPr>
            <a:r>
              <a:rPr lang="en-US" sz="3200" dirty="0">
                <a:solidFill>
                  <a:srgbClr val="000000"/>
                </a:solidFill>
                <a:latin typeface="+mn-lt"/>
                <a:ea typeface="ＭＳ Ｐゴシック"/>
                <a:cs typeface="Times New Roman" pitchFamily="18" charset="0"/>
                <a:sym typeface="Arial" pitchFamily="34" charset="0"/>
              </a:rPr>
              <a:t>We sought to explore the association between self-reported </a:t>
            </a:r>
            <a:r>
              <a:rPr lang="en-US" sz="3200" dirty="0" smtClean="0">
                <a:solidFill>
                  <a:srgbClr val="000000"/>
                </a:solidFill>
                <a:latin typeface="+mn-lt"/>
                <a:ea typeface="ＭＳ Ｐゴシック"/>
                <a:cs typeface="Times New Roman" pitchFamily="18" charset="0"/>
                <a:sym typeface="Arial" pitchFamily="34" charset="0"/>
              </a:rPr>
              <a:t>non-specific </a:t>
            </a:r>
            <a:r>
              <a:rPr lang="en-US" sz="3200" dirty="0">
                <a:solidFill>
                  <a:srgbClr val="000000"/>
                </a:solidFill>
                <a:latin typeface="+mn-lt"/>
                <a:ea typeface="ＭＳ Ｐゴシック"/>
                <a:cs typeface="Times New Roman" pitchFamily="18" charset="0"/>
                <a:sym typeface="Arial" pitchFamily="34" charset="0"/>
              </a:rPr>
              <a:t>psychological distress (NSPD)  </a:t>
            </a:r>
            <a:r>
              <a:rPr lang="en-US" sz="3200" dirty="0" smtClean="0">
                <a:solidFill>
                  <a:srgbClr val="000000"/>
                </a:solidFill>
                <a:latin typeface="+mn-lt"/>
                <a:ea typeface="ＭＳ Ｐゴシック"/>
                <a:cs typeface="Times New Roman" pitchFamily="18" charset="0"/>
                <a:sym typeface="Arial" pitchFamily="34" charset="0"/>
              </a:rPr>
              <a:t> and </a:t>
            </a:r>
            <a:r>
              <a:rPr lang="en-US" sz="3200" dirty="0">
                <a:solidFill>
                  <a:srgbClr val="000000"/>
                </a:solidFill>
                <a:latin typeface="+mn-lt"/>
                <a:ea typeface="ＭＳ Ｐゴシック"/>
                <a:cs typeface="Times New Roman" pitchFamily="18" charset="0"/>
                <a:sym typeface="Arial" pitchFamily="34" charset="0"/>
              </a:rPr>
              <a:t>marijuana use</a:t>
            </a:r>
            <a:r>
              <a:rPr lang="en-US" sz="3200" dirty="0" smtClean="0">
                <a:solidFill>
                  <a:srgbClr val="000000"/>
                </a:solidFill>
                <a:latin typeface="+mn-lt"/>
                <a:ea typeface="ＭＳ Ｐゴシック"/>
                <a:cs typeface="Times New Roman" pitchFamily="18" charset="0"/>
                <a:sym typeface="Arial" pitchFamily="34" charset="0"/>
              </a:rPr>
              <a:t>.</a:t>
            </a:r>
            <a:endParaRPr lang="en-US" sz="3200" dirty="0">
              <a:solidFill>
                <a:srgbClr val="000000"/>
              </a:solidFill>
              <a:latin typeface="+mn-lt"/>
              <a:ea typeface="ＭＳ Ｐゴシック"/>
              <a:cs typeface="Times New Roman" pitchFamily="18" charset="0"/>
              <a:sym typeface="Arial" pitchFamily="34" charset="0"/>
            </a:endParaRPr>
          </a:p>
          <a:p>
            <a:pPr marL="342878" indent="-342878" eaLnBrk="1" hangingPunct="1">
              <a:buFont typeface="Arial" panose="020B0604020202020204" pitchFamily="34" charset="0"/>
              <a:buChar char="•"/>
              <a:defRPr/>
            </a:pPr>
            <a:r>
              <a:rPr lang="en-US" sz="3200" dirty="0" smtClean="0">
                <a:solidFill>
                  <a:srgbClr val="000000"/>
                </a:solidFill>
                <a:latin typeface="+mn-lt"/>
                <a:ea typeface="ＭＳ Ｐゴシック"/>
                <a:cs typeface="Times New Roman" pitchFamily="18" charset="0"/>
                <a:sym typeface="Arial" pitchFamily="34" charset="0"/>
              </a:rPr>
              <a:t>This analysis will help to determine </a:t>
            </a:r>
            <a:r>
              <a:rPr lang="en-US" sz="3200" dirty="0">
                <a:solidFill>
                  <a:srgbClr val="000000"/>
                </a:solidFill>
                <a:latin typeface="+mn-lt"/>
                <a:ea typeface="ＭＳ Ｐゴシック"/>
                <a:cs typeface="Times New Roman" pitchFamily="18" charset="0"/>
                <a:sym typeface="Arial" pitchFamily="34" charset="0"/>
              </a:rPr>
              <a:t>potential areas of </a:t>
            </a:r>
            <a:r>
              <a:rPr lang="en-US" sz="3200" dirty="0" smtClean="0">
                <a:solidFill>
                  <a:srgbClr val="000000"/>
                </a:solidFill>
                <a:latin typeface="+mn-lt"/>
                <a:ea typeface="ＭＳ Ｐゴシック"/>
                <a:cs typeface="Times New Roman" pitchFamily="18" charset="0"/>
                <a:sym typeface="Arial" pitchFamily="34" charset="0"/>
              </a:rPr>
              <a:t> focus </a:t>
            </a:r>
            <a:r>
              <a:rPr lang="en-US" sz="3200" dirty="0">
                <a:solidFill>
                  <a:srgbClr val="000000"/>
                </a:solidFill>
                <a:latin typeface="+mn-lt"/>
                <a:ea typeface="ＭＳ Ｐゴシック"/>
                <a:cs typeface="Times New Roman" pitchFamily="18" charset="0"/>
                <a:sym typeface="Arial" pitchFamily="34" charset="0"/>
              </a:rPr>
              <a:t>to better understand the relationship between </a:t>
            </a:r>
            <a:r>
              <a:rPr lang="en-US" sz="3200" dirty="0" smtClean="0">
                <a:solidFill>
                  <a:srgbClr val="000000"/>
                </a:solidFill>
                <a:latin typeface="+mn-lt"/>
                <a:ea typeface="ＭＳ Ｐゴシック"/>
                <a:cs typeface="Times New Roman" pitchFamily="18" charset="0"/>
                <a:sym typeface="Arial" pitchFamily="34" charset="0"/>
              </a:rPr>
              <a:t>poor mental health outcomes and marijuana use. </a:t>
            </a:r>
            <a:endParaRPr lang="en-US" sz="3200" dirty="0">
              <a:solidFill>
                <a:srgbClr val="000000"/>
              </a:solidFill>
              <a:latin typeface="+mn-lt"/>
              <a:ea typeface="ＭＳ Ｐゴシック"/>
              <a:cs typeface="Times New Roman" pitchFamily="18" charset="0"/>
              <a:sym typeface="Arial" pitchFamily="34" charset="0"/>
            </a:endParaRPr>
          </a:p>
          <a:p>
            <a:pPr marL="457200" indent="-457200" defTabSz="402068">
              <a:buFont typeface="Arial" pitchFamily="34" charset="0"/>
              <a:buChar char="•"/>
              <a:defRPr/>
            </a:pPr>
            <a:endParaRPr lang="en-US" sz="3200" dirty="0"/>
          </a:p>
        </p:txBody>
      </p:sp>
      <p:sp>
        <p:nvSpPr>
          <p:cNvPr id="80" name="Rectangle 11"/>
          <p:cNvSpPr>
            <a:spLocks/>
          </p:cNvSpPr>
          <p:nvPr/>
        </p:nvSpPr>
        <p:spPr bwMode="auto">
          <a:xfrm>
            <a:off x="31669512" y="5306591"/>
            <a:ext cx="8726013" cy="827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a:defRPr/>
            </a:pPr>
            <a:r>
              <a:rPr lang="en-US" sz="3000" b="1" dirty="0" smtClean="0">
                <a:solidFill>
                  <a:srgbClr val="000000"/>
                </a:solidFill>
                <a:latin typeface="+mj-lt"/>
                <a:ea typeface="ＭＳ Ｐゴシック" charset="0"/>
                <a:cs typeface="Times New Roman" charset="0"/>
                <a:sym typeface="Corbel" charset="0"/>
              </a:rPr>
              <a:t>Figure </a:t>
            </a:r>
            <a:r>
              <a:rPr lang="en-US" sz="3000" b="1" dirty="0" smtClean="0">
                <a:solidFill>
                  <a:srgbClr val="000000"/>
                </a:solidFill>
                <a:latin typeface="+mj-lt"/>
                <a:ea typeface="ＭＳ Ｐゴシック" charset="0"/>
                <a:cs typeface="Times New Roman" charset="0"/>
                <a:sym typeface="Corbel" charset="0"/>
              </a:rPr>
              <a:t>3. </a:t>
            </a:r>
            <a:r>
              <a:rPr lang="en-US" sz="3000" b="1" dirty="0" smtClean="0">
                <a:solidFill>
                  <a:srgbClr val="000000"/>
                </a:solidFill>
                <a:latin typeface="+mj-lt"/>
                <a:ea typeface="ＭＳ Ｐゴシック" charset="0"/>
                <a:cs typeface="Times New Roman" charset="0"/>
                <a:sym typeface="Corbel" charset="0"/>
              </a:rPr>
              <a:t>Crude and Adjusted Odds </a:t>
            </a:r>
            <a:r>
              <a:rPr lang="en-US" sz="3000" b="1" dirty="0" smtClean="0">
                <a:solidFill>
                  <a:srgbClr val="000000"/>
                </a:solidFill>
                <a:latin typeface="+mj-lt"/>
                <a:ea typeface="ＭＳ Ｐゴシック" charset="0"/>
                <a:cs typeface="Times New Roman" charset="0"/>
                <a:sym typeface="Corbel" charset="0"/>
              </a:rPr>
              <a:t>Between </a:t>
            </a:r>
            <a:r>
              <a:rPr lang="en-US" sz="3000" b="1" dirty="0" smtClean="0">
                <a:solidFill>
                  <a:srgbClr val="000000"/>
                </a:solidFill>
                <a:latin typeface="+mj-lt"/>
                <a:ea typeface="ＭＳ Ｐゴシック" charset="0"/>
                <a:cs typeface="Times New Roman" charset="0"/>
                <a:sym typeface="Corbel" charset="0"/>
              </a:rPr>
              <a:t>Psychological Distress and Marijuana </a:t>
            </a:r>
            <a:r>
              <a:rPr lang="en-US" sz="3000" b="1" dirty="0" smtClean="0">
                <a:solidFill>
                  <a:srgbClr val="000000"/>
                </a:solidFill>
                <a:latin typeface="+mj-lt"/>
                <a:ea typeface="ＭＳ Ｐゴシック" charset="0"/>
                <a:cs typeface="Times New Roman" charset="0"/>
                <a:sym typeface="Corbel" charset="0"/>
              </a:rPr>
              <a:t>Use</a:t>
            </a:r>
            <a:endParaRPr lang="en-US" sz="3000" b="1" dirty="0">
              <a:solidFill>
                <a:srgbClr val="000000"/>
              </a:solidFill>
              <a:latin typeface="+mj-lt"/>
              <a:ea typeface="ＭＳ Ｐゴシック" charset="0"/>
              <a:cs typeface="Times New Roman" charset="0"/>
              <a:sym typeface="Corbel" charset="0"/>
            </a:endParaRPr>
          </a:p>
        </p:txBody>
      </p:sp>
      <p:pic>
        <p:nvPicPr>
          <p:cNvPr id="66" name="Picture 6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01199" y="1354336"/>
            <a:ext cx="3602300" cy="1425439"/>
          </a:xfrm>
          <a:prstGeom prst="rect">
            <a:avLst/>
          </a:prstGeom>
        </p:spPr>
      </p:pic>
      <p:sp>
        <p:nvSpPr>
          <p:cNvPr id="5" name="TextBox 4"/>
          <p:cNvSpPr txBox="1"/>
          <p:nvPr/>
        </p:nvSpPr>
        <p:spPr>
          <a:xfrm>
            <a:off x="29394088" y="26317686"/>
            <a:ext cx="9636959" cy="2308324"/>
          </a:xfrm>
          <a:prstGeom prst="rect">
            <a:avLst/>
          </a:prstGeom>
          <a:noFill/>
        </p:spPr>
        <p:txBody>
          <a:bodyPr wrap="square" rtlCol="0">
            <a:spAutoFit/>
          </a:bodyPr>
          <a:lstStyle/>
          <a:p>
            <a:r>
              <a:rPr lang="en-US" dirty="0" smtClean="0"/>
              <a:t>This </a:t>
            </a:r>
            <a:r>
              <a:rPr lang="en-US" dirty="0"/>
              <a:t>study was supported in part by an appointment to the Applied Epidemiology Fellowship Program administered by the Council of State and Territorial Epidemiologists (CSTE) and funded through the Centers for Disease Control and Prevention (CDC) Cooperative Agreement Number 1U38OT000143-04 by the Substance Abuse and Mental Health Services Administration</a:t>
            </a:r>
            <a:r>
              <a:rPr lang="en-US" dirty="0" smtClean="0"/>
              <a:t>.</a:t>
            </a:r>
            <a:endParaRPr lang="en-US" altLang="en-US" dirty="0"/>
          </a:p>
          <a:p>
            <a:pPr algn="just"/>
            <a:endParaRPr lang="en-US" altLang="en-US" dirty="0"/>
          </a:p>
          <a:p>
            <a:pPr algn="just"/>
            <a:r>
              <a:rPr lang="en-US" altLang="en-US" dirty="0"/>
              <a:t>This study was supported by funding from the Center for Disease Control and Prevention’s National Center for HIV/AIDS, Viral Hepatitis, STD, and TB Prevention (5U1BPS003251).</a:t>
            </a:r>
          </a:p>
          <a:p>
            <a:endParaRPr lang="en-US" dirty="0"/>
          </a:p>
        </p:txBody>
      </p:sp>
      <p:graphicFrame>
        <p:nvGraphicFramePr>
          <p:cNvPr id="13" name="Table 12"/>
          <p:cNvGraphicFramePr>
            <a:graphicFrameLocks noGrp="1"/>
          </p:cNvGraphicFramePr>
          <p:nvPr>
            <p:extLst>
              <p:ext uri="{D42A27DB-BD31-4B8C-83A1-F6EECF244321}">
                <p14:modId xmlns:p14="http://schemas.microsoft.com/office/powerpoint/2010/main" val="607993115"/>
              </p:ext>
            </p:extLst>
          </p:nvPr>
        </p:nvGraphicFramePr>
        <p:xfrm>
          <a:off x="545583" y="20054865"/>
          <a:ext cx="9817618" cy="1892813"/>
        </p:xfrm>
        <a:graphic>
          <a:graphicData uri="http://schemas.openxmlformats.org/drawingml/2006/table">
            <a:tbl>
              <a:tblPr>
                <a:tableStyleId>{3B4B98B0-60AC-42C2-AFA5-B58CD77FA1E5}</a:tableStyleId>
              </a:tblPr>
              <a:tblGrid>
                <a:gridCol w="1627206"/>
                <a:gridCol w="2313745"/>
                <a:gridCol w="2866765"/>
                <a:gridCol w="3009902"/>
              </a:tblGrid>
              <a:tr h="603672">
                <a:tc gridSpan="4">
                  <a:txBody>
                    <a:bodyPr/>
                    <a:lstStyle/>
                    <a:p>
                      <a:pPr algn="ctr" fontAlgn="b"/>
                      <a:r>
                        <a:rPr lang="en-US" sz="3000" b="1" u="none" strike="noStrike" dirty="0">
                          <a:effectLst/>
                        </a:rPr>
                        <a:t>Past </a:t>
                      </a:r>
                      <a:r>
                        <a:rPr lang="en-US" sz="3000" b="1" u="none" strike="noStrike" dirty="0" smtClean="0">
                          <a:effectLst/>
                        </a:rPr>
                        <a:t>30-Day </a:t>
                      </a:r>
                      <a:r>
                        <a:rPr lang="en-US" sz="3000" b="1" u="none" strike="noStrike" dirty="0">
                          <a:effectLst/>
                        </a:rPr>
                        <a:t>Marijuana Use Categories</a:t>
                      </a:r>
                      <a:endParaRPr lang="en-US" sz="3000" b="1" i="0" u="none" strike="noStrike" dirty="0">
                        <a:solidFill>
                          <a:srgbClr val="FFFFFF"/>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603672">
                <a:tc>
                  <a:txBody>
                    <a:bodyPr/>
                    <a:lstStyle/>
                    <a:p>
                      <a:pPr algn="ctr" fontAlgn="b"/>
                      <a:r>
                        <a:rPr lang="en-US" sz="3000" u="none" strike="noStrike" dirty="0" smtClean="0">
                          <a:effectLst/>
                        </a:rPr>
                        <a:t>None</a:t>
                      </a:r>
                      <a:endParaRPr lang="en-US" sz="3000" b="0" i="0" u="none" strike="noStrike" dirty="0">
                        <a:solidFill>
                          <a:schemeClr val="tx1"/>
                        </a:solidFill>
                        <a:effectLst/>
                        <a:latin typeface="Calibri"/>
                      </a:endParaRPr>
                    </a:p>
                  </a:txBody>
                  <a:tcPr marL="9525" marR="9525" marT="9525" marB="0" anchor="ctr"/>
                </a:tc>
                <a:tc>
                  <a:txBody>
                    <a:bodyPr/>
                    <a:lstStyle/>
                    <a:p>
                      <a:pPr algn="ctr" fontAlgn="b"/>
                      <a:r>
                        <a:rPr lang="en-US" sz="3000" u="none" strike="noStrike" dirty="0">
                          <a:effectLst/>
                        </a:rPr>
                        <a:t>Occasional</a:t>
                      </a:r>
                      <a:endParaRPr lang="en-US" sz="3000" b="0" i="0" u="none" strike="noStrike" dirty="0">
                        <a:solidFill>
                          <a:schemeClr val="tx1"/>
                        </a:solidFill>
                        <a:effectLst/>
                        <a:latin typeface="Calibri"/>
                      </a:endParaRPr>
                    </a:p>
                  </a:txBody>
                  <a:tcPr marL="9525" marR="9525" marT="9525" marB="0" anchor="ctr"/>
                </a:tc>
                <a:tc>
                  <a:txBody>
                    <a:bodyPr/>
                    <a:lstStyle/>
                    <a:p>
                      <a:pPr algn="ctr" fontAlgn="b"/>
                      <a:r>
                        <a:rPr lang="en-US" sz="3000" u="none" strike="noStrike" dirty="0">
                          <a:effectLst/>
                        </a:rPr>
                        <a:t>Regular</a:t>
                      </a:r>
                      <a:endParaRPr lang="en-US" sz="3000" b="0" i="0" u="none" strike="noStrike" dirty="0">
                        <a:solidFill>
                          <a:schemeClr val="tx1"/>
                        </a:solidFill>
                        <a:effectLst/>
                        <a:latin typeface="Calibri"/>
                      </a:endParaRPr>
                    </a:p>
                  </a:txBody>
                  <a:tcPr marL="9525" marR="9525" marT="9525" marB="0" anchor="ctr"/>
                </a:tc>
                <a:tc>
                  <a:txBody>
                    <a:bodyPr/>
                    <a:lstStyle/>
                    <a:p>
                      <a:pPr algn="ctr" fontAlgn="b"/>
                      <a:r>
                        <a:rPr lang="en-US" sz="3000" u="none" strike="noStrike">
                          <a:effectLst/>
                        </a:rPr>
                        <a:t>Heavy</a:t>
                      </a:r>
                      <a:endParaRPr lang="en-US" sz="3000" b="0" i="0" u="none" strike="noStrike">
                        <a:solidFill>
                          <a:schemeClr val="tx1"/>
                        </a:solidFill>
                        <a:effectLst/>
                        <a:latin typeface="Calibri"/>
                      </a:endParaRPr>
                    </a:p>
                  </a:txBody>
                  <a:tcPr marL="9525" marR="9525" marT="9525" marB="0" anchor="ctr"/>
                </a:tc>
              </a:tr>
              <a:tr h="685469">
                <a:tc>
                  <a:txBody>
                    <a:bodyPr/>
                    <a:lstStyle/>
                    <a:p>
                      <a:pPr algn="ctr" fontAlgn="b"/>
                      <a:r>
                        <a:rPr lang="en-US" sz="3000" u="none" strike="noStrike">
                          <a:effectLst/>
                        </a:rPr>
                        <a:t>0 days</a:t>
                      </a:r>
                      <a:endParaRPr lang="en-US" sz="3000" b="0" i="0" u="none" strike="noStrike">
                        <a:solidFill>
                          <a:schemeClr val="tx1"/>
                        </a:solidFill>
                        <a:effectLst/>
                        <a:latin typeface="Calibri"/>
                      </a:endParaRPr>
                    </a:p>
                  </a:txBody>
                  <a:tcPr marL="9525" marR="9525" marT="9525" marB="0" anchor="ctr"/>
                </a:tc>
                <a:tc>
                  <a:txBody>
                    <a:bodyPr/>
                    <a:lstStyle/>
                    <a:p>
                      <a:pPr algn="ctr" fontAlgn="b"/>
                      <a:r>
                        <a:rPr lang="en-US" sz="3000" u="none" strike="noStrike" dirty="0">
                          <a:effectLst/>
                        </a:rPr>
                        <a:t>&lt; weekly</a:t>
                      </a:r>
                      <a:endParaRPr lang="en-US" sz="3000" b="0" i="0" u="none" strike="noStrike" dirty="0">
                        <a:solidFill>
                          <a:schemeClr val="tx1"/>
                        </a:solidFill>
                        <a:effectLst/>
                        <a:latin typeface="Calibri"/>
                      </a:endParaRPr>
                    </a:p>
                  </a:txBody>
                  <a:tcPr marL="9525" marR="9525" marT="9525" marB="0" anchor="ctr"/>
                </a:tc>
                <a:tc>
                  <a:txBody>
                    <a:bodyPr/>
                    <a:lstStyle/>
                    <a:p>
                      <a:pPr algn="ctr" fontAlgn="b"/>
                      <a:r>
                        <a:rPr lang="en-US" sz="3000" u="none" strike="noStrike" dirty="0">
                          <a:effectLst/>
                        </a:rPr>
                        <a:t>1-4 days a week</a:t>
                      </a:r>
                      <a:endParaRPr lang="en-US" sz="3000" b="0" i="0" u="none" strike="noStrike" dirty="0">
                        <a:solidFill>
                          <a:schemeClr val="tx1"/>
                        </a:solidFill>
                        <a:effectLst/>
                        <a:latin typeface="Calibri"/>
                      </a:endParaRPr>
                    </a:p>
                  </a:txBody>
                  <a:tcPr marL="9525" marR="9525" marT="9525" marB="0" anchor="ctr"/>
                </a:tc>
                <a:tc>
                  <a:txBody>
                    <a:bodyPr/>
                    <a:lstStyle/>
                    <a:p>
                      <a:pPr algn="ctr" fontAlgn="b"/>
                      <a:r>
                        <a:rPr lang="en-US" sz="3000" u="none" strike="noStrike" dirty="0">
                          <a:effectLst/>
                        </a:rPr>
                        <a:t>5-7 days a week</a:t>
                      </a:r>
                      <a:endParaRPr lang="en-US" sz="3000" b="0" i="0" u="none" strike="noStrike" dirty="0">
                        <a:solidFill>
                          <a:schemeClr val="tx1"/>
                        </a:solidFill>
                        <a:effectLst/>
                        <a:latin typeface="Calibri"/>
                      </a:endParaRPr>
                    </a:p>
                  </a:txBody>
                  <a:tcPr marL="9525" marR="9525" marT="9525" marB="0" anchor="ct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866399557"/>
              </p:ext>
            </p:extLst>
          </p:nvPr>
        </p:nvGraphicFramePr>
        <p:xfrm>
          <a:off x="1829707" y="26458974"/>
          <a:ext cx="8533494" cy="1866900"/>
        </p:xfrm>
        <a:graphic>
          <a:graphicData uri="http://schemas.openxmlformats.org/drawingml/2006/table">
            <a:tbl>
              <a:tblPr>
                <a:tableStyleId>{3B4B98B0-60AC-42C2-AFA5-B58CD77FA1E5}</a:tableStyleId>
              </a:tblPr>
              <a:tblGrid>
                <a:gridCol w="2657361"/>
                <a:gridCol w="5876133"/>
              </a:tblGrid>
              <a:tr h="388431">
                <a:tc>
                  <a:txBody>
                    <a:bodyPr/>
                    <a:lstStyle/>
                    <a:p>
                      <a:pPr algn="l" fontAlgn="b"/>
                      <a:r>
                        <a:rPr lang="en-US" sz="3000" b="1" u="none" strike="noStrike" dirty="0">
                          <a:effectLst/>
                        </a:rPr>
                        <a:t>K6 Score</a:t>
                      </a:r>
                      <a:endParaRPr lang="en-US" sz="3000" b="1" i="0" u="none" strike="noStrike" dirty="0">
                        <a:solidFill>
                          <a:srgbClr val="FFFFFF"/>
                        </a:solidFill>
                        <a:effectLst/>
                        <a:latin typeface="Calibri"/>
                      </a:endParaRPr>
                    </a:p>
                  </a:txBody>
                  <a:tcPr marL="9525" marR="9525" marT="9525" marB="0" anchor="ctr"/>
                </a:tc>
                <a:tc>
                  <a:txBody>
                    <a:bodyPr/>
                    <a:lstStyle/>
                    <a:p>
                      <a:pPr algn="l" fontAlgn="b"/>
                      <a:r>
                        <a:rPr lang="en-US" sz="3000" b="1" u="none" strike="noStrike" dirty="0">
                          <a:effectLst/>
                        </a:rPr>
                        <a:t>Level of </a:t>
                      </a:r>
                      <a:r>
                        <a:rPr lang="en-US" sz="3000" b="1" u="none" strike="noStrike" dirty="0" smtClean="0">
                          <a:effectLst/>
                        </a:rPr>
                        <a:t>Psychological</a:t>
                      </a:r>
                      <a:r>
                        <a:rPr lang="en-US" sz="3000" b="1" u="none" strike="noStrike" baseline="0" dirty="0" smtClean="0">
                          <a:effectLst/>
                        </a:rPr>
                        <a:t> Distress</a:t>
                      </a:r>
                      <a:endParaRPr lang="en-US" sz="3000" b="1" i="0" u="none" strike="noStrike" dirty="0">
                        <a:solidFill>
                          <a:srgbClr val="FFFFFF"/>
                        </a:solidFill>
                        <a:effectLst/>
                        <a:latin typeface="Calibri"/>
                      </a:endParaRPr>
                    </a:p>
                  </a:txBody>
                  <a:tcPr marL="9525" marR="9525" marT="9525" marB="0" anchor="ctr"/>
                </a:tc>
              </a:tr>
              <a:tr h="430343">
                <a:tc>
                  <a:txBody>
                    <a:bodyPr/>
                    <a:lstStyle/>
                    <a:p>
                      <a:pPr algn="l" fontAlgn="b"/>
                      <a:r>
                        <a:rPr lang="en-US" sz="3000" u="none" strike="noStrike" dirty="0">
                          <a:effectLst/>
                        </a:rPr>
                        <a:t>0 to </a:t>
                      </a:r>
                      <a:r>
                        <a:rPr lang="en-US" sz="3000" u="none" strike="noStrike" dirty="0" smtClean="0">
                          <a:effectLst/>
                        </a:rPr>
                        <a:t>4</a:t>
                      </a:r>
                      <a:endParaRPr lang="en-US" sz="3000" b="0" i="0" u="none" strike="noStrike" dirty="0">
                        <a:solidFill>
                          <a:srgbClr val="000000"/>
                        </a:solidFill>
                        <a:effectLst/>
                        <a:latin typeface="Calibri"/>
                      </a:endParaRPr>
                    </a:p>
                  </a:txBody>
                  <a:tcPr marL="9525" marR="9525" marT="9525" marB="0" anchor="ctr"/>
                </a:tc>
                <a:tc>
                  <a:txBody>
                    <a:bodyPr/>
                    <a:lstStyle/>
                    <a:p>
                      <a:pPr algn="l" fontAlgn="b"/>
                      <a:r>
                        <a:rPr lang="en-US" sz="3000" u="none" strike="noStrike" dirty="0">
                          <a:effectLst/>
                        </a:rPr>
                        <a:t>Low or no risk</a:t>
                      </a:r>
                      <a:endParaRPr lang="en-US" sz="3000" b="0" i="0" u="none" strike="noStrike" dirty="0">
                        <a:solidFill>
                          <a:srgbClr val="000000"/>
                        </a:solidFill>
                        <a:effectLst/>
                        <a:latin typeface="Calibri"/>
                      </a:endParaRPr>
                    </a:p>
                  </a:txBody>
                  <a:tcPr marL="9525" marR="9525" marT="9525" marB="0" anchor="ctr"/>
                </a:tc>
              </a:tr>
              <a:tr h="430343">
                <a:tc>
                  <a:txBody>
                    <a:bodyPr/>
                    <a:lstStyle/>
                    <a:p>
                      <a:pPr algn="l" fontAlgn="b"/>
                      <a:r>
                        <a:rPr lang="en-US" sz="3000" u="none" strike="noStrike" dirty="0" smtClean="0">
                          <a:effectLst/>
                        </a:rPr>
                        <a:t>5 </a:t>
                      </a:r>
                      <a:r>
                        <a:rPr lang="en-US" sz="3000" u="none" strike="noStrike" dirty="0">
                          <a:effectLst/>
                        </a:rPr>
                        <a:t>to </a:t>
                      </a:r>
                      <a:r>
                        <a:rPr lang="en-US" sz="3000" u="none" strike="noStrike" dirty="0" smtClean="0">
                          <a:effectLst/>
                        </a:rPr>
                        <a:t>12</a:t>
                      </a:r>
                      <a:endParaRPr lang="en-US" sz="3000" b="0" i="0" u="none" strike="noStrike" dirty="0">
                        <a:solidFill>
                          <a:srgbClr val="000000"/>
                        </a:solidFill>
                        <a:effectLst/>
                        <a:latin typeface="Calibri"/>
                      </a:endParaRPr>
                    </a:p>
                  </a:txBody>
                  <a:tcPr marL="9525" marR="9525" marT="9525" marB="0" anchor="ctr"/>
                </a:tc>
                <a:tc>
                  <a:txBody>
                    <a:bodyPr/>
                    <a:lstStyle/>
                    <a:p>
                      <a:pPr algn="l" fontAlgn="b"/>
                      <a:r>
                        <a:rPr lang="en-US" sz="3000" u="none" strike="noStrike" dirty="0" smtClean="0">
                          <a:effectLst/>
                        </a:rPr>
                        <a:t>Moderate </a:t>
                      </a:r>
                      <a:r>
                        <a:rPr lang="en-US" sz="3000" u="none" strike="noStrike" dirty="0">
                          <a:effectLst/>
                        </a:rPr>
                        <a:t>risk</a:t>
                      </a:r>
                      <a:endParaRPr lang="en-US" sz="3000" b="0" i="0" u="none" strike="noStrike" dirty="0">
                        <a:solidFill>
                          <a:srgbClr val="000000"/>
                        </a:solidFill>
                        <a:effectLst/>
                        <a:latin typeface="Calibri"/>
                      </a:endParaRPr>
                    </a:p>
                  </a:txBody>
                  <a:tcPr marL="9525" marR="9525" marT="9525" marB="0" anchor="ctr"/>
                </a:tc>
              </a:tr>
              <a:tr h="430343">
                <a:tc>
                  <a:txBody>
                    <a:bodyPr/>
                    <a:lstStyle/>
                    <a:p>
                      <a:pPr algn="l" fontAlgn="b"/>
                      <a:r>
                        <a:rPr lang="en-US" sz="3000" u="none" strike="noStrike" dirty="0" smtClean="0">
                          <a:effectLst/>
                        </a:rPr>
                        <a:t>13 to 24</a:t>
                      </a:r>
                      <a:endParaRPr lang="en-US" sz="3000" b="0" i="0" u="none" strike="noStrike" dirty="0">
                        <a:solidFill>
                          <a:srgbClr val="000000"/>
                        </a:solidFill>
                        <a:effectLst/>
                        <a:latin typeface="Calibri"/>
                      </a:endParaRPr>
                    </a:p>
                  </a:txBody>
                  <a:tcPr marL="9525" marR="9525" marT="9525" marB="0" anchor="ctr"/>
                </a:tc>
                <a:tc>
                  <a:txBody>
                    <a:bodyPr/>
                    <a:lstStyle/>
                    <a:p>
                      <a:pPr algn="l" fontAlgn="b"/>
                      <a:r>
                        <a:rPr lang="en-US" sz="3000" u="none" strike="noStrike" dirty="0" smtClean="0">
                          <a:effectLst/>
                        </a:rPr>
                        <a:t>Severe </a:t>
                      </a:r>
                      <a:r>
                        <a:rPr lang="en-US" sz="3000" u="none" strike="noStrike" dirty="0">
                          <a:effectLst/>
                        </a:rPr>
                        <a:t>risk</a:t>
                      </a:r>
                      <a:endParaRPr lang="en-US" sz="3000" b="0" i="0" u="none" strike="noStrike" dirty="0">
                        <a:solidFill>
                          <a:srgbClr val="000000"/>
                        </a:solidFill>
                        <a:effectLst/>
                        <a:latin typeface="Calibri"/>
                      </a:endParaRPr>
                    </a:p>
                  </a:txBody>
                  <a:tcPr marL="9525" marR="9525" marT="9525" marB="0" anchor="ctr"/>
                </a:tc>
              </a:tr>
            </a:tbl>
          </a:graphicData>
        </a:graphic>
      </p:graphicFrame>
      <p:sp>
        <p:nvSpPr>
          <p:cNvPr id="49" name="TextBox 3"/>
          <p:cNvSpPr txBox="1">
            <a:spLocks noChangeArrowheads="1"/>
          </p:cNvSpPr>
          <p:nvPr/>
        </p:nvSpPr>
        <p:spPr bwMode="auto">
          <a:xfrm>
            <a:off x="29449682" y="11721531"/>
            <a:ext cx="9652918" cy="4524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marL="571500" indent="-571500" eaLnBrk="0" hangingPunct="0">
              <a:defRPr sz="10300">
                <a:solidFill>
                  <a:schemeClr val="tx1"/>
                </a:solidFill>
                <a:latin typeface="Calibri" pitchFamily="34" charset="0"/>
              </a:defRPr>
            </a:lvl1pPr>
            <a:lvl2pPr marL="742950" indent="-285750" eaLnBrk="0" hangingPunct="0">
              <a:defRPr sz="10300">
                <a:solidFill>
                  <a:schemeClr val="tx1"/>
                </a:solidFill>
                <a:latin typeface="Calibri" pitchFamily="34" charset="0"/>
              </a:defRPr>
            </a:lvl2pPr>
            <a:lvl3pPr marL="1143000" indent="-228600" eaLnBrk="0" hangingPunct="0">
              <a:defRPr sz="10300">
                <a:solidFill>
                  <a:schemeClr val="tx1"/>
                </a:solidFill>
                <a:latin typeface="Calibri" pitchFamily="34" charset="0"/>
              </a:defRPr>
            </a:lvl3pPr>
            <a:lvl4pPr marL="1600200" indent="-228600" eaLnBrk="0" hangingPunct="0">
              <a:defRPr sz="10300">
                <a:solidFill>
                  <a:schemeClr val="tx1"/>
                </a:solidFill>
                <a:latin typeface="Calibri" pitchFamily="34" charset="0"/>
              </a:defRPr>
            </a:lvl4pPr>
            <a:lvl5pPr marL="2057400" indent="-228600" eaLnBrk="0" hangingPunct="0">
              <a:defRPr sz="10300">
                <a:solidFill>
                  <a:schemeClr val="tx1"/>
                </a:solidFill>
                <a:latin typeface="Calibri" pitchFamily="34" charset="0"/>
              </a:defRPr>
            </a:lvl5pPr>
            <a:lvl6pPr marL="2514600" indent="-228600" defTabSz="5224463" eaLnBrk="0" fontAlgn="base" hangingPunct="0">
              <a:spcBef>
                <a:spcPct val="0"/>
              </a:spcBef>
              <a:spcAft>
                <a:spcPct val="0"/>
              </a:spcAft>
              <a:defRPr sz="10300">
                <a:solidFill>
                  <a:schemeClr val="tx1"/>
                </a:solidFill>
                <a:latin typeface="Calibri" pitchFamily="34" charset="0"/>
              </a:defRPr>
            </a:lvl6pPr>
            <a:lvl7pPr marL="2971800" indent="-228600" defTabSz="5224463" eaLnBrk="0" fontAlgn="base" hangingPunct="0">
              <a:spcBef>
                <a:spcPct val="0"/>
              </a:spcBef>
              <a:spcAft>
                <a:spcPct val="0"/>
              </a:spcAft>
              <a:defRPr sz="10300">
                <a:solidFill>
                  <a:schemeClr val="tx1"/>
                </a:solidFill>
                <a:latin typeface="Calibri" pitchFamily="34" charset="0"/>
              </a:defRPr>
            </a:lvl7pPr>
            <a:lvl8pPr marL="3429000" indent="-228600" defTabSz="5224463" eaLnBrk="0" fontAlgn="base" hangingPunct="0">
              <a:spcBef>
                <a:spcPct val="0"/>
              </a:spcBef>
              <a:spcAft>
                <a:spcPct val="0"/>
              </a:spcAft>
              <a:defRPr sz="10300">
                <a:solidFill>
                  <a:schemeClr val="tx1"/>
                </a:solidFill>
                <a:latin typeface="Calibri" pitchFamily="34" charset="0"/>
              </a:defRPr>
            </a:lvl8pPr>
            <a:lvl9pPr marL="3886200" indent="-228600" defTabSz="5224463" eaLnBrk="0" fontAlgn="base" hangingPunct="0">
              <a:spcBef>
                <a:spcPct val="0"/>
              </a:spcBef>
              <a:spcAft>
                <a:spcPct val="0"/>
              </a:spcAft>
              <a:defRPr sz="10300">
                <a:solidFill>
                  <a:schemeClr val="tx1"/>
                </a:solidFill>
                <a:latin typeface="Calibri" pitchFamily="34" charset="0"/>
              </a:defRPr>
            </a:lvl9pPr>
          </a:lstStyle>
          <a:p>
            <a:pPr marL="457200" indent="-457200" defTabSz="402068">
              <a:buFont typeface="Arial" pitchFamily="34" charset="0"/>
              <a:buChar char="•"/>
              <a:defRPr/>
            </a:pPr>
            <a:r>
              <a:rPr lang="en-US" sz="3200" dirty="0" smtClean="0">
                <a:latin typeface="+mn-lt"/>
                <a:ea typeface="Calibri"/>
                <a:cs typeface="Times New Roman"/>
              </a:rPr>
              <a:t>Having </a:t>
            </a:r>
            <a:r>
              <a:rPr lang="en-US" sz="3200" dirty="0">
                <a:latin typeface="+mn-lt"/>
                <a:ea typeface="Calibri"/>
                <a:cs typeface="Times New Roman"/>
              </a:rPr>
              <a:t>moderate and severe distress </a:t>
            </a:r>
            <a:r>
              <a:rPr lang="en-US" sz="3200" dirty="0" smtClean="0">
                <a:latin typeface="+mn-lt"/>
                <a:ea typeface="Calibri"/>
                <a:cs typeface="Times New Roman"/>
              </a:rPr>
              <a:t>was </a:t>
            </a:r>
            <a:r>
              <a:rPr lang="en-US" sz="3200" dirty="0">
                <a:latin typeface="+mn-lt"/>
                <a:ea typeface="Calibri"/>
                <a:cs typeface="Times New Roman"/>
              </a:rPr>
              <a:t>associated with a </a:t>
            </a:r>
            <a:r>
              <a:rPr lang="en-US" sz="3200" dirty="0" smtClean="0">
                <a:latin typeface="+mn-lt"/>
                <a:ea typeface="Calibri"/>
                <a:cs typeface="Times New Roman"/>
              </a:rPr>
              <a:t>1.7 fold </a:t>
            </a:r>
            <a:r>
              <a:rPr lang="en-US" sz="3200" dirty="0">
                <a:latin typeface="+mn-lt"/>
                <a:ea typeface="Calibri"/>
                <a:cs typeface="Times New Roman"/>
              </a:rPr>
              <a:t>increase in the odds of marijuana use across each transition in </a:t>
            </a:r>
            <a:r>
              <a:rPr lang="en-US" sz="3200" dirty="0" smtClean="0">
                <a:latin typeface="+mn-lt"/>
                <a:ea typeface="Calibri"/>
                <a:cs typeface="Times New Roman"/>
              </a:rPr>
              <a:t>category (CI:1.15,2.49).</a:t>
            </a:r>
          </a:p>
          <a:p>
            <a:pPr marL="457200" indent="-457200" defTabSz="402068">
              <a:buFont typeface="Arial" pitchFamily="34" charset="0"/>
              <a:buChar char="•"/>
              <a:defRPr/>
            </a:pPr>
            <a:r>
              <a:rPr lang="en-US" sz="3200" dirty="0" smtClean="0">
                <a:latin typeface="+mn-lt"/>
                <a:ea typeface="Calibri"/>
                <a:cs typeface="Times New Roman"/>
              </a:rPr>
              <a:t>After adjusting for age, race, and gender, the odds of heavy MJ use among those with </a:t>
            </a:r>
            <a:r>
              <a:rPr lang="en-US" sz="3200" dirty="0" smtClean="0">
                <a:latin typeface="+mn-lt"/>
                <a:ea typeface="Calibri"/>
                <a:cs typeface="Times New Roman"/>
              </a:rPr>
              <a:t>moderate-severe </a:t>
            </a:r>
            <a:r>
              <a:rPr lang="en-US" sz="3200" dirty="0" smtClean="0">
                <a:latin typeface="+mn-lt"/>
                <a:ea typeface="Calibri"/>
                <a:cs typeface="Times New Roman"/>
              </a:rPr>
              <a:t>psychological distress was 1.9 (CI:1.28,2.89).</a:t>
            </a:r>
            <a:endParaRPr lang="en-US" sz="3200" dirty="0" smtClean="0">
              <a:latin typeface="+mn-lt"/>
            </a:endParaRPr>
          </a:p>
          <a:p>
            <a:pPr marL="457200" indent="-457200" defTabSz="402068">
              <a:buFont typeface="Arial" pitchFamily="34" charset="0"/>
              <a:buChar char="•"/>
              <a:defRPr/>
            </a:pPr>
            <a:r>
              <a:rPr lang="en-US" sz="3200" dirty="0" smtClean="0">
                <a:latin typeface="+mn-lt"/>
              </a:rPr>
              <a:t>Feeling nervous ( p= 0.001), feeling sad (p=0.006),  and feeling everything </a:t>
            </a:r>
            <a:r>
              <a:rPr lang="en-US" sz="3200" dirty="0">
                <a:latin typeface="+mn-lt"/>
              </a:rPr>
              <a:t>i</a:t>
            </a:r>
            <a:r>
              <a:rPr lang="en-US" sz="3200" dirty="0" smtClean="0">
                <a:latin typeface="+mn-lt"/>
              </a:rPr>
              <a:t>s an effort (p=0.03) were all significantly related to past 30-day marijuana use.</a:t>
            </a:r>
            <a:endParaRPr lang="en-US" sz="3200" dirty="0">
              <a:latin typeface="+mn-lt"/>
            </a:endParaRPr>
          </a:p>
        </p:txBody>
      </p:sp>
      <p:sp>
        <p:nvSpPr>
          <p:cNvPr id="50" name="TextBox 3"/>
          <p:cNvSpPr txBox="1">
            <a:spLocks noChangeArrowheads="1"/>
          </p:cNvSpPr>
          <p:nvPr/>
        </p:nvSpPr>
        <p:spPr bwMode="auto">
          <a:xfrm>
            <a:off x="29474925" y="17761171"/>
            <a:ext cx="9502144" cy="5016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marL="571500" indent="-571500" eaLnBrk="0" hangingPunct="0">
              <a:defRPr sz="10300">
                <a:solidFill>
                  <a:schemeClr val="tx1"/>
                </a:solidFill>
                <a:latin typeface="Calibri" pitchFamily="34" charset="0"/>
              </a:defRPr>
            </a:lvl1pPr>
            <a:lvl2pPr marL="742950" indent="-285750" eaLnBrk="0" hangingPunct="0">
              <a:defRPr sz="10300">
                <a:solidFill>
                  <a:schemeClr val="tx1"/>
                </a:solidFill>
                <a:latin typeface="Calibri" pitchFamily="34" charset="0"/>
              </a:defRPr>
            </a:lvl2pPr>
            <a:lvl3pPr marL="1143000" indent="-228600" eaLnBrk="0" hangingPunct="0">
              <a:defRPr sz="10300">
                <a:solidFill>
                  <a:schemeClr val="tx1"/>
                </a:solidFill>
                <a:latin typeface="Calibri" pitchFamily="34" charset="0"/>
              </a:defRPr>
            </a:lvl3pPr>
            <a:lvl4pPr marL="1600200" indent="-228600" eaLnBrk="0" hangingPunct="0">
              <a:defRPr sz="10300">
                <a:solidFill>
                  <a:schemeClr val="tx1"/>
                </a:solidFill>
                <a:latin typeface="Calibri" pitchFamily="34" charset="0"/>
              </a:defRPr>
            </a:lvl4pPr>
            <a:lvl5pPr marL="2057400" indent="-228600" eaLnBrk="0" hangingPunct="0">
              <a:defRPr sz="10300">
                <a:solidFill>
                  <a:schemeClr val="tx1"/>
                </a:solidFill>
                <a:latin typeface="Calibri" pitchFamily="34" charset="0"/>
              </a:defRPr>
            </a:lvl5pPr>
            <a:lvl6pPr marL="2514600" indent="-228600" defTabSz="5224463" eaLnBrk="0" fontAlgn="base" hangingPunct="0">
              <a:spcBef>
                <a:spcPct val="0"/>
              </a:spcBef>
              <a:spcAft>
                <a:spcPct val="0"/>
              </a:spcAft>
              <a:defRPr sz="10300">
                <a:solidFill>
                  <a:schemeClr val="tx1"/>
                </a:solidFill>
                <a:latin typeface="Calibri" pitchFamily="34" charset="0"/>
              </a:defRPr>
            </a:lvl6pPr>
            <a:lvl7pPr marL="2971800" indent="-228600" defTabSz="5224463" eaLnBrk="0" fontAlgn="base" hangingPunct="0">
              <a:spcBef>
                <a:spcPct val="0"/>
              </a:spcBef>
              <a:spcAft>
                <a:spcPct val="0"/>
              </a:spcAft>
              <a:defRPr sz="10300">
                <a:solidFill>
                  <a:schemeClr val="tx1"/>
                </a:solidFill>
                <a:latin typeface="Calibri" pitchFamily="34" charset="0"/>
              </a:defRPr>
            </a:lvl7pPr>
            <a:lvl8pPr marL="3429000" indent="-228600" defTabSz="5224463" eaLnBrk="0" fontAlgn="base" hangingPunct="0">
              <a:spcBef>
                <a:spcPct val="0"/>
              </a:spcBef>
              <a:spcAft>
                <a:spcPct val="0"/>
              </a:spcAft>
              <a:defRPr sz="10300">
                <a:solidFill>
                  <a:schemeClr val="tx1"/>
                </a:solidFill>
                <a:latin typeface="Calibri" pitchFamily="34" charset="0"/>
              </a:defRPr>
            </a:lvl8pPr>
            <a:lvl9pPr marL="3886200" indent="-228600" defTabSz="5224463" eaLnBrk="0" fontAlgn="base" hangingPunct="0">
              <a:spcBef>
                <a:spcPct val="0"/>
              </a:spcBef>
              <a:spcAft>
                <a:spcPct val="0"/>
              </a:spcAft>
              <a:defRPr sz="10300">
                <a:solidFill>
                  <a:schemeClr val="tx1"/>
                </a:solidFill>
                <a:latin typeface="Calibri" pitchFamily="34" charset="0"/>
              </a:defRPr>
            </a:lvl9pPr>
          </a:lstStyle>
          <a:p>
            <a:pPr marL="457200" indent="-457200" defTabSz="402068">
              <a:buFont typeface="Arial" pitchFamily="34" charset="0"/>
              <a:buChar char="•"/>
              <a:defRPr/>
            </a:pPr>
            <a:r>
              <a:rPr lang="en-US" sz="3200" dirty="0" smtClean="0">
                <a:latin typeface="+mn-lt"/>
              </a:rPr>
              <a:t>There </a:t>
            </a:r>
            <a:r>
              <a:rPr lang="en-US" sz="3200" dirty="0">
                <a:latin typeface="+mn-lt"/>
              </a:rPr>
              <a:t>is a high prevalence of psychological distress and concurrent marijuana use among this </a:t>
            </a:r>
            <a:r>
              <a:rPr lang="en-US" sz="3200" dirty="0" smtClean="0">
                <a:latin typeface="+mn-lt"/>
              </a:rPr>
              <a:t>sample. </a:t>
            </a:r>
          </a:p>
          <a:p>
            <a:pPr marL="457200" indent="-457200" defTabSz="402068">
              <a:buFont typeface="Arial" pitchFamily="34" charset="0"/>
              <a:buChar char="•"/>
              <a:defRPr/>
            </a:pPr>
            <a:r>
              <a:rPr lang="en-US" sz="3200" dirty="0" smtClean="0">
                <a:latin typeface="+mn-lt"/>
              </a:rPr>
              <a:t>The results suggest there is an association between </a:t>
            </a:r>
            <a:r>
              <a:rPr lang="en-US" sz="3200" dirty="0">
                <a:latin typeface="+mn-lt"/>
              </a:rPr>
              <a:t>past 30-day </a:t>
            </a:r>
            <a:r>
              <a:rPr lang="en-US" sz="3200" dirty="0" smtClean="0">
                <a:latin typeface="+mn-lt"/>
              </a:rPr>
              <a:t>NSPD and </a:t>
            </a:r>
            <a:r>
              <a:rPr lang="en-US" sz="3200" dirty="0">
                <a:latin typeface="+mn-lt"/>
              </a:rPr>
              <a:t>past 30-day </a:t>
            </a:r>
            <a:r>
              <a:rPr lang="en-US" sz="3200" dirty="0" smtClean="0">
                <a:latin typeface="+mn-lt"/>
              </a:rPr>
              <a:t>marijuana use among heterosexuals at increased risk for HIV.</a:t>
            </a:r>
            <a:endParaRPr lang="en-US" sz="3200" dirty="0">
              <a:latin typeface="+mn-lt"/>
            </a:endParaRPr>
          </a:p>
          <a:p>
            <a:pPr marL="457200" indent="-457200" defTabSz="402068">
              <a:buFont typeface="Arial" pitchFamily="34" charset="0"/>
              <a:buChar char="•"/>
              <a:defRPr/>
            </a:pPr>
            <a:r>
              <a:rPr lang="en-US" sz="3200" dirty="0" smtClean="0">
                <a:latin typeface="+mn-lt"/>
              </a:rPr>
              <a:t>The association between </a:t>
            </a:r>
            <a:r>
              <a:rPr lang="en-US" sz="3200" dirty="0">
                <a:latin typeface="+mn-lt"/>
              </a:rPr>
              <a:t>marijuana use and psychological distress should be further explored in terms of chronology, health </a:t>
            </a:r>
            <a:r>
              <a:rPr lang="en-US" sz="3200" dirty="0" smtClean="0">
                <a:latin typeface="+mn-lt"/>
              </a:rPr>
              <a:t>implications, and </a:t>
            </a:r>
            <a:r>
              <a:rPr lang="en-US" sz="3200" dirty="0">
                <a:latin typeface="+mn-lt"/>
              </a:rPr>
              <a:t>impact of marijuana on acute and long-term distress. </a:t>
            </a:r>
          </a:p>
          <a:p>
            <a:pPr marL="457200" indent="-457200" defTabSz="402068">
              <a:buFont typeface="Arial" pitchFamily="34" charset="0"/>
              <a:buChar char="•"/>
              <a:defRPr/>
            </a:pPr>
            <a:endParaRPr lang="en-US" sz="3200" dirty="0"/>
          </a:p>
        </p:txBody>
      </p:sp>
      <p:graphicFrame>
        <p:nvGraphicFramePr>
          <p:cNvPr id="40" name="Chart 39"/>
          <p:cNvGraphicFramePr>
            <a:graphicFrameLocks/>
          </p:cNvGraphicFramePr>
          <p:nvPr>
            <p:extLst>
              <p:ext uri="{D42A27DB-BD31-4B8C-83A1-F6EECF244321}">
                <p14:modId xmlns:p14="http://schemas.microsoft.com/office/powerpoint/2010/main" val="3803895301"/>
              </p:ext>
            </p:extLst>
          </p:nvPr>
        </p:nvGraphicFramePr>
        <p:xfrm>
          <a:off x="29556766" y="6392919"/>
          <a:ext cx="9293465" cy="5521151"/>
        </p:xfrm>
        <a:graphic>
          <a:graphicData uri="http://schemas.openxmlformats.org/drawingml/2006/chart">
            <c:chart xmlns:c="http://schemas.openxmlformats.org/drawingml/2006/chart" xmlns:r="http://schemas.openxmlformats.org/officeDocument/2006/relationships" r:id="rId3"/>
          </a:graphicData>
        </a:graphic>
      </p:graphicFrame>
      <p:cxnSp>
        <p:nvCxnSpPr>
          <p:cNvPr id="42" name="Straight Connector 41"/>
          <p:cNvCxnSpPr/>
          <p:nvPr/>
        </p:nvCxnSpPr>
        <p:spPr>
          <a:xfrm>
            <a:off x="33285620" y="6529682"/>
            <a:ext cx="0" cy="3945438"/>
          </a:xfrm>
          <a:prstGeom prst="line">
            <a:avLst/>
          </a:prstGeom>
          <a:ln w="381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8883586" y="14338013"/>
            <a:ext cx="1552027" cy="584775"/>
          </a:xfrm>
          <a:prstGeom prst="rect">
            <a:avLst/>
          </a:prstGeom>
        </p:spPr>
        <p:txBody>
          <a:bodyPr wrap="none">
            <a:spAutoFit/>
          </a:bodyPr>
          <a:lstStyle/>
          <a:p>
            <a:pPr lvl="0" algn="ctr" fontAlgn="b"/>
            <a:r>
              <a:rPr lang="en-US" sz="3200" b="1" dirty="0">
                <a:solidFill>
                  <a:srgbClr val="FFFFFF"/>
                </a:solidFill>
              </a:rPr>
              <a:t>N(Col%)</a:t>
            </a:r>
          </a:p>
        </p:txBody>
      </p:sp>
      <p:sp>
        <p:nvSpPr>
          <p:cNvPr id="11" name="TextBox 10"/>
          <p:cNvSpPr txBox="1"/>
          <p:nvPr/>
        </p:nvSpPr>
        <p:spPr>
          <a:xfrm>
            <a:off x="29370858" y="23923687"/>
            <a:ext cx="9689870" cy="1077218"/>
          </a:xfrm>
          <a:prstGeom prst="rect">
            <a:avLst/>
          </a:prstGeom>
          <a:noFill/>
        </p:spPr>
        <p:txBody>
          <a:bodyPr wrap="square" rtlCol="0">
            <a:spAutoFit/>
          </a:bodyPr>
          <a:lstStyle/>
          <a:p>
            <a:r>
              <a:rPr lang="en-US" sz="3200" dirty="0" smtClean="0"/>
              <a:t>Not a representative sample of Denver due to intentional oversampling of specific race/ethnicities and age groups.</a:t>
            </a:r>
            <a:endParaRPr lang="en-US" sz="2400" dirty="0"/>
          </a:p>
        </p:txBody>
      </p:sp>
      <p:sp>
        <p:nvSpPr>
          <p:cNvPr id="48" name="TextBox 20"/>
          <p:cNvSpPr txBox="1">
            <a:spLocks noChangeArrowheads="1"/>
          </p:cNvSpPr>
          <p:nvPr/>
        </p:nvSpPr>
        <p:spPr bwMode="auto">
          <a:xfrm>
            <a:off x="29356119" y="22847863"/>
            <a:ext cx="9754482" cy="769435"/>
          </a:xfrm>
          <a:prstGeom prst="rect">
            <a:avLst/>
          </a:prstGeom>
          <a:solidFill>
            <a:schemeClr val="accent3">
              <a:lumMod val="75000"/>
            </a:schemeClr>
          </a:solidFill>
          <a:ln>
            <a:noFill/>
          </a:ln>
        </p:spPr>
        <p:txBody>
          <a:bodyPr wrap="square" lIns="91434" tIns="45717" rIns="91434" bIns="45717">
            <a:spAutoFit/>
          </a:bodyPr>
          <a:lstStyle>
            <a:defPPr>
              <a:defRPr lang="en-US"/>
            </a:defPPr>
            <a:lvl1pPr algn="ctr">
              <a:defRPr sz="4400" b="1">
                <a:solidFill>
                  <a:schemeClr val="bg1"/>
                </a:solidFill>
                <a:latin typeface="Microsoft Sans Serif" charset="0"/>
                <a:ea typeface="ＭＳ Ｐゴシック" charset="0"/>
                <a:cs typeface="Microsoft Sans Serif" charset="0"/>
              </a:defRPr>
            </a:lvl1pPr>
            <a:lvl2pPr marL="742950" indent="-285750" eaLnBrk="0" hangingPunct="0">
              <a:defRPr sz="10300">
                <a:latin typeface="Calibri" charset="0"/>
                <a:ea typeface="ＭＳ Ｐゴシック" charset="0"/>
              </a:defRPr>
            </a:lvl2pPr>
            <a:lvl3pPr marL="1143000" indent="-228600" eaLnBrk="0" hangingPunct="0">
              <a:defRPr sz="10300">
                <a:latin typeface="Calibri" charset="0"/>
                <a:ea typeface="ＭＳ Ｐゴシック" charset="0"/>
              </a:defRPr>
            </a:lvl3pPr>
            <a:lvl4pPr marL="1600200" indent="-228600" eaLnBrk="0" hangingPunct="0">
              <a:defRPr sz="10300">
                <a:latin typeface="Calibri" charset="0"/>
                <a:ea typeface="ＭＳ Ｐゴシック" charset="0"/>
              </a:defRPr>
            </a:lvl4pPr>
            <a:lvl5pPr marL="2057400" indent="-228600" eaLnBrk="0" hangingPunct="0">
              <a:defRPr sz="10300">
                <a:latin typeface="Calibri" charset="0"/>
                <a:ea typeface="ＭＳ Ｐゴシック" charset="0"/>
              </a:defRPr>
            </a:lvl5pPr>
            <a:lvl6pPr marL="2514600" indent="-228600" defTabSz="5224463" eaLnBrk="0" fontAlgn="base" hangingPunct="0">
              <a:spcBef>
                <a:spcPct val="0"/>
              </a:spcBef>
              <a:spcAft>
                <a:spcPct val="0"/>
              </a:spcAft>
              <a:defRPr sz="10300">
                <a:latin typeface="Calibri" charset="0"/>
                <a:ea typeface="ＭＳ Ｐゴシック" charset="0"/>
              </a:defRPr>
            </a:lvl6pPr>
            <a:lvl7pPr marL="2971800" indent="-228600" defTabSz="5224463" eaLnBrk="0" fontAlgn="base" hangingPunct="0">
              <a:spcBef>
                <a:spcPct val="0"/>
              </a:spcBef>
              <a:spcAft>
                <a:spcPct val="0"/>
              </a:spcAft>
              <a:defRPr sz="10300">
                <a:latin typeface="Calibri" charset="0"/>
                <a:ea typeface="ＭＳ Ｐゴシック" charset="0"/>
              </a:defRPr>
            </a:lvl7pPr>
            <a:lvl8pPr marL="3429000" indent="-228600" defTabSz="5224463" eaLnBrk="0" fontAlgn="base" hangingPunct="0">
              <a:spcBef>
                <a:spcPct val="0"/>
              </a:spcBef>
              <a:spcAft>
                <a:spcPct val="0"/>
              </a:spcAft>
              <a:defRPr sz="10300">
                <a:latin typeface="Calibri" charset="0"/>
                <a:ea typeface="ＭＳ Ｐゴシック" charset="0"/>
              </a:defRPr>
            </a:lvl8pPr>
            <a:lvl9pPr marL="3886200" indent="-228600" defTabSz="5224463" eaLnBrk="0" fontAlgn="base" hangingPunct="0">
              <a:spcBef>
                <a:spcPct val="0"/>
              </a:spcBef>
              <a:spcAft>
                <a:spcPct val="0"/>
              </a:spcAft>
              <a:defRPr sz="10300">
                <a:latin typeface="Calibri" charset="0"/>
                <a:ea typeface="ＭＳ Ｐゴシック" charset="0"/>
              </a:defRPr>
            </a:lvl9pPr>
          </a:lstStyle>
          <a:p>
            <a:r>
              <a:rPr lang="en-US" dirty="0" smtClean="0">
                <a:latin typeface="+mj-lt"/>
                <a:sym typeface="Arial" charset="0"/>
              </a:rPr>
              <a:t>Limitations</a:t>
            </a:r>
            <a:endParaRPr lang="en-US" dirty="0">
              <a:latin typeface="+mj-lt"/>
              <a:sym typeface="Arial" charset="0"/>
            </a:endParaRPr>
          </a:p>
        </p:txBody>
      </p:sp>
      <p:sp>
        <p:nvSpPr>
          <p:cNvPr id="51" name="Rectangle 11"/>
          <p:cNvSpPr>
            <a:spLocks/>
          </p:cNvSpPr>
          <p:nvPr/>
        </p:nvSpPr>
        <p:spPr bwMode="auto">
          <a:xfrm>
            <a:off x="11757025" y="5452896"/>
            <a:ext cx="15132050" cy="452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a:defRPr/>
            </a:pPr>
            <a:r>
              <a:rPr lang="en-US" sz="3200" b="1" u="sng" dirty="0" smtClean="0">
                <a:solidFill>
                  <a:srgbClr val="000000"/>
                </a:solidFill>
                <a:latin typeface="+mj-lt"/>
                <a:ea typeface="ＭＳ Ｐゴシック" charset="0"/>
                <a:cs typeface="Times New Roman" charset="0"/>
                <a:sym typeface="Corbel" charset="0"/>
              </a:rPr>
              <a:t>Associations </a:t>
            </a:r>
            <a:r>
              <a:rPr lang="en-US" sz="3200" b="1" u="sng" dirty="0" smtClean="0">
                <a:solidFill>
                  <a:srgbClr val="000000"/>
                </a:solidFill>
                <a:latin typeface="+mj-lt"/>
                <a:ea typeface="ＭＳ Ｐゴシック" charset="0"/>
                <a:cs typeface="Times New Roman" charset="0"/>
                <a:sym typeface="Corbel" charset="0"/>
              </a:rPr>
              <a:t>Between </a:t>
            </a:r>
            <a:r>
              <a:rPr lang="en-US" sz="3200" b="1" u="sng" dirty="0" smtClean="0">
                <a:solidFill>
                  <a:srgbClr val="000000"/>
                </a:solidFill>
                <a:latin typeface="+mj-lt"/>
                <a:ea typeface="ＭＳ Ｐゴシック" charset="0"/>
                <a:cs typeface="Times New Roman" charset="0"/>
                <a:sym typeface="Corbel" charset="0"/>
              </a:rPr>
              <a:t>Covariates and Past 30-Day MJ </a:t>
            </a:r>
            <a:r>
              <a:rPr lang="en-US" sz="3200" b="1" u="sng" dirty="0" smtClean="0">
                <a:solidFill>
                  <a:srgbClr val="000000"/>
                </a:solidFill>
                <a:latin typeface="+mj-lt"/>
                <a:ea typeface="ＭＳ Ｐゴシック" charset="0"/>
                <a:cs typeface="Times New Roman" charset="0"/>
                <a:sym typeface="Corbel" charset="0"/>
              </a:rPr>
              <a:t>Use</a:t>
            </a:r>
            <a:r>
              <a:rPr lang="en-US" sz="3200" b="1" u="sng" dirty="0" smtClean="0">
                <a:solidFill>
                  <a:srgbClr val="000000"/>
                </a:solidFill>
                <a:latin typeface="+mj-lt"/>
                <a:ea typeface="ＭＳ Ｐゴシック" charset="0"/>
                <a:cs typeface="Times New Roman" charset="0"/>
                <a:sym typeface="Corbel" charset="0"/>
              </a:rPr>
              <a:t>:</a:t>
            </a:r>
            <a:endParaRPr lang="en-US" sz="3200" b="1" u="sng" dirty="0">
              <a:solidFill>
                <a:srgbClr val="000000"/>
              </a:solidFill>
              <a:latin typeface="+mj-lt"/>
              <a:ea typeface="ＭＳ Ｐゴシック" charset="0"/>
              <a:cs typeface="Times New Roman" charset="0"/>
              <a:sym typeface="Corbel" charset="0"/>
            </a:endParaRPr>
          </a:p>
        </p:txBody>
      </p:sp>
      <p:sp>
        <p:nvSpPr>
          <p:cNvPr id="67" name="Rectangle 11"/>
          <p:cNvSpPr>
            <a:spLocks/>
          </p:cNvSpPr>
          <p:nvPr/>
        </p:nvSpPr>
        <p:spPr bwMode="auto">
          <a:xfrm>
            <a:off x="11777902" y="17313574"/>
            <a:ext cx="16360752" cy="452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a:defRPr/>
            </a:pPr>
            <a:r>
              <a:rPr lang="en-US" sz="3200" b="1" u="sng" dirty="0" smtClean="0">
                <a:solidFill>
                  <a:srgbClr val="000000"/>
                </a:solidFill>
                <a:latin typeface="+mj-lt"/>
                <a:ea typeface="ＭＳ Ｐゴシック" charset="0"/>
                <a:cs typeface="Times New Roman" charset="0"/>
                <a:sym typeface="Corbel" charset="0"/>
              </a:rPr>
              <a:t>Crude Associations Between Non-Specific Psychological Distress and MJ Use:</a:t>
            </a:r>
            <a:endParaRPr lang="en-US" sz="3200" b="1" u="sng" dirty="0">
              <a:solidFill>
                <a:srgbClr val="000000"/>
              </a:solidFill>
              <a:latin typeface="+mj-lt"/>
              <a:ea typeface="ＭＳ Ｐゴシック" charset="0"/>
              <a:cs typeface="Times New Roman" charset="0"/>
              <a:sym typeface="Corbel" charset="0"/>
            </a:endParaRPr>
          </a:p>
        </p:txBody>
      </p:sp>
      <p:graphicFrame>
        <p:nvGraphicFramePr>
          <p:cNvPr id="23" name="Table 22"/>
          <p:cNvGraphicFramePr>
            <a:graphicFrameLocks noGrp="1"/>
          </p:cNvGraphicFramePr>
          <p:nvPr>
            <p:extLst>
              <p:ext uri="{D42A27DB-BD31-4B8C-83A1-F6EECF244321}">
                <p14:modId xmlns:p14="http://schemas.microsoft.com/office/powerpoint/2010/main" val="2929734888"/>
              </p:ext>
            </p:extLst>
          </p:nvPr>
        </p:nvGraphicFramePr>
        <p:xfrm>
          <a:off x="11857311" y="6822290"/>
          <a:ext cx="5644214" cy="7458075"/>
        </p:xfrm>
        <a:graphic>
          <a:graphicData uri="http://schemas.openxmlformats.org/drawingml/2006/table">
            <a:tbl>
              <a:tblPr/>
              <a:tblGrid>
                <a:gridCol w="3630780"/>
                <a:gridCol w="2013434"/>
              </a:tblGrid>
              <a:tr h="751169">
                <a:tc>
                  <a:txBody>
                    <a:bodyPr/>
                    <a:lstStyle/>
                    <a:p>
                      <a:pPr algn="l" fontAlgn="b"/>
                      <a:r>
                        <a:rPr lang="en-US" sz="3000" b="1" i="0" u="none" strike="noStrike" dirty="0">
                          <a:solidFill>
                            <a:schemeClr val="tx1"/>
                          </a:solidFill>
                          <a:effectLst/>
                          <a:latin typeface="Calibri"/>
                        </a:rPr>
                        <a:t>Characteristic</a:t>
                      </a:r>
                    </a:p>
                  </a:txBody>
                  <a:tcPr marL="9525" marR="9525" marT="9525"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1" i="0" u="none" strike="noStrike" dirty="0">
                          <a:solidFill>
                            <a:schemeClr val="tx1"/>
                          </a:solidFill>
                          <a:effectLst/>
                          <a:latin typeface="Calibri"/>
                        </a:rPr>
                        <a:t>Total   </a:t>
                      </a:r>
                      <a:br>
                        <a:rPr lang="en-US" sz="3000" b="1" i="0" u="none" strike="noStrike" dirty="0">
                          <a:solidFill>
                            <a:schemeClr val="tx1"/>
                          </a:solidFill>
                          <a:effectLst/>
                          <a:latin typeface="Calibri"/>
                        </a:rPr>
                      </a:br>
                      <a:r>
                        <a:rPr lang="en-US" sz="3000" b="1" i="0" u="none" strike="noStrike" dirty="0">
                          <a:solidFill>
                            <a:schemeClr val="tx1"/>
                          </a:solidFill>
                          <a:effectLst/>
                          <a:latin typeface="Calibri"/>
                        </a:rPr>
                        <a:t>N(Col%)</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1" i="0" u="none" strike="noStrike" dirty="0">
                          <a:solidFill>
                            <a:srgbClr val="000000"/>
                          </a:solidFill>
                          <a:effectLst/>
                          <a:latin typeface="Calibri"/>
                        </a:rPr>
                        <a:t>Total</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392</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1" i="0" u="none" strike="noStrike" dirty="0">
                          <a:solidFill>
                            <a:srgbClr val="000000"/>
                          </a:solidFill>
                          <a:effectLst/>
                          <a:latin typeface="Calibri"/>
                        </a:rPr>
                        <a:t>Age</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a:solidFill>
                            <a:srgbClr val="000000"/>
                          </a:solidFill>
                          <a:effectLst/>
                          <a:latin typeface="Calibri"/>
                        </a:rPr>
                        <a:t>18-21</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21 (</a:t>
                      </a:r>
                      <a:r>
                        <a:rPr lang="en-US" sz="3000" b="0" i="0" u="none" strike="noStrike" dirty="0" smtClean="0">
                          <a:solidFill>
                            <a:srgbClr val="000000"/>
                          </a:solidFill>
                          <a:effectLst/>
                          <a:latin typeface="Calibri"/>
                        </a:rPr>
                        <a:t>5)</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dirty="0">
                          <a:solidFill>
                            <a:srgbClr val="000000"/>
                          </a:solidFill>
                          <a:effectLst/>
                          <a:latin typeface="Calibri"/>
                        </a:rPr>
                        <a:t>22-30</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93 (</a:t>
                      </a:r>
                      <a:r>
                        <a:rPr lang="en-US" sz="3000" b="0" i="0" u="none" strike="noStrike" dirty="0" smtClean="0">
                          <a:solidFill>
                            <a:srgbClr val="000000"/>
                          </a:solidFill>
                          <a:effectLst/>
                          <a:latin typeface="Calibri"/>
                        </a:rPr>
                        <a:t>24)</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dirty="0">
                          <a:solidFill>
                            <a:srgbClr val="000000"/>
                          </a:solidFill>
                          <a:effectLst/>
                          <a:latin typeface="Calibri"/>
                        </a:rPr>
                        <a:t>31-40</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75 (</a:t>
                      </a:r>
                      <a:r>
                        <a:rPr lang="en-US" sz="3000" b="0" i="0" u="none" strike="noStrike" dirty="0" smtClean="0">
                          <a:solidFill>
                            <a:srgbClr val="000000"/>
                          </a:solidFill>
                          <a:effectLst/>
                          <a:latin typeface="Calibri"/>
                        </a:rPr>
                        <a:t>19)</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a:solidFill>
                            <a:srgbClr val="000000"/>
                          </a:solidFill>
                          <a:effectLst/>
                          <a:latin typeface="Calibri"/>
                        </a:rPr>
                        <a:t>41-50</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90 (</a:t>
                      </a:r>
                      <a:r>
                        <a:rPr lang="en-US" sz="3000" b="0" i="0" u="none" strike="noStrike" dirty="0" smtClean="0">
                          <a:solidFill>
                            <a:srgbClr val="000000"/>
                          </a:solidFill>
                          <a:effectLst/>
                          <a:latin typeface="Calibri"/>
                        </a:rPr>
                        <a:t>23)</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dirty="0">
                          <a:solidFill>
                            <a:srgbClr val="000000"/>
                          </a:solidFill>
                          <a:effectLst/>
                          <a:latin typeface="Calibri"/>
                        </a:rPr>
                        <a:t>51-60</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113 (</a:t>
                      </a:r>
                      <a:r>
                        <a:rPr lang="en-US" sz="3000" b="0" i="0" u="none" strike="noStrike" dirty="0" smtClean="0">
                          <a:solidFill>
                            <a:srgbClr val="000000"/>
                          </a:solidFill>
                          <a:effectLst/>
                          <a:latin typeface="Calibri"/>
                        </a:rPr>
                        <a:t>29)</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1" i="0" u="none" strike="noStrike" dirty="0">
                          <a:solidFill>
                            <a:srgbClr val="000000"/>
                          </a:solidFill>
                          <a:effectLst/>
                          <a:latin typeface="Calibri"/>
                        </a:rPr>
                        <a:t>Gender</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endParaRPr lang="en-US" sz="30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dirty="0">
                          <a:solidFill>
                            <a:srgbClr val="000000"/>
                          </a:solidFill>
                          <a:effectLst/>
                          <a:latin typeface="Calibri"/>
                        </a:rPr>
                        <a:t>Male</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144 (</a:t>
                      </a:r>
                      <a:r>
                        <a:rPr lang="en-US" sz="3000" b="0" i="0" u="none" strike="noStrike" dirty="0" smtClean="0">
                          <a:solidFill>
                            <a:srgbClr val="000000"/>
                          </a:solidFill>
                          <a:effectLst/>
                          <a:latin typeface="Calibri"/>
                        </a:rPr>
                        <a:t>37)</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a:solidFill>
                            <a:srgbClr val="000000"/>
                          </a:solidFill>
                          <a:effectLst/>
                          <a:latin typeface="Calibri"/>
                        </a:rPr>
                        <a:t>Female</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248 (</a:t>
                      </a:r>
                      <a:r>
                        <a:rPr lang="en-US" sz="3000" b="0" i="0" u="none" strike="noStrike" dirty="0" smtClean="0">
                          <a:solidFill>
                            <a:srgbClr val="000000"/>
                          </a:solidFill>
                          <a:effectLst/>
                          <a:latin typeface="Calibri"/>
                        </a:rPr>
                        <a:t>63)</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1" i="0" u="none" strike="noStrike">
                          <a:solidFill>
                            <a:srgbClr val="000000"/>
                          </a:solidFill>
                          <a:effectLst/>
                          <a:latin typeface="Calibri"/>
                        </a:rPr>
                        <a:t>Race/Ethnicity</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dirty="0">
                          <a:solidFill>
                            <a:srgbClr val="000000"/>
                          </a:solidFill>
                          <a:effectLst/>
                          <a:latin typeface="Calibri"/>
                        </a:rPr>
                        <a:t>White, Non-Hispanic</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17 (</a:t>
                      </a:r>
                      <a:r>
                        <a:rPr lang="en-US" sz="3000" b="0" i="0" u="none" strike="noStrike" dirty="0" smtClean="0">
                          <a:solidFill>
                            <a:srgbClr val="000000"/>
                          </a:solidFill>
                          <a:effectLst/>
                          <a:latin typeface="Calibri"/>
                        </a:rPr>
                        <a:t>4)</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a:solidFill>
                            <a:srgbClr val="000000"/>
                          </a:solidFill>
                          <a:effectLst/>
                          <a:latin typeface="Calibri"/>
                        </a:rPr>
                        <a:t>Black, Non-Hispanic</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c>
                  <a:txBody>
                    <a:bodyPr/>
                    <a:lstStyle/>
                    <a:p>
                      <a:pPr algn="r" fontAlgn="b"/>
                      <a:r>
                        <a:rPr lang="en-US" sz="3000" b="0" i="0" u="none" strike="noStrike" dirty="0">
                          <a:solidFill>
                            <a:srgbClr val="000000"/>
                          </a:solidFill>
                          <a:effectLst/>
                          <a:latin typeface="Calibri"/>
                        </a:rPr>
                        <a:t>116 </a:t>
                      </a:r>
                      <a:r>
                        <a:rPr lang="en-US" sz="3000" b="0" i="0" u="none" strike="noStrike" dirty="0" smtClean="0">
                          <a:solidFill>
                            <a:srgbClr val="000000"/>
                          </a:solidFill>
                          <a:effectLst/>
                          <a:latin typeface="Calibri"/>
                        </a:rPr>
                        <a:t>(30)</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bg1"/>
                    </a:solidFill>
                  </a:tcPr>
                </a:tc>
              </a:tr>
              <a:tr h="375584">
                <a:tc>
                  <a:txBody>
                    <a:bodyPr/>
                    <a:lstStyle/>
                    <a:p>
                      <a:pPr algn="l" fontAlgn="b"/>
                      <a:r>
                        <a:rPr lang="en-US" sz="3000" b="0" i="0" u="none" strike="noStrike">
                          <a:solidFill>
                            <a:srgbClr val="000000"/>
                          </a:solidFill>
                          <a:effectLst/>
                          <a:latin typeface="Calibri"/>
                        </a:rPr>
                        <a:t>Hispanic</a:t>
                      </a:r>
                    </a:p>
                  </a:txBody>
                  <a:tcPr marL="857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bg1"/>
                    </a:solidFill>
                  </a:tcPr>
                </a:tc>
                <a:tc>
                  <a:txBody>
                    <a:bodyPr/>
                    <a:lstStyle/>
                    <a:p>
                      <a:pPr algn="r" fontAlgn="b"/>
                      <a:r>
                        <a:rPr lang="en-US" sz="3000" b="0" i="0" u="none" strike="noStrike" dirty="0">
                          <a:solidFill>
                            <a:srgbClr val="000000"/>
                          </a:solidFill>
                          <a:effectLst/>
                          <a:latin typeface="Calibri"/>
                        </a:rPr>
                        <a:t>259 (</a:t>
                      </a:r>
                      <a:r>
                        <a:rPr lang="en-US" sz="3000" b="0" i="0" u="none" strike="noStrike" dirty="0" smtClean="0">
                          <a:solidFill>
                            <a:srgbClr val="000000"/>
                          </a:solidFill>
                          <a:effectLst/>
                          <a:latin typeface="Calibri"/>
                        </a:rPr>
                        <a:t>66)</a:t>
                      </a:r>
                      <a:endParaRPr lang="en-US" sz="30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bg1"/>
                    </a:solidFill>
                  </a:tcPr>
                </a:tc>
              </a:tr>
            </a:tbl>
          </a:graphicData>
        </a:graphic>
      </p:graphicFrame>
      <p:sp>
        <p:nvSpPr>
          <p:cNvPr id="74" name="TextBox 3"/>
          <p:cNvSpPr txBox="1">
            <a:spLocks noChangeArrowheads="1"/>
          </p:cNvSpPr>
          <p:nvPr/>
        </p:nvSpPr>
        <p:spPr bwMode="auto">
          <a:xfrm>
            <a:off x="11732783" y="15134845"/>
            <a:ext cx="17137492" cy="2554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marL="571500" indent="-571500" eaLnBrk="0" hangingPunct="0">
              <a:defRPr sz="10300">
                <a:solidFill>
                  <a:schemeClr val="tx1"/>
                </a:solidFill>
                <a:latin typeface="Calibri" pitchFamily="34" charset="0"/>
              </a:defRPr>
            </a:lvl1pPr>
            <a:lvl2pPr marL="742950" indent="-285750" eaLnBrk="0" hangingPunct="0">
              <a:defRPr sz="10300">
                <a:solidFill>
                  <a:schemeClr val="tx1"/>
                </a:solidFill>
                <a:latin typeface="Calibri" pitchFamily="34" charset="0"/>
              </a:defRPr>
            </a:lvl2pPr>
            <a:lvl3pPr marL="1143000" indent="-228600" eaLnBrk="0" hangingPunct="0">
              <a:defRPr sz="10300">
                <a:solidFill>
                  <a:schemeClr val="tx1"/>
                </a:solidFill>
                <a:latin typeface="Calibri" pitchFamily="34" charset="0"/>
              </a:defRPr>
            </a:lvl3pPr>
            <a:lvl4pPr marL="1600200" indent="-228600" eaLnBrk="0" hangingPunct="0">
              <a:defRPr sz="10300">
                <a:solidFill>
                  <a:schemeClr val="tx1"/>
                </a:solidFill>
                <a:latin typeface="Calibri" pitchFamily="34" charset="0"/>
              </a:defRPr>
            </a:lvl4pPr>
            <a:lvl5pPr marL="2057400" indent="-228600" eaLnBrk="0" hangingPunct="0">
              <a:defRPr sz="10300">
                <a:solidFill>
                  <a:schemeClr val="tx1"/>
                </a:solidFill>
                <a:latin typeface="Calibri" pitchFamily="34" charset="0"/>
              </a:defRPr>
            </a:lvl5pPr>
            <a:lvl6pPr marL="2514600" indent="-228600" defTabSz="5224463" eaLnBrk="0" fontAlgn="base" hangingPunct="0">
              <a:spcBef>
                <a:spcPct val="0"/>
              </a:spcBef>
              <a:spcAft>
                <a:spcPct val="0"/>
              </a:spcAft>
              <a:defRPr sz="10300">
                <a:solidFill>
                  <a:schemeClr val="tx1"/>
                </a:solidFill>
                <a:latin typeface="Calibri" pitchFamily="34" charset="0"/>
              </a:defRPr>
            </a:lvl6pPr>
            <a:lvl7pPr marL="2971800" indent="-228600" defTabSz="5224463" eaLnBrk="0" fontAlgn="base" hangingPunct="0">
              <a:spcBef>
                <a:spcPct val="0"/>
              </a:spcBef>
              <a:spcAft>
                <a:spcPct val="0"/>
              </a:spcAft>
              <a:defRPr sz="10300">
                <a:solidFill>
                  <a:schemeClr val="tx1"/>
                </a:solidFill>
                <a:latin typeface="Calibri" pitchFamily="34" charset="0"/>
              </a:defRPr>
            </a:lvl7pPr>
            <a:lvl8pPr marL="3429000" indent="-228600" defTabSz="5224463" eaLnBrk="0" fontAlgn="base" hangingPunct="0">
              <a:spcBef>
                <a:spcPct val="0"/>
              </a:spcBef>
              <a:spcAft>
                <a:spcPct val="0"/>
              </a:spcAft>
              <a:defRPr sz="10300">
                <a:solidFill>
                  <a:schemeClr val="tx1"/>
                </a:solidFill>
                <a:latin typeface="Calibri" pitchFamily="34" charset="0"/>
              </a:defRPr>
            </a:lvl8pPr>
            <a:lvl9pPr marL="3886200" indent="-228600" defTabSz="5224463" eaLnBrk="0" fontAlgn="base" hangingPunct="0">
              <a:spcBef>
                <a:spcPct val="0"/>
              </a:spcBef>
              <a:spcAft>
                <a:spcPct val="0"/>
              </a:spcAft>
              <a:defRPr sz="10300">
                <a:solidFill>
                  <a:schemeClr val="tx1"/>
                </a:solidFill>
                <a:latin typeface="Calibri" pitchFamily="34" charset="0"/>
              </a:defRPr>
            </a:lvl9pPr>
          </a:lstStyle>
          <a:p>
            <a:pPr marL="457200" indent="-457200" defTabSz="402068">
              <a:buFont typeface="Arial" pitchFamily="34" charset="0"/>
              <a:buChar char="•"/>
              <a:defRPr/>
            </a:pPr>
            <a:r>
              <a:rPr lang="en-US" sz="3200" dirty="0" smtClean="0">
                <a:latin typeface="+mn-lt"/>
                <a:ea typeface="Calibri"/>
                <a:cs typeface="Times New Roman"/>
              </a:rPr>
              <a:t>51% of the sample used marijuana in the past 30-days; 27% of the sample reported heavy marijuana use (5-7 days a week) in the past 30-days</a:t>
            </a:r>
            <a:r>
              <a:rPr lang="en-US" sz="3200" dirty="0" smtClean="0">
                <a:latin typeface="+mn-lt"/>
                <a:ea typeface="Calibri"/>
                <a:cs typeface="Times New Roman"/>
              </a:rPr>
              <a:t>.</a:t>
            </a:r>
            <a:endParaRPr lang="en-US" sz="3200" dirty="0" smtClean="0">
              <a:latin typeface="+mn-lt"/>
              <a:ea typeface="Calibri"/>
              <a:cs typeface="Times New Roman"/>
            </a:endParaRPr>
          </a:p>
          <a:p>
            <a:pPr marL="457200" indent="-457200" defTabSz="402068">
              <a:buFont typeface="Arial" pitchFamily="34" charset="0"/>
              <a:buChar char="•"/>
              <a:defRPr/>
            </a:pPr>
            <a:r>
              <a:rPr lang="en-US" sz="3200" dirty="0" smtClean="0">
                <a:latin typeface="+mn-lt"/>
                <a:ea typeface="Calibri"/>
                <a:cs typeface="Times New Roman"/>
              </a:rPr>
              <a:t>61% of the sample had moderate-severe NSPD.</a:t>
            </a:r>
          </a:p>
          <a:p>
            <a:pPr marL="457200" indent="-457200" defTabSz="402068">
              <a:buFont typeface="Arial" pitchFamily="34" charset="0"/>
              <a:buChar char="•"/>
              <a:defRPr/>
            </a:pPr>
            <a:r>
              <a:rPr lang="en-US" sz="3200" dirty="0" smtClean="0">
                <a:latin typeface="+mn-lt"/>
                <a:ea typeface="Calibri"/>
                <a:cs typeface="Times New Roman"/>
              </a:rPr>
              <a:t>Moderate-severe </a:t>
            </a:r>
            <a:r>
              <a:rPr lang="en-US" sz="3200" dirty="0" smtClean="0">
                <a:latin typeface="+mn-lt"/>
                <a:ea typeface="Calibri"/>
                <a:cs typeface="Times New Roman"/>
              </a:rPr>
              <a:t>NSPD was</a:t>
            </a:r>
            <a:r>
              <a:rPr lang="en-US" sz="3200" dirty="0">
                <a:latin typeface="+mn-lt"/>
                <a:ea typeface="Calibri"/>
                <a:cs typeface="Times New Roman"/>
              </a:rPr>
              <a:t> </a:t>
            </a:r>
            <a:r>
              <a:rPr lang="en-US" sz="3200" dirty="0" smtClean="0">
                <a:latin typeface="+mn-lt"/>
                <a:ea typeface="Calibri"/>
                <a:cs typeface="Times New Roman"/>
              </a:rPr>
              <a:t>most </a:t>
            </a:r>
            <a:r>
              <a:rPr lang="en-US" sz="3200" dirty="0" smtClean="0">
                <a:latin typeface="+mn-lt"/>
                <a:ea typeface="Calibri"/>
                <a:cs typeface="Times New Roman"/>
              </a:rPr>
              <a:t>common among females, those 31-40 years old, and Hispanics.</a:t>
            </a:r>
          </a:p>
          <a:p>
            <a:pPr marL="457200" indent="-457200" defTabSz="402068">
              <a:buFont typeface="Arial" pitchFamily="34" charset="0"/>
              <a:buChar char="•"/>
              <a:defRPr/>
            </a:pPr>
            <a:endParaRPr lang="en-US" sz="3200" dirty="0" smtClean="0">
              <a:latin typeface="+mn-lt"/>
              <a:ea typeface="Calibri"/>
              <a:cs typeface="Times New Roman"/>
            </a:endParaRPr>
          </a:p>
        </p:txBody>
      </p:sp>
      <p:sp>
        <p:nvSpPr>
          <p:cNvPr id="76" name="Rectangle 11"/>
          <p:cNvSpPr>
            <a:spLocks/>
          </p:cNvSpPr>
          <p:nvPr/>
        </p:nvSpPr>
        <p:spPr bwMode="auto">
          <a:xfrm>
            <a:off x="11731854" y="6133613"/>
            <a:ext cx="15543485" cy="51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a:defRPr/>
            </a:pPr>
            <a:r>
              <a:rPr lang="en-US" sz="3000" b="1" dirty="0" smtClean="0">
                <a:solidFill>
                  <a:srgbClr val="000000"/>
                </a:solidFill>
                <a:latin typeface="+mj-lt"/>
                <a:ea typeface="ＭＳ Ｐゴシック" charset="0"/>
                <a:cs typeface="Times New Roman" charset="0"/>
                <a:sym typeface="Corbel" charset="0"/>
              </a:rPr>
              <a:t>Figure 1. Past 30-Day Marijuana </a:t>
            </a:r>
            <a:r>
              <a:rPr lang="en-US" sz="3000" b="1" dirty="0" smtClean="0">
                <a:solidFill>
                  <a:srgbClr val="000000"/>
                </a:solidFill>
                <a:latin typeface="+mj-lt"/>
                <a:ea typeface="ＭＳ Ｐゴシック" charset="0"/>
                <a:cs typeface="Times New Roman" charset="0"/>
                <a:sym typeface="Corbel" charset="0"/>
              </a:rPr>
              <a:t>Use </a:t>
            </a:r>
            <a:r>
              <a:rPr lang="en-US" sz="3000" b="1" dirty="0" smtClean="0">
                <a:solidFill>
                  <a:srgbClr val="000000"/>
                </a:solidFill>
                <a:latin typeface="+mj-lt"/>
                <a:ea typeface="ＭＳ Ｐゴシック" charset="0"/>
                <a:cs typeface="Times New Roman" charset="0"/>
                <a:sym typeface="Corbel" charset="0"/>
              </a:rPr>
              <a:t>Among Heterosexuals at Increased Risk for HIV</a:t>
            </a:r>
            <a:endParaRPr lang="en-US" sz="3000" b="1" dirty="0">
              <a:solidFill>
                <a:srgbClr val="000000"/>
              </a:solidFill>
              <a:latin typeface="+mj-lt"/>
              <a:ea typeface="ＭＳ Ｐゴシック" charset="0"/>
              <a:cs typeface="Times New Roman" charset="0"/>
              <a:sym typeface="Corbel" charset="0"/>
            </a:endParaRPr>
          </a:p>
        </p:txBody>
      </p:sp>
      <p:sp>
        <p:nvSpPr>
          <p:cNvPr id="77" name="Rectangle 11"/>
          <p:cNvSpPr>
            <a:spLocks/>
          </p:cNvSpPr>
          <p:nvPr/>
        </p:nvSpPr>
        <p:spPr bwMode="auto">
          <a:xfrm>
            <a:off x="11732783" y="18039172"/>
            <a:ext cx="15542556" cy="535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7" bIns="0"/>
          <a:lstStyle/>
          <a:p>
            <a:pPr>
              <a:defRPr/>
            </a:pPr>
            <a:r>
              <a:rPr lang="en-US" sz="3000" b="1" dirty="0" smtClean="0">
                <a:solidFill>
                  <a:srgbClr val="000000"/>
                </a:solidFill>
                <a:latin typeface="+mj-lt"/>
                <a:ea typeface="ＭＳ Ｐゴシック" charset="0"/>
                <a:cs typeface="Times New Roman" charset="0"/>
                <a:sym typeface="Corbel" charset="0"/>
              </a:rPr>
              <a:t>Figure </a:t>
            </a:r>
            <a:r>
              <a:rPr lang="en-US" sz="3000" b="1" dirty="0">
                <a:solidFill>
                  <a:srgbClr val="000000"/>
                </a:solidFill>
                <a:latin typeface="+mj-lt"/>
                <a:ea typeface="ＭＳ Ｐゴシック" charset="0"/>
                <a:cs typeface="Times New Roman" charset="0"/>
                <a:sym typeface="Corbel" charset="0"/>
              </a:rPr>
              <a:t>2</a:t>
            </a:r>
            <a:r>
              <a:rPr lang="en-US" sz="3000" b="1" dirty="0" smtClean="0">
                <a:solidFill>
                  <a:srgbClr val="000000"/>
                </a:solidFill>
                <a:latin typeface="+mj-lt"/>
                <a:ea typeface="ＭＳ Ｐゴシック" charset="0"/>
                <a:cs typeface="Times New Roman" charset="0"/>
                <a:sym typeface="Corbel" charset="0"/>
              </a:rPr>
              <a:t>. Prevalence of Past 30-Day Marijuana </a:t>
            </a:r>
            <a:r>
              <a:rPr lang="en-US" sz="3000" b="1" dirty="0" smtClean="0">
                <a:solidFill>
                  <a:srgbClr val="000000"/>
                </a:solidFill>
                <a:latin typeface="+mj-lt"/>
                <a:ea typeface="ＭＳ Ｐゴシック" charset="0"/>
                <a:cs typeface="Times New Roman" charset="0"/>
                <a:sym typeface="Corbel" charset="0"/>
              </a:rPr>
              <a:t>Use</a:t>
            </a:r>
            <a:r>
              <a:rPr lang="en-US" sz="3000" b="1" dirty="0" smtClean="0">
                <a:solidFill>
                  <a:srgbClr val="000000"/>
                </a:solidFill>
                <a:latin typeface="+mj-lt"/>
                <a:ea typeface="ＭＳ Ｐゴシック" charset="0"/>
                <a:cs typeface="Times New Roman" charset="0"/>
                <a:sym typeface="Corbel" charset="0"/>
              </a:rPr>
              <a:t>, Stratified by Psychological Distress</a:t>
            </a:r>
            <a:endParaRPr lang="en-US" sz="3000" b="1" dirty="0">
              <a:solidFill>
                <a:srgbClr val="000000"/>
              </a:solidFill>
              <a:latin typeface="+mj-lt"/>
              <a:ea typeface="ＭＳ Ｐゴシック" charset="0"/>
              <a:cs typeface="Times New Roman" charset="0"/>
              <a:sym typeface="Corbel" charset="0"/>
            </a:endParaRPr>
          </a:p>
        </p:txBody>
      </p:sp>
      <p:graphicFrame>
        <p:nvGraphicFramePr>
          <p:cNvPr id="79" name="Chart 78"/>
          <p:cNvGraphicFramePr>
            <a:graphicFrameLocks/>
          </p:cNvGraphicFramePr>
          <p:nvPr>
            <p:extLst>
              <p:ext uri="{D42A27DB-BD31-4B8C-83A1-F6EECF244321}">
                <p14:modId xmlns:p14="http://schemas.microsoft.com/office/powerpoint/2010/main" val="943008965"/>
              </p:ext>
            </p:extLst>
          </p:nvPr>
        </p:nvGraphicFramePr>
        <p:xfrm>
          <a:off x="17534165" y="6917431"/>
          <a:ext cx="10776759" cy="814839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3" name="Chart 82"/>
          <p:cNvGraphicFramePr>
            <a:graphicFrameLocks/>
          </p:cNvGraphicFramePr>
          <p:nvPr>
            <p:extLst>
              <p:ext uri="{D42A27DB-BD31-4B8C-83A1-F6EECF244321}">
                <p14:modId xmlns:p14="http://schemas.microsoft.com/office/powerpoint/2010/main" val="4254959345"/>
              </p:ext>
            </p:extLst>
          </p:nvPr>
        </p:nvGraphicFramePr>
        <p:xfrm>
          <a:off x="11857311" y="18839202"/>
          <a:ext cx="16499560" cy="7015714"/>
        </p:xfrm>
        <a:graphic>
          <a:graphicData uri="http://schemas.openxmlformats.org/drawingml/2006/chart">
            <c:chart xmlns:c="http://schemas.openxmlformats.org/drawingml/2006/chart" xmlns:r="http://schemas.openxmlformats.org/officeDocument/2006/relationships" r:id="rId5"/>
          </a:graphicData>
        </a:graphic>
      </p:graphicFrame>
      <p:sp>
        <p:nvSpPr>
          <p:cNvPr id="85" name="TextBox 3"/>
          <p:cNvSpPr txBox="1">
            <a:spLocks noChangeArrowheads="1"/>
          </p:cNvSpPr>
          <p:nvPr/>
        </p:nvSpPr>
        <p:spPr bwMode="auto">
          <a:xfrm>
            <a:off x="11773317" y="25961378"/>
            <a:ext cx="16639055" cy="2062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marL="571500" indent="-571500" eaLnBrk="0" hangingPunct="0">
              <a:defRPr sz="10300">
                <a:solidFill>
                  <a:schemeClr val="tx1"/>
                </a:solidFill>
                <a:latin typeface="Calibri" pitchFamily="34" charset="0"/>
              </a:defRPr>
            </a:lvl1pPr>
            <a:lvl2pPr marL="742950" indent="-285750" eaLnBrk="0" hangingPunct="0">
              <a:defRPr sz="10300">
                <a:solidFill>
                  <a:schemeClr val="tx1"/>
                </a:solidFill>
                <a:latin typeface="Calibri" pitchFamily="34" charset="0"/>
              </a:defRPr>
            </a:lvl2pPr>
            <a:lvl3pPr marL="1143000" indent="-228600" eaLnBrk="0" hangingPunct="0">
              <a:defRPr sz="10300">
                <a:solidFill>
                  <a:schemeClr val="tx1"/>
                </a:solidFill>
                <a:latin typeface="Calibri" pitchFamily="34" charset="0"/>
              </a:defRPr>
            </a:lvl3pPr>
            <a:lvl4pPr marL="1600200" indent="-228600" eaLnBrk="0" hangingPunct="0">
              <a:defRPr sz="10300">
                <a:solidFill>
                  <a:schemeClr val="tx1"/>
                </a:solidFill>
                <a:latin typeface="Calibri" pitchFamily="34" charset="0"/>
              </a:defRPr>
            </a:lvl4pPr>
            <a:lvl5pPr marL="2057400" indent="-228600" eaLnBrk="0" hangingPunct="0">
              <a:defRPr sz="10300">
                <a:solidFill>
                  <a:schemeClr val="tx1"/>
                </a:solidFill>
                <a:latin typeface="Calibri" pitchFamily="34" charset="0"/>
              </a:defRPr>
            </a:lvl5pPr>
            <a:lvl6pPr marL="2514600" indent="-228600" defTabSz="5224463" eaLnBrk="0" fontAlgn="base" hangingPunct="0">
              <a:spcBef>
                <a:spcPct val="0"/>
              </a:spcBef>
              <a:spcAft>
                <a:spcPct val="0"/>
              </a:spcAft>
              <a:defRPr sz="10300">
                <a:solidFill>
                  <a:schemeClr val="tx1"/>
                </a:solidFill>
                <a:latin typeface="Calibri" pitchFamily="34" charset="0"/>
              </a:defRPr>
            </a:lvl6pPr>
            <a:lvl7pPr marL="2971800" indent="-228600" defTabSz="5224463" eaLnBrk="0" fontAlgn="base" hangingPunct="0">
              <a:spcBef>
                <a:spcPct val="0"/>
              </a:spcBef>
              <a:spcAft>
                <a:spcPct val="0"/>
              </a:spcAft>
              <a:defRPr sz="10300">
                <a:solidFill>
                  <a:schemeClr val="tx1"/>
                </a:solidFill>
                <a:latin typeface="Calibri" pitchFamily="34" charset="0"/>
              </a:defRPr>
            </a:lvl7pPr>
            <a:lvl8pPr marL="3429000" indent="-228600" defTabSz="5224463" eaLnBrk="0" fontAlgn="base" hangingPunct="0">
              <a:spcBef>
                <a:spcPct val="0"/>
              </a:spcBef>
              <a:spcAft>
                <a:spcPct val="0"/>
              </a:spcAft>
              <a:defRPr sz="10300">
                <a:solidFill>
                  <a:schemeClr val="tx1"/>
                </a:solidFill>
                <a:latin typeface="Calibri" pitchFamily="34" charset="0"/>
              </a:defRPr>
            </a:lvl8pPr>
            <a:lvl9pPr marL="3886200" indent="-228600" defTabSz="5224463" eaLnBrk="0" fontAlgn="base" hangingPunct="0">
              <a:spcBef>
                <a:spcPct val="0"/>
              </a:spcBef>
              <a:spcAft>
                <a:spcPct val="0"/>
              </a:spcAft>
              <a:defRPr sz="10300">
                <a:solidFill>
                  <a:schemeClr val="tx1"/>
                </a:solidFill>
                <a:latin typeface="Calibri" pitchFamily="34" charset="0"/>
              </a:defRPr>
            </a:lvl9pPr>
          </a:lstStyle>
          <a:p>
            <a:pPr marL="457200" indent="-457200" defTabSz="402068">
              <a:buFont typeface="Arial" pitchFamily="34" charset="0"/>
              <a:buChar char="•"/>
              <a:defRPr/>
            </a:pPr>
            <a:r>
              <a:rPr lang="en-US" sz="3200" dirty="0" smtClean="0">
                <a:latin typeface="+mn-lt"/>
                <a:ea typeface="Calibri"/>
                <a:cs typeface="Times New Roman"/>
              </a:rPr>
              <a:t>Past 30-day NSPD was associated with past 30-day marijuana use</a:t>
            </a:r>
            <a:r>
              <a:rPr lang="en-US" sz="3200" dirty="0" smtClean="0">
                <a:latin typeface="+mn-lt"/>
                <a:ea typeface="Calibri"/>
                <a:cs typeface="Times New Roman"/>
              </a:rPr>
              <a:t>.</a:t>
            </a:r>
          </a:p>
          <a:p>
            <a:pPr marL="457200" indent="-457200" defTabSz="402068">
              <a:buFont typeface="Arial" pitchFamily="34" charset="0"/>
              <a:buChar char="•"/>
              <a:defRPr/>
            </a:pPr>
            <a:r>
              <a:rPr lang="en-US" sz="3200" dirty="0" smtClean="0">
                <a:latin typeface="+mn-lt"/>
                <a:ea typeface="Calibri"/>
                <a:cs typeface="Times New Roman"/>
              </a:rPr>
              <a:t>About 60% of the sample with  moderate-severe NSPD used marijuana in the past 30-days.</a:t>
            </a:r>
          </a:p>
          <a:p>
            <a:pPr marL="457200" indent="-457200" defTabSz="402068">
              <a:buFont typeface="Arial" pitchFamily="34" charset="0"/>
              <a:buChar char="•"/>
              <a:defRPr/>
            </a:pPr>
            <a:r>
              <a:rPr lang="en-US" sz="3200" dirty="0" smtClean="0">
                <a:latin typeface="+mn-lt"/>
                <a:ea typeface="Calibri"/>
                <a:cs typeface="Times New Roman"/>
              </a:rPr>
              <a:t>Past </a:t>
            </a:r>
            <a:r>
              <a:rPr lang="en-US" sz="3200" dirty="0" smtClean="0">
                <a:latin typeface="+mn-lt"/>
                <a:ea typeface="Calibri"/>
                <a:cs typeface="Times New Roman"/>
              </a:rPr>
              <a:t>30-day </a:t>
            </a:r>
            <a:r>
              <a:rPr lang="en-US" sz="3200" dirty="0" smtClean="0">
                <a:latin typeface="+mn-lt"/>
                <a:ea typeface="Calibri"/>
                <a:cs typeface="Times New Roman"/>
              </a:rPr>
              <a:t>r</a:t>
            </a:r>
            <a:r>
              <a:rPr lang="en-US" sz="3200" dirty="0" smtClean="0">
                <a:latin typeface="+mn-lt"/>
                <a:ea typeface="Calibri"/>
                <a:cs typeface="Times New Roman"/>
              </a:rPr>
              <a:t>egular marijuana </a:t>
            </a:r>
            <a:r>
              <a:rPr lang="en-US" sz="3200" dirty="0" smtClean="0">
                <a:latin typeface="+mn-lt"/>
                <a:ea typeface="Calibri"/>
                <a:cs typeface="Times New Roman"/>
              </a:rPr>
              <a:t>use among participants with </a:t>
            </a:r>
            <a:r>
              <a:rPr lang="en-US" sz="3200" dirty="0" smtClean="0">
                <a:latin typeface="+mn-lt"/>
                <a:ea typeface="Calibri"/>
                <a:cs typeface="Times New Roman"/>
              </a:rPr>
              <a:t>no-low </a:t>
            </a:r>
            <a:r>
              <a:rPr lang="en-US" sz="3200" dirty="0" smtClean="0">
                <a:latin typeface="+mn-lt"/>
                <a:ea typeface="Calibri"/>
                <a:cs typeface="Times New Roman"/>
              </a:rPr>
              <a:t>NSPD </a:t>
            </a:r>
            <a:r>
              <a:rPr lang="en-US" sz="3200" dirty="0" smtClean="0">
                <a:latin typeface="+mn-lt"/>
                <a:ea typeface="Calibri"/>
                <a:cs typeface="Times New Roman"/>
              </a:rPr>
              <a:t>was </a:t>
            </a:r>
            <a:r>
              <a:rPr lang="en-US" sz="3200" dirty="0" smtClean="0">
                <a:latin typeface="+mn-lt"/>
                <a:ea typeface="Calibri"/>
                <a:cs typeface="Times New Roman"/>
              </a:rPr>
              <a:t>significantly different </a:t>
            </a:r>
            <a:r>
              <a:rPr lang="en-US" sz="3200" dirty="0" smtClean="0">
                <a:latin typeface="+mn-lt"/>
                <a:ea typeface="Calibri"/>
                <a:cs typeface="Times New Roman"/>
              </a:rPr>
              <a:t>from regular marijuana </a:t>
            </a:r>
            <a:r>
              <a:rPr lang="en-US" sz="3200" dirty="0" smtClean="0">
                <a:latin typeface="+mn-lt"/>
                <a:ea typeface="Calibri"/>
                <a:cs typeface="Times New Roman"/>
              </a:rPr>
              <a:t>use among participants with </a:t>
            </a:r>
            <a:r>
              <a:rPr lang="en-US" sz="3200" dirty="0" smtClean="0">
                <a:latin typeface="+mn-lt"/>
                <a:ea typeface="Calibri"/>
                <a:cs typeface="Times New Roman"/>
              </a:rPr>
              <a:t>moderate-severe </a:t>
            </a:r>
            <a:r>
              <a:rPr lang="en-US" sz="3200" dirty="0" smtClean="0">
                <a:latin typeface="+mn-lt"/>
                <a:ea typeface="Calibri"/>
                <a:cs typeface="Times New Roman"/>
              </a:rPr>
              <a:t>NSPD</a:t>
            </a:r>
            <a:r>
              <a:rPr lang="en-US" sz="3200" dirty="0" smtClean="0">
                <a:latin typeface="+mn-lt"/>
                <a:ea typeface="Calibri"/>
                <a:cs typeface="Times New Roman"/>
              </a:rPr>
              <a:t>.</a:t>
            </a:r>
          </a:p>
        </p:txBody>
      </p:sp>
    </p:spTree>
    <p:extLst>
      <p:ext uri="{BB962C8B-B14F-4D97-AF65-F5344CB8AC3E}">
        <p14:creationId xmlns:p14="http://schemas.microsoft.com/office/powerpoint/2010/main" val="1019373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rca:RCAuthoringProperties xmlns:rca="urn:sharePointPublishingRcaProperties">
  <rca:Converter rca:guid="853d58f5-13c3-46f8-8b81-3ca4abcad7b3">
    <rca:property rca:type="InheritParentSettings">False</rca:property>
    <rca:property rca:type="SelectedPageLayout">24</rca:property>
    <rca:property rca:type="SelectedPageField">f55c4d88-1f2e-4ad9-aaa8-819af4ee7ee8</rca:property>
    <rca:property rca:type="SelectedStylesField">a932ec3f-94c1-48b1-b6dc-41aaa6eb7e54</rca:property>
    <rca:property rca:type="CreatePageWithSourceDocument">True</rca:property>
    <rca:property rca:type="AllowChangeLocationConfig">True</rca:property>
    <rca:property rca:type="ConfiguredPageLocation">http://dhpulse.hosp.dhha.org/SiteDirectory/laboratory</rca:property>
    <rca:property rca:type="CreateSynchronously">True</rca:property>
    <rca:property rca:type="AllowChangeProcessingConfig">True</rca:property>
    <rca:property rca:type="ConverterSpecificSettings">&lt;InfoPathPageConverterSettings Version="1" &gt;&lt;FilePlaceHolder Url="http://dhpulse.hosp.dhha.org/SiteDirectory/laboratory/Documents/LIS Service Request  Form.xsn" &gt;&lt;/FilePlaceHolder&gt;&lt;SelectedView Name="view_1.xsl" /&gt;&lt;/InfoPathPageConverterSettings&gt;</rca:property>
  </rca:Converter>
  <rca:Converter rca:guid="6dfdc5b4-2a28-4a06-b0c6-ad3901e3a807">
    <rca:property rca:type="InheritParentSettings">False</rca:property>
    <rca:property rca:type="SelectedPageLayout">24</rca:property>
    <rca:property rca:type="SelectedPageField">f55c4d88-1f2e-4ad9-aaa8-819af4ee7ee8</rca:property>
    <rca:property rca:type="SelectedStylesField">a932ec3f-94c1-48b1-b6dc-41aaa6eb7e54</rca:property>
    <rca:property rca:type="CreatePageWithSourceDocument">True</rca:property>
    <rca:property rca:type="AllowChangeLocationConfig">True</rca:property>
    <rca:property rca:type="ConfiguredPageLocation">http://dhpulse.hosp.dhha.org</rca:property>
    <rca:property rca:type="CreateSynchronously">True</rca:property>
    <rca:property rca:type="AllowChangeProcessingConfig">True</rca:property>
    <rca:property rca:type="ConverterSpecificSettings"/>
  </rca:Converter>
</rca:RCAuthoringProperties>
</file>

<file path=customXml/item2.xml><?xml version="1.0" encoding="utf-8"?>
<p:properties xmlns:p="http://schemas.microsoft.com/office/2006/metadata/properties" xmlns:xsi="http://www.w3.org/2001/XMLSchema-instance" xmlns:pc="http://schemas.microsoft.com/office/infopath/2007/PartnerControls">
  <documentManagement>
    <Strategic_x0020_Plan_x0020_Priority_x0020_Areas xmlns="d3dd7a62-85ab-4b8e-9e5b-b3ccb4cea05d" xsi:nil="true"/>
    <Health_x0020_Topic xmlns="d3dd7a62-85ab-4b8e-9e5b-b3ccb4cea05d"/>
    <Document_x0020_Type xmlns="d3dd7a62-85ab-4b8e-9e5b-b3ccb4cea05d">Word and PPT Templates</Document_x0020_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C816CDDE1115D04A8C1C0114B21DAB9E" ma:contentTypeVersion="4" ma:contentTypeDescription="Create a new document." ma:contentTypeScope="" ma:versionID="c9813fbd1ba37683b1e0af1c0f17bbf3">
  <xsd:schema xmlns:xsd="http://www.w3.org/2001/XMLSchema" xmlns:xs="http://www.w3.org/2001/XMLSchema" xmlns:p="http://schemas.microsoft.com/office/2006/metadata/properties" xmlns:ns2="d3dd7a62-85ab-4b8e-9e5b-b3ccb4cea05d" targetNamespace="http://schemas.microsoft.com/office/2006/metadata/properties" ma:root="true" ma:fieldsID="10282cc9668062d9f4703815c785043e" ns2:_="">
    <xsd:import namespace="d3dd7a62-85ab-4b8e-9e5b-b3ccb4cea05d"/>
    <xsd:element name="properties">
      <xsd:complexType>
        <xsd:sequence>
          <xsd:element name="documentManagement">
            <xsd:complexType>
              <xsd:all>
                <xsd:element ref="ns2:Document_x0020_Type" minOccurs="0"/>
                <xsd:element ref="ns2:Health_x0020_Topic" minOccurs="0"/>
                <xsd:element ref="ns2:Strategic_x0020_Plan_x0020_Priority_x0020_Area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dd7a62-85ab-4b8e-9e5b-b3ccb4cea05d" elementFormDefault="qualified">
    <xsd:import namespace="http://schemas.microsoft.com/office/2006/documentManagement/types"/>
    <xsd:import namespace="http://schemas.microsoft.com/office/infopath/2007/PartnerControls"/>
    <xsd:element name="Document_x0020_Type" ma:index="8" nillable="true" ma:displayName="Document Type" ma:format="Dropdown" ma:internalName="Document_x0020_Type">
      <xsd:simpleType>
        <xsd:restriction base="dms:Choice">
          <xsd:enumeration value="Bi-Weekly Email Newsletter Content"/>
          <xsd:enumeration value="Denver Vital Signs"/>
          <xsd:enumeration value="Health Indicators"/>
          <xsd:enumeration value="Infographics"/>
          <xsd:enumeration value="Planning Documents"/>
          <xsd:enumeration value="Project Request Forms"/>
          <xsd:enumeration value="Tobacco Control, Education &amp; Prevention"/>
          <xsd:enumeration value="Word and PPT Templates"/>
        </xsd:restriction>
      </xsd:simpleType>
    </xsd:element>
    <xsd:element name="Health_x0020_Topic" ma:index="9" nillable="true" ma:displayName="Health Topic" ma:internalName="Health_x0020_Topic">
      <xsd:complexType>
        <xsd:complexContent>
          <xsd:extension base="dms:MultiChoice">
            <xsd:sequence>
              <xsd:element name="Value" maxOccurs="unbounded" minOccurs="0" nillable="true">
                <xsd:simpleType>
                  <xsd:restriction base="dms:Choice">
                    <xsd:enumeration value="Access to Care"/>
                    <xsd:enumeration value="Air Quality"/>
                    <xsd:enumeration value="Childhood Obesity"/>
                    <xsd:enumeration value="Healthy Eating, Active Living"/>
                    <xsd:enumeration value="HIV"/>
                    <xsd:enumeration value="Injury Prevention"/>
                    <xsd:enumeration value="Maternal Child Health"/>
                    <xsd:enumeration value="Strategic Plan"/>
                    <xsd:enumeration value="STDs"/>
                    <xsd:enumeration value="Travel Clinic"/>
                    <xsd:enumeration value="Tuberculosis"/>
                    <xsd:enumeration value="Tobacco"/>
                    <xsd:enumeration value="Vaccine-Preventable Illnesses"/>
                    <xsd:enumeration value="Youth Health"/>
                  </xsd:restriction>
                </xsd:simpleType>
              </xsd:element>
            </xsd:sequence>
          </xsd:extension>
        </xsd:complexContent>
      </xsd:complexType>
    </xsd:element>
    <xsd:element name="Strategic_x0020_Plan_x0020_Priority_x0020_Areas" ma:index="10" nillable="true" ma:displayName="Strategic Plan Priority Areas" ma:format="Dropdown" ma:internalName="Strategic_x0020_Plan_x0020_Priority_x0020_Areas">
      <xsd:simpleType>
        <xsd:restriction base="dms:Choice">
          <xsd:enumeration value="Community/Population Health"/>
          <xsd:enumeration value="Customer Experience"/>
          <xsd:enumeration value="Financial Strength"/>
          <xsd:enumeration value="Insurance Coverage/Prevention Services"/>
          <xsd:enumeration value="Quality Improvement/Patient Safety"/>
          <xsd:enumeration value="Workforce Engagemen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71E9DE-B533-4AC3-890B-2F8E7BA4B1E8}">
  <ds:schemaRefs>
    <ds:schemaRef ds:uri="urn:sharePointPublishingRcaProperties"/>
  </ds:schemaRefs>
</ds:datastoreItem>
</file>

<file path=customXml/itemProps2.xml><?xml version="1.0" encoding="utf-8"?>
<ds:datastoreItem xmlns:ds="http://schemas.openxmlformats.org/officeDocument/2006/customXml" ds:itemID="{70E60A0E-1521-42B0-9EDE-14C5AB58999A}">
  <ds:schemaRefs>
    <ds:schemaRef ds:uri="http://purl.org/dc/terms/"/>
    <ds:schemaRef ds:uri="http://schemas.microsoft.com/office/2006/metadata/properties"/>
    <ds:schemaRef ds:uri="http://purl.org/dc/dcmitype/"/>
    <ds:schemaRef ds:uri="http://schemas.microsoft.com/office/2006/documentManagement/types"/>
    <ds:schemaRef ds:uri="http://www.w3.org/XML/1998/namespace"/>
    <ds:schemaRef ds:uri="d3dd7a62-85ab-4b8e-9e5b-b3ccb4cea05d"/>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6FF946A8-EC30-46DB-916A-397EF45068AA}">
  <ds:schemaRefs>
    <ds:schemaRef ds:uri="http://schemas.microsoft.com/sharepoint/v3/contenttype/forms"/>
  </ds:schemaRefs>
</ds:datastoreItem>
</file>

<file path=customXml/itemProps4.xml><?xml version="1.0" encoding="utf-8"?>
<ds:datastoreItem xmlns:ds="http://schemas.openxmlformats.org/officeDocument/2006/customXml" ds:itemID="{58B91F81-D384-42BD-AFB0-C361AFCAE2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dd7a62-85ab-4b8e-9e5b-b3ccb4cea0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12932</TotalTime>
  <Words>989</Words>
  <Application>Microsoft Office PowerPoint</Application>
  <PresentationFormat>Custom</PresentationFormat>
  <Paragraphs>125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one2one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Zumbahlen</dc:creator>
  <cp:lastModifiedBy>eshekiro</cp:lastModifiedBy>
  <cp:revision>341</cp:revision>
  <cp:lastPrinted>2017-05-26T19:44:11Z</cp:lastPrinted>
  <dcterms:created xsi:type="dcterms:W3CDTF">2013-02-03T18:55:41Z</dcterms:created>
  <dcterms:modified xsi:type="dcterms:W3CDTF">2017-05-26T20:39:57Z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0x010100C816CDDE1115D04A8C1C0114B21DAB9E</vt:lpwstr>
  </property>
</Properties>
</file>