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91" r:id="rId4"/>
    <p:sldId id="315" r:id="rId5"/>
    <p:sldId id="317" r:id="rId6"/>
    <p:sldId id="316" r:id="rId7"/>
    <p:sldId id="287" r:id="rId8"/>
    <p:sldId id="276" r:id="rId9"/>
    <p:sldId id="311" r:id="rId10"/>
    <p:sldId id="275" r:id="rId11"/>
    <p:sldId id="308" r:id="rId12"/>
    <p:sldId id="307" r:id="rId13"/>
    <p:sldId id="303" r:id="rId14"/>
    <p:sldId id="310" r:id="rId15"/>
    <p:sldId id="319" r:id="rId16"/>
    <p:sldId id="27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6825" autoAdjust="0"/>
  </p:normalViewPr>
  <p:slideViewPr>
    <p:cSldViewPr>
      <p:cViewPr varScale="1">
        <p:scale>
          <a:sx n="102" d="100"/>
          <a:sy n="102" d="100"/>
        </p:scale>
        <p:origin x="-3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F01B2C-2A2A-4D5D-878E-91358F83402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508780-149B-437F-B233-F55EB2A57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2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128E-10F9-4E50-B2B7-956185CC05C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26A3-D980-407E-9B3F-D19B2C3C7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1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26A3-D980-407E-9B3F-D19B2C3C7C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5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26A3-D980-407E-9B3F-D19B2C3C7C0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26A3-D980-407E-9B3F-D19B2C3C7C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5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26A3-D980-407E-9B3F-D19B2C3C7C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9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26A3-D980-407E-9B3F-D19B2C3C7C0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5/2/2017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KristyM.Bolen@ky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Kristy M. Bolen, MPA BS</a:t>
            </a:r>
          </a:p>
          <a:p>
            <a:r>
              <a:rPr lang="en-US" dirty="0" smtClean="0"/>
              <a:t>Senior Regional Epidemiologist</a:t>
            </a:r>
          </a:p>
          <a:p>
            <a:r>
              <a:rPr lang="en-US" dirty="0" smtClean="0"/>
              <a:t>June 6,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839200" cy="1676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Using Epi Rapid Response Teams During a Regional Response to Influenza Case Increase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7343308" y="5486400"/>
            <a:ext cx="1445091" cy="1076640"/>
          </a:xfrm>
          <a:prstGeom prst="rect">
            <a:avLst/>
          </a:prstGeom>
        </p:spPr>
      </p:pic>
      <p:pic>
        <p:nvPicPr>
          <p:cNvPr id="2050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8" y="5638800"/>
            <a:ext cx="1081983" cy="94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8162" y="1295400"/>
            <a:ext cx="7996238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1,522 cases were investigated from January 1-May 31, 2016</a:t>
            </a:r>
          </a:p>
          <a:p>
            <a:pPr lvl="1"/>
            <a:r>
              <a:rPr lang="en-US" dirty="0" smtClean="0"/>
              <a:t>54% of the cases were ages 0-18 years</a:t>
            </a:r>
          </a:p>
          <a:p>
            <a:pPr lvl="1"/>
            <a:r>
              <a:rPr lang="en-US" dirty="0" smtClean="0"/>
              <a:t>53.0% were Female</a:t>
            </a:r>
          </a:p>
          <a:p>
            <a:endParaRPr lang="en-US" dirty="0" smtClean="0"/>
          </a:p>
          <a:p>
            <a:r>
              <a:rPr lang="en-US" dirty="0" smtClean="0"/>
              <a:t>57.6% of the cases were interviewed by a LHD nurse, ERRT member or Nursing Student</a:t>
            </a:r>
          </a:p>
          <a:p>
            <a:endParaRPr lang="en-US" dirty="0"/>
          </a:p>
          <a:p>
            <a:r>
              <a:rPr lang="en-US" dirty="0" smtClean="0"/>
              <a:t>Of the interviewed cases (N=876), 75.5% of cases were </a:t>
            </a:r>
            <a:r>
              <a:rPr lang="en-US" u="sng" dirty="0" smtClean="0"/>
              <a:t>unvaccinated</a:t>
            </a:r>
          </a:p>
          <a:p>
            <a:pPr lvl="1"/>
            <a:r>
              <a:rPr lang="en-US" dirty="0" smtClean="0"/>
              <a:t>81.7% of Pediatric cases</a:t>
            </a:r>
          </a:p>
          <a:p>
            <a:pPr lvl="2"/>
            <a:r>
              <a:rPr lang="en-US" dirty="0" smtClean="0"/>
              <a:t>Of vaccinated cases, high percentage had received live vaccine (</a:t>
            </a:r>
            <a:r>
              <a:rPr lang="en-US" dirty="0" err="1" smtClean="0"/>
              <a:t>FluMist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68.2% of Adult cases</a:t>
            </a:r>
          </a:p>
          <a:p>
            <a:pPr lvl="2"/>
            <a:r>
              <a:rPr lang="en-US" dirty="0" smtClean="0"/>
              <a:t>Of vaccinated cases, most were ages 60 years and older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  <p:pic>
        <p:nvPicPr>
          <p:cNvPr id="1026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33 hospitalizations</a:t>
            </a:r>
          </a:p>
          <a:p>
            <a:pPr lvl="1"/>
            <a:r>
              <a:rPr lang="en-US" dirty="0" smtClean="0"/>
              <a:t>1 death reported in April (Type B influenza)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Of Interviewed Cases (N = 876)</a:t>
            </a:r>
          </a:p>
          <a:p>
            <a:r>
              <a:rPr lang="en-US" dirty="0" smtClean="0"/>
              <a:t>82.1% reported Cough</a:t>
            </a:r>
          </a:p>
          <a:p>
            <a:r>
              <a:rPr lang="en-US" dirty="0" smtClean="0"/>
              <a:t>61.7% reported Congestion</a:t>
            </a:r>
          </a:p>
          <a:p>
            <a:r>
              <a:rPr lang="en-US" dirty="0" smtClean="0"/>
              <a:t>96% reported Fever</a:t>
            </a:r>
          </a:p>
          <a:p>
            <a:pPr lvl="1"/>
            <a:r>
              <a:rPr lang="en-US" dirty="0" smtClean="0"/>
              <a:t>Average: 101.3</a:t>
            </a:r>
            <a:r>
              <a:rPr lang="en-US" baseline="30000" dirty="0" smtClean="0"/>
              <a:t>0 </a:t>
            </a:r>
            <a:r>
              <a:rPr lang="en-US" dirty="0" smtClean="0"/>
              <a:t>F; Range: 99-105</a:t>
            </a:r>
            <a:r>
              <a:rPr lang="en-US" baseline="30000" dirty="0" smtClean="0"/>
              <a:t>0 </a:t>
            </a:r>
            <a:r>
              <a:rPr lang="en-US" dirty="0" smtClean="0"/>
              <a:t>F </a:t>
            </a:r>
          </a:p>
          <a:p>
            <a:r>
              <a:rPr lang="en-US" dirty="0" smtClean="0"/>
              <a:t>Most common other symptoms reported were: N/V/D, Body Aches, Headache, Fatigue &amp; Chills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  <p:pic>
        <p:nvPicPr>
          <p:cNvPr id="1026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82575"/>
            <a:ext cx="865028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2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82575"/>
            <a:ext cx="865028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3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Total Regional LHD Cost for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Approximately 1,500 hours spent on the response</a:t>
            </a:r>
          </a:p>
          <a:p>
            <a:pPr lvl="1"/>
            <a:r>
              <a:rPr lang="en-US" dirty="0" smtClean="0"/>
              <a:t>From employee time log sheet created for response</a:t>
            </a:r>
          </a:p>
          <a:p>
            <a:pPr lvl="1"/>
            <a:r>
              <a:rPr lang="en-US" dirty="0" smtClean="0"/>
              <a:t>For all employees who worked on some part of the investigation</a:t>
            </a:r>
          </a:p>
          <a:p>
            <a:pPr lvl="1"/>
            <a:endParaRPr lang="en-US" dirty="0"/>
          </a:p>
          <a:p>
            <a:r>
              <a:rPr lang="en-US" dirty="0" smtClean="0"/>
              <a:t>$45,000 spent from February 18-May 31</a:t>
            </a:r>
          </a:p>
          <a:p>
            <a:pPr lvl="1"/>
            <a:r>
              <a:rPr lang="en-US" dirty="0" smtClean="0"/>
              <a:t>Includes salary and fringe</a:t>
            </a:r>
          </a:p>
          <a:p>
            <a:pPr lvl="1"/>
            <a:endParaRPr lang="en-US" dirty="0"/>
          </a:p>
          <a:p>
            <a:r>
              <a:rPr lang="en-US" dirty="0" smtClean="0"/>
              <a:t>This doesn’t include Regional Epidemiologist or Regional Preparedness Coordinator’s time</a:t>
            </a:r>
            <a:endParaRPr lang="en-US" dirty="0"/>
          </a:p>
        </p:txBody>
      </p:sp>
      <p:pic>
        <p:nvPicPr>
          <p:cNvPr id="4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Epi Rapid Response Teams can help local health departments save resources during large, regional outbreak investigations</a:t>
            </a:r>
          </a:p>
          <a:p>
            <a:endParaRPr lang="en-US" dirty="0"/>
          </a:p>
          <a:p>
            <a:r>
              <a:rPr lang="en-US" dirty="0" smtClean="0"/>
              <a:t>Communities need more information on flu vaccination</a:t>
            </a:r>
          </a:p>
          <a:p>
            <a:pPr lvl="1"/>
            <a:r>
              <a:rPr lang="en-US" dirty="0" smtClean="0"/>
              <a:t>Especially for children and middle aged adults</a:t>
            </a:r>
          </a:p>
          <a:p>
            <a:pPr lvl="1"/>
            <a:r>
              <a:rPr lang="en-US" dirty="0" smtClean="0"/>
              <a:t>Vaccine can be given anytime during the flu season</a:t>
            </a:r>
          </a:p>
          <a:p>
            <a:endParaRPr lang="en-US" dirty="0"/>
          </a:p>
          <a:p>
            <a:r>
              <a:rPr lang="en-US" dirty="0" smtClean="0"/>
              <a:t>As PCR technologies become less expensive and easier to use, increases in cases will occur and will potentially overwhelm small local health departments. </a:t>
            </a:r>
            <a:endParaRPr lang="en-US" dirty="0"/>
          </a:p>
        </p:txBody>
      </p:sp>
      <p:pic>
        <p:nvPicPr>
          <p:cNvPr id="4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Kristy M. Bolen, MPA BS</a:t>
            </a:r>
          </a:p>
          <a:p>
            <a:pPr marL="0" indent="0" algn="ctr">
              <a:buNone/>
            </a:pPr>
            <a:r>
              <a:rPr lang="en-US" dirty="0" smtClean="0"/>
              <a:t>Senior Regional Epidemiologist</a:t>
            </a:r>
          </a:p>
          <a:p>
            <a:pPr marL="0" indent="0" algn="ctr">
              <a:buNone/>
            </a:pPr>
            <a:r>
              <a:rPr lang="en-US" dirty="0" smtClean="0"/>
              <a:t>Serving the Fivco Area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2924 Holt Street</a:t>
            </a:r>
          </a:p>
          <a:p>
            <a:pPr marL="0" indent="0" algn="ctr">
              <a:buNone/>
            </a:pPr>
            <a:r>
              <a:rPr lang="en-US" dirty="0" smtClean="0"/>
              <a:t>Ashland, Kentucky 41101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KristyM.Bolen@ky.gov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Phone: 606-329-9444 </a:t>
            </a:r>
            <a:r>
              <a:rPr lang="en-US" dirty="0" err="1" smtClean="0"/>
              <a:t>ext</a:t>
            </a:r>
            <a:r>
              <a:rPr lang="en-US" dirty="0" smtClean="0"/>
              <a:t> 2232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  <p:pic>
        <p:nvPicPr>
          <p:cNvPr id="1026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Discuss Kentucky’s Epi Rapid Response Teams</a:t>
            </a:r>
          </a:p>
          <a:p>
            <a:endParaRPr lang="en-US" dirty="0"/>
          </a:p>
          <a:p>
            <a:r>
              <a:rPr lang="en-US" dirty="0" smtClean="0"/>
              <a:t>Discuss Investigation Methods Used</a:t>
            </a:r>
          </a:p>
          <a:p>
            <a:endParaRPr lang="en-US" dirty="0" smtClean="0"/>
          </a:p>
          <a:p>
            <a:r>
              <a:rPr lang="en-US" dirty="0"/>
              <a:t>Discuss Epidemiologic Data 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  <p:pic>
        <p:nvPicPr>
          <p:cNvPr id="1026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7" t="22671" r="10162" b="23718"/>
          <a:stretch/>
        </p:blipFill>
        <p:spPr bwMode="auto">
          <a:xfrm>
            <a:off x="3048000" y="228600"/>
            <a:ext cx="5851038" cy="507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77167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Boyd		48, 324</a:t>
            </a:r>
          </a:p>
          <a:p>
            <a:r>
              <a:rPr lang="en-US" b="1" dirty="0" smtClean="0"/>
              <a:t>Carter		27,158</a:t>
            </a:r>
          </a:p>
          <a:p>
            <a:r>
              <a:rPr lang="en-US" b="1" dirty="0" smtClean="0"/>
              <a:t>Elliott		7,648</a:t>
            </a:r>
          </a:p>
          <a:p>
            <a:r>
              <a:rPr lang="en-US" b="1" dirty="0" smtClean="0"/>
              <a:t>Greenup		36,068</a:t>
            </a:r>
          </a:p>
          <a:p>
            <a:r>
              <a:rPr lang="en-US" b="1" dirty="0" smtClean="0"/>
              <a:t>Lawrence	15,745</a:t>
            </a:r>
          </a:p>
          <a:p>
            <a:endParaRPr lang="en-US" b="1" dirty="0"/>
          </a:p>
          <a:p>
            <a:r>
              <a:rPr lang="en-US" b="1" dirty="0" smtClean="0"/>
              <a:t>Total		134,944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1" y="3816523"/>
            <a:ext cx="2971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Hospitals:</a:t>
            </a:r>
          </a:p>
          <a:p>
            <a:r>
              <a:rPr lang="en-US" dirty="0" smtClean="0"/>
              <a:t>King’s Daughters Medical Center</a:t>
            </a:r>
          </a:p>
          <a:p>
            <a:r>
              <a:rPr lang="en-US" dirty="0" smtClean="0"/>
              <a:t>Our Lady of Bellefonte Hospital Three Rivers Medical Center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44562"/>
          </a:xfrm>
        </p:spPr>
        <p:txBody>
          <a:bodyPr/>
          <a:lstStyle/>
          <a:p>
            <a:r>
              <a:rPr lang="en-US" dirty="0" smtClean="0"/>
              <a:t>Epi Rapid Response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001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Started in late 1980’s to enhance epi capacity at local health departments in Kentucky</a:t>
            </a:r>
          </a:p>
          <a:p>
            <a:endParaRPr lang="en-US" dirty="0"/>
          </a:p>
          <a:p>
            <a:r>
              <a:rPr lang="en-US" dirty="0" smtClean="0"/>
              <a:t>Program has continued after creation of regional epidemiologist positions in 2003</a:t>
            </a:r>
          </a:p>
          <a:p>
            <a:endParaRPr lang="en-US" dirty="0"/>
          </a:p>
          <a:p>
            <a:r>
              <a:rPr lang="en-US" dirty="0" smtClean="0"/>
              <a:t>Currently there are over 400 members in Kentucky</a:t>
            </a:r>
          </a:p>
          <a:p>
            <a:pPr lvl="1"/>
            <a:r>
              <a:rPr lang="en-US" dirty="0" smtClean="0"/>
              <a:t>17 in Fivco Region</a:t>
            </a:r>
          </a:p>
          <a:p>
            <a:pPr lvl="2"/>
            <a:r>
              <a:rPr lang="en-US" dirty="0" smtClean="0"/>
              <a:t>2 Directors</a:t>
            </a:r>
          </a:p>
          <a:p>
            <a:pPr lvl="2"/>
            <a:r>
              <a:rPr lang="en-US" dirty="0" smtClean="0"/>
              <a:t>8 Nurses</a:t>
            </a:r>
          </a:p>
          <a:p>
            <a:pPr lvl="2"/>
            <a:r>
              <a:rPr lang="en-US" dirty="0" smtClean="0"/>
              <a:t>7 Registered Sanitarians </a:t>
            </a:r>
            <a:endParaRPr lang="en-US" dirty="0"/>
          </a:p>
        </p:txBody>
      </p:sp>
      <p:pic>
        <p:nvPicPr>
          <p:cNvPr id="4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 Rapid Response Team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day face-to-face training</a:t>
            </a:r>
          </a:p>
          <a:p>
            <a:pPr lvl="1"/>
            <a:r>
              <a:rPr lang="en-US" dirty="0" smtClean="0"/>
              <a:t>Outbreak investigation steps</a:t>
            </a:r>
          </a:p>
          <a:p>
            <a:pPr lvl="1"/>
            <a:r>
              <a:rPr lang="en-US" dirty="0" smtClean="0"/>
              <a:t>Disease specific investigations</a:t>
            </a:r>
          </a:p>
          <a:p>
            <a:pPr lvl="1"/>
            <a:r>
              <a:rPr lang="en-US" dirty="0" smtClean="0"/>
              <a:t>Lab sample collection</a:t>
            </a:r>
          </a:p>
          <a:p>
            <a:r>
              <a:rPr lang="en-US" dirty="0" smtClean="0"/>
              <a:t> Practical Tabletop Exercise </a:t>
            </a:r>
          </a:p>
          <a:p>
            <a:pPr lvl="1"/>
            <a:r>
              <a:rPr lang="en-US" dirty="0" smtClean="0"/>
              <a:t>Scenarios include Ebola, Pandemic Flu, Enteric Illnesses</a:t>
            </a:r>
          </a:p>
          <a:p>
            <a:pPr lvl="1"/>
            <a:r>
              <a:rPr lang="en-US" dirty="0" smtClean="0"/>
              <a:t>Must attend after initial training and once every 3 years</a:t>
            </a:r>
          </a:p>
          <a:p>
            <a:r>
              <a:rPr lang="en-US" dirty="0" smtClean="0"/>
              <a:t>Four hours of CEU training every year</a:t>
            </a:r>
          </a:p>
          <a:p>
            <a:r>
              <a:rPr lang="en-US" dirty="0" smtClean="0"/>
              <a:t>Attend ERRT Conference twice every four years </a:t>
            </a:r>
            <a:endParaRPr lang="en-US" dirty="0"/>
          </a:p>
        </p:txBody>
      </p:sp>
      <p:pic>
        <p:nvPicPr>
          <p:cNvPr id="4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dirty="0" smtClean="0"/>
              <a:t>Epi Rapid Response Teams in Fivco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health department in the region has an ERRT group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Each group has responded to local outbreaks in their county</a:t>
            </a:r>
          </a:p>
          <a:p>
            <a:pPr lvl="1"/>
            <a:r>
              <a:rPr lang="en-US" dirty="0" smtClean="0"/>
              <a:t>Usually foodborne and mostly localized</a:t>
            </a:r>
          </a:p>
          <a:p>
            <a:endParaRPr lang="en-US" dirty="0"/>
          </a:p>
          <a:p>
            <a:r>
              <a:rPr lang="en-US" dirty="0" smtClean="0"/>
              <a:t>ERRT Groups do not typically cross jurisdictions to help with investigations</a:t>
            </a:r>
          </a:p>
          <a:p>
            <a:pPr lvl="1"/>
            <a:r>
              <a:rPr lang="en-US" dirty="0" smtClean="0"/>
              <a:t>Even if they are involved in the same outbreak investigation</a:t>
            </a:r>
          </a:p>
          <a:p>
            <a:pPr lvl="2"/>
            <a:r>
              <a:rPr lang="en-US" dirty="0" smtClean="0"/>
              <a:t>Example: Cantaloupe/Salmonella investigation 2012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Typically providers in the Fivco area used rapid flu testing to diagnose/treat flu</a:t>
            </a:r>
          </a:p>
          <a:p>
            <a:pPr lvl="1"/>
            <a:r>
              <a:rPr lang="en-US" dirty="0" smtClean="0"/>
              <a:t>Some clinics provided crude ILI and rapid test result data to regional epidemiologist</a:t>
            </a:r>
          </a:p>
          <a:p>
            <a:pPr lvl="1"/>
            <a:r>
              <a:rPr lang="en-US" dirty="0" smtClean="0"/>
              <a:t>This plus KDPH’s weekly Flu View gave an overview of flu activity in the region</a:t>
            </a:r>
          </a:p>
          <a:p>
            <a:r>
              <a:rPr lang="en-US" dirty="0" smtClean="0"/>
              <a:t>In 2014, Hospital System A acquired a PCR respiratory multi-pathogen panel machine for in-patient testing</a:t>
            </a:r>
          </a:p>
          <a:p>
            <a:pPr lvl="1"/>
            <a:r>
              <a:rPr lang="en-US" dirty="0" smtClean="0"/>
              <a:t>Mostly used in Pediatric cases to distinguish quickly between RSV, Flu and Enterovirus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  <p:pic>
        <p:nvPicPr>
          <p:cNvPr id="1026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October 2015, Hospital A purchased single-pathogen molecular flu testing machines for each of their Family Care Centers, Urgent Care Centers and Emergency Departments in the Tri-State Area	</a:t>
            </a:r>
          </a:p>
          <a:p>
            <a:pPr lvl="1"/>
            <a:r>
              <a:rPr lang="en-US" dirty="0" smtClean="0"/>
              <a:t>Urgent Care centers received up to 6, Family Care Centers up to 3 and the Emergency Departments up to 6 machines per site</a:t>
            </a:r>
          </a:p>
          <a:p>
            <a:endParaRPr lang="en-US" dirty="0" smtClean="0"/>
          </a:p>
          <a:p>
            <a:r>
              <a:rPr lang="en-US" dirty="0" smtClean="0"/>
              <a:t>Epidemiologist was notified in late January about the switch in testing methods</a:t>
            </a:r>
          </a:p>
          <a:p>
            <a:endParaRPr lang="en-US" dirty="0"/>
          </a:p>
          <a:p>
            <a:r>
              <a:rPr lang="en-US" dirty="0" smtClean="0"/>
              <a:t>On February 18</a:t>
            </a:r>
            <a:r>
              <a:rPr lang="en-US" baseline="30000" dirty="0" smtClean="0"/>
              <a:t>th</a:t>
            </a:r>
            <a:r>
              <a:rPr lang="en-US" dirty="0" smtClean="0"/>
              <a:t> KDPH issued an outbreak number for a Regional Influenza Outbreak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  <p:pic>
        <p:nvPicPr>
          <p:cNvPr id="1026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Epi Rapid Response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Team members used for a variety of tasks during response</a:t>
            </a:r>
          </a:p>
          <a:p>
            <a:pPr lvl="1"/>
            <a:r>
              <a:rPr lang="en-US" dirty="0" smtClean="0"/>
              <a:t>Interviewing Cases</a:t>
            </a:r>
          </a:p>
          <a:p>
            <a:pPr lvl="2"/>
            <a:r>
              <a:rPr lang="en-US" dirty="0" smtClean="0"/>
              <a:t>Vaccination Status, Tamiflu Usage, S/S, School/Work/Daycare</a:t>
            </a:r>
          </a:p>
          <a:p>
            <a:pPr lvl="1"/>
            <a:r>
              <a:rPr lang="en-US" dirty="0" smtClean="0"/>
              <a:t>Gathering other data such as school attendance, Tamiflu supplies</a:t>
            </a:r>
          </a:p>
          <a:p>
            <a:pPr lvl="1"/>
            <a:r>
              <a:rPr lang="en-US" dirty="0" smtClean="0"/>
              <a:t>Answering phone calls from the public</a:t>
            </a:r>
          </a:p>
          <a:p>
            <a:pPr lvl="2"/>
            <a:r>
              <a:rPr lang="en-US" dirty="0" smtClean="0"/>
              <a:t>Using a pre-crafted Talking Points Sheet developed by shared PIO</a:t>
            </a:r>
          </a:p>
          <a:p>
            <a:pPr lvl="1"/>
            <a:r>
              <a:rPr lang="en-US" dirty="0" smtClean="0"/>
              <a:t>Imputing line list data </a:t>
            </a:r>
          </a:p>
          <a:p>
            <a:endParaRPr lang="en-US" dirty="0"/>
          </a:p>
          <a:p>
            <a:r>
              <a:rPr lang="en-US" dirty="0" smtClean="0"/>
              <a:t>Each LHD ERRT group worked differently but all contributed to the regional response</a:t>
            </a:r>
            <a:endParaRPr lang="en-US" dirty="0"/>
          </a:p>
        </p:txBody>
      </p:sp>
      <p:pic>
        <p:nvPicPr>
          <p:cNvPr id="4" name="Picture 2" descr="C:\Users\kristym.bolen\Desktop\Acred Stuff\LOGOS\standard-col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199"/>
            <a:ext cx="619125" cy="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4215" r="12290" b="13453"/>
          <a:stretch/>
        </p:blipFill>
        <p:spPr>
          <a:xfrm>
            <a:off x="8059250" y="6172200"/>
            <a:ext cx="729149" cy="5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BCH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70C0"/>
      </a:accent6>
      <a:hlink>
        <a:srgbClr val="0070C0"/>
      </a:hlink>
      <a:folHlink>
        <a:srgbClr val="FFFF0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3022</TotalTime>
  <Words>693</Words>
  <Application>Microsoft Office PowerPoint</Application>
  <PresentationFormat>On-screen Show (4:3)</PresentationFormat>
  <Paragraphs>128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Using Epi Rapid Response Teams During a Regional Response to Influenza Case Increase</vt:lpstr>
      <vt:lpstr>Objectives</vt:lpstr>
      <vt:lpstr>PowerPoint Presentation</vt:lpstr>
      <vt:lpstr>Epi Rapid Response Teams</vt:lpstr>
      <vt:lpstr>Epi Rapid Response Team Training</vt:lpstr>
      <vt:lpstr>Epi Rapid Response Teams in Fivco</vt:lpstr>
      <vt:lpstr>Background</vt:lpstr>
      <vt:lpstr>Background</vt:lpstr>
      <vt:lpstr>Use of Epi Rapid Response Teams</vt:lpstr>
      <vt:lpstr>Results</vt:lpstr>
      <vt:lpstr>Results</vt:lpstr>
      <vt:lpstr>PowerPoint Presentation</vt:lpstr>
      <vt:lpstr>PowerPoint Presentation</vt:lpstr>
      <vt:lpstr>Total Regional LHD Cost for Response</vt:lpstr>
      <vt:lpstr>Conclusion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Bolen, Kristy M  (LHD- Ash-Boyd Co)</dc:creator>
  <cp:lastModifiedBy>Bolen, Kristy M  (LHD- Ash-Boyd Co)</cp:lastModifiedBy>
  <cp:revision>178</cp:revision>
  <cp:lastPrinted>2016-05-02T19:24:45Z</cp:lastPrinted>
  <dcterms:created xsi:type="dcterms:W3CDTF">2014-03-24T14:59:07Z</dcterms:created>
  <dcterms:modified xsi:type="dcterms:W3CDTF">2017-05-02T13:49:50Z</dcterms:modified>
</cp:coreProperties>
</file>