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2"/>
  </p:sldMasterIdLst>
  <p:notesMasterIdLst>
    <p:notesMasterId r:id="rId4"/>
  </p:notesMasterIdLst>
  <p:handoutMasterIdLst>
    <p:handoutMasterId r:id="rId5"/>
  </p:handoutMasterIdLst>
  <p:sldIdLst>
    <p:sldId id="263" r:id="rId3"/>
  </p:sldIdLst>
  <p:sldSz cx="51206400" cy="36576000"/>
  <p:notesSz cx="9236075" cy="7010400"/>
  <p:defaultTextStyle>
    <a:defPPr>
      <a:defRPr lang="en-US"/>
    </a:defPPr>
    <a:lvl1pPr algn="l" rtl="0" eaLnBrk="0" fontAlgn="base" hangingPunct="0">
      <a:spcBef>
        <a:spcPct val="20000"/>
      </a:spcBef>
      <a:spcAft>
        <a:spcPct val="0"/>
      </a:spcAft>
      <a:buChar char="•"/>
      <a:defRPr sz="9900" kern="1200">
        <a:solidFill>
          <a:schemeClr val="tx1"/>
        </a:solidFill>
        <a:latin typeface="Times New Roman" pitchFamily="18" charset="0"/>
        <a:ea typeface="+mn-ea"/>
        <a:cs typeface="+mn-cs"/>
      </a:defRPr>
    </a:lvl1pPr>
    <a:lvl2pPr marL="457200" algn="l" rtl="0" eaLnBrk="0" fontAlgn="base" hangingPunct="0">
      <a:spcBef>
        <a:spcPct val="20000"/>
      </a:spcBef>
      <a:spcAft>
        <a:spcPct val="0"/>
      </a:spcAft>
      <a:buChar char="•"/>
      <a:defRPr sz="9900" kern="1200">
        <a:solidFill>
          <a:schemeClr val="tx1"/>
        </a:solidFill>
        <a:latin typeface="Times New Roman" pitchFamily="18" charset="0"/>
        <a:ea typeface="+mn-ea"/>
        <a:cs typeface="+mn-cs"/>
      </a:defRPr>
    </a:lvl2pPr>
    <a:lvl3pPr marL="914400" algn="l" rtl="0" eaLnBrk="0" fontAlgn="base" hangingPunct="0">
      <a:spcBef>
        <a:spcPct val="20000"/>
      </a:spcBef>
      <a:spcAft>
        <a:spcPct val="0"/>
      </a:spcAft>
      <a:buChar char="•"/>
      <a:defRPr sz="9900" kern="1200">
        <a:solidFill>
          <a:schemeClr val="tx1"/>
        </a:solidFill>
        <a:latin typeface="Times New Roman" pitchFamily="18" charset="0"/>
        <a:ea typeface="+mn-ea"/>
        <a:cs typeface="+mn-cs"/>
      </a:defRPr>
    </a:lvl3pPr>
    <a:lvl4pPr marL="1371600" algn="l" rtl="0" eaLnBrk="0" fontAlgn="base" hangingPunct="0">
      <a:spcBef>
        <a:spcPct val="20000"/>
      </a:spcBef>
      <a:spcAft>
        <a:spcPct val="0"/>
      </a:spcAft>
      <a:buChar char="•"/>
      <a:defRPr sz="9900" kern="1200">
        <a:solidFill>
          <a:schemeClr val="tx1"/>
        </a:solidFill>
        <a:latin typeface="Times New Roman" pitchFamily="18" charset="0"/>
        <a:ea typeface="+mn-ea"/>
        <a:cs typeface="+mn-cs"/>
      </a:defRPr>
    </a:lvl4pPr>
    <a:lvl5pPr marL="1828800" algn="l" rtl="0" eaLnBrk="0" fontAlgn="base" hangingPunct="0">
      <a:spcBef>
        <a:spcPct val="20000"/>
      </a:spcBef>
      <a:spcAft>
        <a:spcPct val="0"/>
      </a:spcAft>
      <a:buChar char="•"/>
      <a:defRPr sz="9900" kern="1200">
        <a:solidFill>
          <a:schemeClr val="tx1"/>
        </a:solidFill>
        <a:latin typeface="Times New Roman" pitchFamily="18" charset="0"/>
        <a:ea typeface="+mn-ea"/>
        <a:cs typeface="+mn-cs"/>
      </a:defRPr>
    </a:lvl5pPr>
    <a:lvl6pPr marL="2286000" algn="l" defTabSz="914400" rtl="0" eaLnBrk="1" latinLnBrk="0" hangingPunct="1">
      <a:defRPr sz="9900" kern="1200">
        <a:solidFill>
          <a:schemeClr val="tx1"/>
        </a:solidFill>
        <a:latin typeface="Times New Roman" pitchFamily="18" charset="0"/>
        <a:ea typeface="+mn-ea"/>
        <a:cs typeface="+mn-cs"/>
      </a:defRPr>
    </a:lvl6pPr>
    <a:lvl7pPr marL="2743200" algn="l" defTabSz="914400" rtl="0" eaLnBrk="1" latinLnBrk="0" hangingPunct="1">
      <a:defRPr sz="9900" kern="1200">
        <a:solidFill>
          <a:schemeClr val="tx1"/>
        </a:solidFill>
        <a:latin typeface="Times New Roman" pitchFamily="18" charset="0"/>
        <a:ea typeface="+mn-ea"/>
        <a:cs typeface="+mn-cs"/>
      </a:defRPr>
    </a:lvl7pPr>
    <a:lvl8pPr marL="3200400" algn="l" defTabSz="914400" rtl="0" eaLnBrk="1" latinLnBrk="0" hangingPunct="1">
      <a:defRPr sz="9900" kern="1200">
        <a:solidFill>
          <a:schemeClr val="tx1"/>
        </a:solidFill>
        <a:latin typeface="Times New Roman" pitchFamily="18" charset="0"/>
        <a:ea typeface="+mn-ea"/>
        <a:cs typeface="+mn-cs"/>
      </a:defRPr>
    </a:lvl8pPr>
    <a:lvl9pPr marL="3657600" algn="l" defTabSz="914400" rtl="0" eaLnBrk="1" latinLnBrk="0" hangingPunct="1">
      <a:defRPr sz="99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1520">
          <p15:clr>
            <a:srgbClr val="A4A3A4"/>
          </p15:clr>
        </p15:guide>
        <p15:guide id="2" pos="16128">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k Johnson (IWNM)" initials="" lastIdx="4" clrIdx="0"/>
  <p:cmAuthor id="1" name="v-debuye" initials="" lastIdx="8" clrIdx="1"/>
  <p:cmAuthor id="2" name="a-bumont" initials=""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8AA5DC"/>
    <a:srgbClr val="FFFFFF"/>
    <a:srgbClr val="FF33CC"/>
    <a:srgbClr val="333333"/>
    <a:srgbClr val="FFFFCC"/>
    <a:srgbClr val="004442"/>
    <a:srgbClr val="00808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9" autoAdjust="0"/>
    <p:restoredTop sz="96307" autoAdjust="0"/>
  </p:normalViewPr>
  <p:slideViewPr>
    <p:cSldViewPr>
      <p:cViewPr varScale="1">
        <p:scale>
          <a:sx n="24" d="100"/>
          <a:sy n="24" d="100"/>
        </p:scale>
        <p:origin x="144" y="210"/>
      </p:cViewPr>
      <p:guideLst>
        <p:guide orient="horz" pos="11520"/>
        <p:guide pos="16128"/>
      </p:guideLst>
    </p:cSldViewPr>
  </p:slideViewPr>
  <p:notesTextViewPr>
    <p:cViewPr>
      <p:scale>
        <a:sx n="1" d="1"/>
        <a:sy n="1" d="1"/>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466056746696187"/>
          <c:y val="2.0376395341859758E-3"/>
          <c:w val="0.88635964714936943"/>
          <c:h val="0.7793103448275861"/>
        </c:manualLayout>
      </c:layout>
      <c:barChart>
        <c:barDir val="bar"/>
        <c:grouping val="clustered"/>
        <c:varyColors val="0"/>
        <c:ser>
          <c:idx val="0"/>
          <c:order val="0"/>
          <c:tx>
            <c:strRef>
              <c:f>Sheet1!$A$2</c:f>
              <c:strCache>
                <c:ptCount val="1"/>
              </c:strCache>
            </c:strRef>
          </c:tx>
          <c:spPr>
            <a:solidFill>
              <a:schemeClr val="accent1">
                <a:lumMod val="75000"/>
              </a:schemeClr>
            </a:soli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cat>
            <c:strRef>
              <c:f>Sheet1!$B$1:$D$1</c:f>
              <c:strCache>
                <c:ptCount val="3"/>
                <c:pt idx="0">
                  <c:v>Response Rate </c:v>
                </c:pt>
                <c:pt idx="1">
                  <c:v>Some level of IP training </c:v>
                </c:pt>
                <c:pt idx="2">
                  <c:v>Fully CIC </c:v>
                </c:pt>
              </c:strCache>
            </c:strRef>
          </c:cat>
          <c:val>
            <c:numRef>
              <c:f>Sheet1!$B$2:$D$2</c:f>
              <c:numCache>
                <c:formatCode>0.00%</c:formatCode>
                <c:ptCount val="3"/>
                <c:pt idx="0" formatCode="0%">
                  <c:v>1</c:v>
                </c:pt>
                <c:pt idx="1">
                  <c:v>0.86199999999999999</c:v>
                </c:pt>
                <c:pt idx="2" formatCode="0%">
                  <c:v>0.41</c:v>
                </c:pt>
              </c:numCache>
            </c:numRef>
          </c:val>
        </c:ser>
        <c:dLbls>
          <c:showLegendKey val="0"/>
          <c:showVal val="0"/>
          <c:showCatName val="0"/>
          <c:showSerName val="0"/>
          <c:showPercent val="0"/>
          <c:showBubbleSize val="0"/>
        </c:dLbls>
        <c:gapWidth val="100"/>
        <c:axId val="344734320"/>
        <c:axId val="344731968"/>
      </c:barChart>
      <c:catAx>
        <c:axId val="3447343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800" b="1" i="0" u="none" strike="noStrike" kern="1200" baseline="0">
                <a:solidFill>
                  <a:schemeClr val="tx1">
                    <a:lumMod val="50000"/>
                    <a:lumOff val="50000"/>
                  </a:schemeClr>
                </a:solidFill>
                <a:latin typeface="+mn-lt"/>
                <a:ea typeface="+mn-ea"/>
                <a:cs typeface="+mn-cs"/>
              </a:defRPr>
            </a:pPr>
            <a:endParaRPr lang="en-US"/>
          </a:p>
        </c:txPr>
        <c:crossAx val="344731968"/>
        <c:crosses val="autoZero"/>
        <c:auto val="1"/>
        <c:lblAlgn val="ctr"/>
        <c:lblOffset val="100"/>
        <c:noMultiLvlLbl val="0"/>
      </c:catAx>
      <c:valAx>
        <c:axId val="34473196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3447343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353295911444879"/>
          <c:y val="0.17237042636987185"/>
          <c:w val="0.88635964714936943"/>
          <c:h val="0.7793103448275861"/>
        </c:manualLayout>
      </c:layout>
      <c:barChart>
        <c:barDir val="bar"/>
        <c:grouping val="clustered"/>
        <c:varyColors val="0"/>
        <c:ser>
          <c:idx val="0"/>
          <c:order val="0"/>
          <c:tx>
            <c:strRef>
              <c:f>Sheet1!$A$2</c:f>
              <c:strCache>
                <c:ptCount val="1"/>
              </c:strCache>
            </c:strRef>
          </c:tx>
          <c:spPr>
            <a:solidFill>
              <a:schemeClr val="accent1">
                <a:lumMod val="75000"/>
              </a:schemeClr>
            </a:soli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cat>
            <c:strRef>
              <c:f>Sheet1!$B$1:$D$1</c:f>
              <c:strCache>
                <c:ptCount val="3"/>
                <c:pt idx="0">
                  <c:v>Response Rate </c:v>
                </c:pt>
                <c:pt idx="1">
                  <c:v>Some level of IP training </c:v>
                </c:pt>
                <c:pt idx="2">
                  <c:v>Fully CIC </c:v>
                </c:pt>
              </c:strCache>
            </c:strRef>
          </c:cat>
          <c:val>
            <c:numRef>
              <c:f>Sheet1!$B$2:$D$2</c:f>
              <c:numCache>
                <c:formatCode>0.00%</c:formatCode>
                <c:ptCount val="3"/>
                <c:pt idx="0" formatCode="0%">
                  <c:v>0.81299999999999994</c:v>
                </c:pt>
                <c:pt idx="1">
                  <c:v>0.86</c:v>
                </c:pt>
                <c:pt idx="2" formatCode="0%">
                  <c:v>0.08</c:v>
                </c:pt>
              </c:numCache>
            </c:numRef>
          </c:val>
        </c:ser>
        <c:dLbls>
          <c:showLegendKey val="0"/>
          <c:showVal val="0"/>
          <c:showCatName val="0"/>
          <c:showSerName val="0"/>
          <c:showPercent val="0"/>
          <c:showBubbleSize val="0"/>
        </c:dLbls>
        <c:gapWidth val="100"/>
        <c:axId val="345611432"/>
        <c:axId val="345611824"/>
      </c:barChart>
      <c:catAx>
        <c:axId val="345611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800" b="1" i="0" u="none" strike="noStrike" kern="1200" baseline="0">
                <a:solidFill>
                  <a:schemeClr val="tx1">
                    <a:lumMod val="50000"/>
                    <a:lumOff val="50000"/>
                  </a:schemeClr>
                </a:solidFill>
                <a:latin typeface="+mn-lt"/>
                <a:ea typeface="+mn-ea"/>
                <a:cs typeface="+mn-cs"/>
              </a:defRPr>
            </a:pPr>
            <a:endParaRPr lang="en-US"/>
          </a:p>
        </c:txPr>
        <c:crossAx val="345611824"/>
        <c:crosses val="autoZero"/>
        <c:auto val="1"/>
        <c:lblAlgn val="ctr"/>
        <c:lblOffset val="100"/>
        <c:noMultiLvlLbl val="0"/>
      </c:catAx>
      <c:valAx>
        <c:axId val="34561182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3456114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617237287695404"/>
          <c:y val="5.0276027892321697E-2"/>
          <c:w val="0.88635964714936943"/>
          <c:h val="0.7793103448275861"/>
        </c:manualLayout>
      </c:layout>
      <c:barChart>
        <c:barDir val="bar"/>
        <c:grouping val="clustered"/>
        <c:varyColors val="0"/>
        <c:ser>
          <c:idx val="0"/>
          <c:order val="0"/>
          <c:tx>
            <c:strRef>
              <c:f>Sheet1!$A$2</c:f>
              <c:strCache>
                <c:ptCount val="1"/>
              </c:strCache>
            </c:strRef>
          </c:tx>
          <c:spPr>
            <a:solidFill>
              <a:schemeClr val="accent1">
                <a:lumMod val="75000"/>
              </a:schemeClr>
            </a:soli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cat>
            <c:strRef>
              <c:f>Sheet1!$B$1:$D$1</c:f>
              <c:strCache>
                <c:ptCount val="3"/>
                <c:pt idx="0">
                  <c:v>Response Rate </c:v>
                </c:pt>
                <c:pt idx="1">
                  <c:v>Some level of IP training </c:v>
                </c:pt>
                <c:pt idx="2">
                  <c:v>Fully CIC </c:v>
                </c:pt>
              </c:strCache>
            </c:strRef>
          </c:cat>
          <c:val>
            <c:numRef>
              <c:f>Sheet1!$B$2:$D$2</c:f>
              <c:numCache>
                <c:formatCode>0.00%</c:formatCode>
                <c:ptCount val="3"/>
                <c:pt idx="0" formatCode="0%">
                  <c:v>0.76600000000000001</c:v>
                </c:pt>
                <c:pt idx="1">
                  <c:v>0.75</c:v>
                </c:pt>
                <c:pt idx="2" formatCode="0%">
                  <c:v>4.2999999999999997E-2</c:v>
                </c:pt>
              </c:numCache>
            </c:numRef>
          </c:val>
        </c:ser>
        <c:dLbls>
          <c:showLegendKey val="0"/>
          <c:showVal val="0"/>
          <c:showCatName val="0"/>
          <c:showSerName val="0"/>
          <c:showPercent val="0"/>
          <c:showBubbleSize val="0"/>
        </c:dLbls>
        <c:gapWidth val="100"/>
        <c:axId val="345612608"/>
        <c:axId val="345613000"/>
      </c:barChart>
      <c:catAx>
        <c:axId val="3456126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800" b="1" i="0" u="none" strike="noStrike" kern="1200" baseline="0">
                <a:solidFill>
                  <a:schemeClr val="tx1">
                    <a:lumMod val="50000"/>
                    <a:lumOff val="50000"/>
                  </a:schemeClr>
                </a:solidFill>
                <a:latin typeface="+mn-lt"/>
                <a:ea typeface="+mn-ea"/>
                <a:cs typeface="+mn-cs"/>
              </a:defRPr>
            </a:pPr>
            <a:endParaRPr lang="en-US"/>
          </a:p>
        </c:txPr>
        <c:crossAx val="345613000"/>
        <c:crosses val="autoZero"/>
        <c:auto val="1"/>
        <c:lblAlgn val="ctr"/>
        <c:lblOffset val="100"/>
        <c:noMultiLvlLbl val="0"/>
      </c:catAx>
      <c:valAx>
        <c:axId val="34561300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345612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64035285063051"/>
          <c:y val="3.7931034482758634E-2"/>
          <c:w val="0.88635964714936943"/>
          <c:h val="0.7793103448275861"/>
        </c:manualLayout>
      </c:layout>
      <c:barChart>
        <c:barDir val="bar"/>
        <c:grouping val="clustered"/>
        <c:varyColors val="0"/>
        <c:ser>
          <c:idx val="0"/>
          <c:order val="0"/>
          <c:tx>
            <c:strRef>
              <c:f>Sheet1!$A$2</c:f>
              <c:strCache>
                <c:ptCount val="1"/>
              </c:strCache>
            </c:strRef>
          </c:tx>
          <c:spPr>
            <a:solidFill>
              <a:schemeClr val="accent1">
                <a:lumMod val="75000"/>
              </a:schemeClr>
            </a:soli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cat>
            <c:strRef>
              <c:f>Sheet1!$B$1:$D$1</c:f>
              <c:strCache>
                <c:ptCount val="3"/>
                <c:pt idx="0">
                  <c:v>Response Rate </c:v>
                </c:pt>
                <c:pt idx="1">
                  <c:v>Some level of IP training </c:v>
                </c:pt>
                <c:pt idx="2">
                  <c:v>Fully CIC </c:v>
                </c:pt>
              </c:strCache>
            </c:strRef>
          </c:cat>
          <c:val>
            <c:numRef>
              <c:f>Sheet1!$B$2:$D$2</c:f>
              <c:numCache>
                <c:formatCode>0.00%</c:formatCode>
                <c:ptCount val="3"/>
                <c:pt idx="0" formatCode="0%">
                  <c:v>0.67900000000000005</c:v>
                </c:pt>
                <c:pt idx="1">
                  <c:v>0.35</c:v>
                </c:pt>
                <c:pt idx="2" formatCode="0%">
                  <c:v>4.0000000000000002E-4</c:v>
                </c:pt>
              </c:numCache>
            </c:numRef>
          </c:val>
        </c:ser>
        <c:dLbls>
          <c:showLegendKey val="0"/>
          <c:showVal val="0"/>
          <c:showCatName val="0"/>
          <c:showSerName val="0"/>
          <c:showPercent val="0"/>
          <c:showBubbleSize val="0"/>
        </c:dLbls>
        <c:gapWidth val="100"/>
        <c:axId val="345613784"/>
        <c:axId val="345614176"/>
      </c:barChart>
      <c:catAx>
        <c:axId val="3456137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800" b="1" i="0" u="none" strike="noStrike" kern="1200" baseline="0">
                <a:solidFill>
                  <a:schemeClr val="tx1">
                    <a:lumMod val="50000"/>
                    <a:lumOff val="50000"/>
                  </a:schemeClr>
                </a:solidFill>
                <a:latin typeface="+mn-lt"/>
                <a:ea typeface="+mn-ea"/>
                <a:cs typeface="+mn-cs"/>
              </a:defRPr>
            </a:pPr>
            <a:endParaRPr lang="en-US"/>
          </a:p>
        </c:txPr>
        <c:crossAx val="345614176"/>
        <c:crosses val="autoZero"/>
        <c:auto val="1"/>
        <c:lblAlgn val="ctr"/>
        <c:lblOffset val="100"/>
        <c:noMultiLvlLbl val="0"/>
      </c:catAx>
      <c:valAx>
        <c:axId val="3456141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3456137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baseline="0">
                <a:solidFill>
                  <a:schemeClr val="dk1">
                    <a:lumMod val="75000"/>
                    <a:lumOff val="25000"/>
                  </a:schemeClr>
                </a:solidFill>
                <a:latin typeface="+mn-lt"/>
                <a:ea typeface="+mn-ea"/>
                <a:cs typeface="+mn-cs"/>
              </a:defRPr>
            </a:pPr>
            <a:r>
              <a:rPr lang="en-US" sz="3600" dirty="0"/>
              <a:t>Percentage of FTEs in Nebraska devoted to IP by Institution Type</a:t>
            </a:r>
          </a:p>
        </c:rich>
      </c:tx>
      <c:layout/>
      <c:overlay val="0"/>
      <c:spPr>
        <a:noFill/>
        <a:ln>
          <a:noFill/>
        </a:ln>
        <a:effectLst/>
      </c:spPr>
      <c:txPr>
        <a:bodyPr rot="0" spcFirstLastPara="1" vertOverflow="ellipsis" vert="horz" wrap="square" anchor="ctr" anchorCtr="1"/>
        <a:lstStyle/>
        <a:p>
          <a:pPr>
            <a:defRPr sz="36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Pecentage of FTEs</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clip" horzOverflow="clip" vert="horz" wrap="square" lIns="36576" tIns="18288" rIns="36576" bIns="18288" anchor="ctr" anchorCtr="1">
                <a:spAutoFit/>
              </a:bodyPr>
              <a:lstStyle/>
              <a:p>
                <a:pPr>
                  <a:defRPr sz="18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spPr xmlns:c15="http://schemas.microsoft.com/office/drawing/2012/chart">
                  <a:prstGeom prst="roundRect">
                    <a:avLst/>
                  </a:prstGeom>
                  <a:pattFill prst="pct75">
                    <a:fgClr>
                      <a:schemeClr val="dk1">
                        <a:lumMod val="75000"/>
                        <a:lumOff val="25000"/>
                      </a:schemeClr>
                    </a:fgClr>
                    <a:bgClr>
                      <a:schemeClr val="dk1">
                        <a:lumMod val="65000"/>
                        <a:lumOff val="35000"/>
                      </a:schemeClr>
                    </a:bgClr>
                  </a:pattFill>
                  <a:ln>
                    <a:noFill/>
                  </a:ln>
                </c15:spPr>
                <c15:layout/>
              </c:ext>
            </c:extLst>
          </c:dLbls>
          <c:cat>
            <c:strRef>
              <c:f>Sheet1!$A$2:$A$5</c:f>
              <c:strCache>
                <c:ptCount val="4"/>
                <c:pt idx="0">
                  <c:v>PPS</c:v>
                </c:pt>
                <c:pt idx="1">
                  <c:v>CAHs</c:v>
                </c:pt>
                <c:pt idx="2">
                  <c:v>ASCs</c:v>
                </c:pt>
                <c:pt idx="3">
                  <c:v>Nuring Homes</c:v>
                </c:pt>
              </c:strCache>
            </c:strRef>
          </c:cat>
          <c:val>
            <c:numRef>
              <c:f>Sheet1!$B$2:$B$5</c:f>
              <c:numCache>
                <c:formatCode>0%</c:formatCode>
                <c:ptCount val="4"/>
                <c:pt idx="0">
                  <c:v>0.8</c:v>
                </c:pt>
                <c:pt idx="1">
                  <c:v>0.33</c:v>
                </c:pt>
                <c:pt idx="2">
                  <c:v>0.22</c:v>
                </c:pt>
                <c:pt idx="3">
                  <c:v>0.36</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1"/>
            <a:ext cx="3987800" cy="388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98" tIns="46199" rIns="92398" bIns="46199" numCol="1" anchor="t" anchorCtr="0" compatLnSpc="1">
            <a:prstTxWarp prst="textNoShape">
              <a:avLst/>
            </a:prstTxWarp>
          </a:bodyPr>
          <a:lstStyle>
            <a:lvl1pPr defTabSz="923925">
              <a:spcBef>
                <a:spcPct val="0"/>
              </a:spcBef>
              <a:buFontTx/>
              <a:buNone/>
              <a:defRPr sz="1200">
                <a:latin typeface="Arial" charset="0"/>
              </a:defRPr>
            </a:lvl1pPr>
          </a:lstStyle>
          <a:p>
            <a:endParaRPr lang="en-US" dirty="0"/>
          </a:p>
        </p:txBody>
      </p:sp>
      <p:sp>
        <p:nvSpPr>
          <p:cNvPr id="9219" name="Rectangle 3"/>
          <p:cNvSpPr>
            <a:spLocks noGrp="1" noChangeArrowheads="1"/>
          </p:cNvSpPr>
          <p:nvPr>
            <p:ph type="dt" sz="quarter" idx="1"/>
          </p:nvPr>
        </p:nvSpPr>
        <p:spPr bwMode="auto">
          <a:xfrm>
            <a:off x="5213351" y="1"/>
            <a:ext cx="3986213" cy="388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98" tIns="46199" rIns="92398" bIns="46199" numCol="1" anchor="t" anchorCtr="0" compatLnSpc="1">
            <a:prstTxWarp prst="textNoShape">
              <a:avLst/>
            </a:prstTxWarp>
          </a:bodyPr>
          <a:lstStyle>
            <a:lvl1pPr algn="r" defTabSz="923925">
              <a:spcBef>
                <a:spcPct val="0"/>
              </a:spcBef>
              <a:buFontTx/>
              <a:buNone/>
              <a:defRPr sz="1200">
                <a:latin typeface="Arial" charset="0"/>
              </a:defRPr>
            </a:lvl1pPr>
          </a:lstStyle>
          <a:p>
            <a:endParaRPr lang="en-US" dirty="0"/>
          </a:p>
        </p:txBody>
      </p:sp>
      <p:sp>
        <p:nvSpPr>
          <p:cNvPr id="9220" name="Rectangle 4"/>
          <p:cNvSpPr>
            <a:spLocks noGrp="1" noChangeArrowheads="1"/>
          </p:cNvSpPr>
          <p:nvPr>
            <p:ph type="ftr" sz="quarter" idx="2"/>
          </p:nvPr>
        </p:nvSpPr>
        <p:spPr bwMode="auto">
          <a:xfrm>
            <a:off x="0" y="6621464"/>
            <a:ext cx="3987800" cy="388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98" tIns="46199" rIns="92398" bIns="46199" numCol="1" anchor="b" anchorCtr="0" compatLnSpc="1">
            <a:prstTxWarp prst="textNoShape">
              <a:avLst/>
            </a:prstTxWarp>
          </a:bodyPr>
          <a:lstStyle>
            <a:lvl1pPr defTabSz="923925">
              <a:spcBef>
                <a:spcPct val="0"/>
              </a:spcBef>
              <a:buFontTx/>
              <a:buNone/>
              <a:defRPr sz="1200">
                <a:latin typeface="Arial" charset="0"/>
              </a:defRPr>
            </a:lvl1pPr>
          </a:lstStyle>
          <a:p>
            <a:endParaRPr lang="en-US" dirty="0"/>
          </a:p>
        </p:txBody>
      </p:sp>
      <p:sp>
        <p:nvSpPr>
          <p:cNvPr id="9221" name="Rectangle 5"/>
          <p:cNvSpPr>
            <a:spLocks noGrp="1" noChangeArrowheads="1"/>
          </p:cNvSpPr>
          <p:nvPr>
            <p:ph type="sldNum" sz="quarter" idx="3"/>
          </p:nvPr>
        </p:nvSpPr>
        <p:spPr bwMode="auto">
          <a:xfrm>
            <a:off x="5213351" y="6621464"/>
            <a:ext cx="3986213" cy="388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98" tIns="46199" rIns="92398" bIns="46199" numCol="1" anchor="b" anchorCtr="0" compatLnSpc="1">
            <a:prstTxWarp prst="textNoShape">
              <a:avLst/>
            </a:prstTxWarp>
          </a:bodyPr>
          <a:lstStyle>
            <a:lvl1pPr algn="r" defTabSz="923925">
              <a:spcBef>
                <a:spcPct val="0"/>
              </a:spcBef>
              <a:buFontTx/>
              <a:buNone/>
              <a:defRPr sz="1200">
                <a:latin typeface="Arial" charset="0"/>
              </a:defRPr>
            </a:lvl1pPr>
          </a:lstStyle>
          <a:p>
            <a:fld id="{51174361-862A-42D6-B3EE-881F47FEA0E5}" type="slidenum">
              <a:rPr lang="en-US"/>
              <a:pPr/>
              <a:t>‹#›</a:t>
            </a:fld>
            <a:endParaRPr lang="en-US" dirty="0"/>
          </a:p>
        </p:txBody>
      </p:sp>
    </p:spTree>
    <p:extLst>
      <p:ext uri="{BB962C8B-B14F-4D97-AF65-F5344CB8AC3E}">
        <p14:creationId xmlns:p14="http://schemas.microsoft.com/office/powerpoint/2010/main" val="1031606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30280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1361738"/>
            <a:ext cx="43526075" cy="7840662"/>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7680325" y="20726400"/>
            <a:ext cx="35845750" cy="93472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B16B3DE-DF09-4906-844B-5EE0F3CA3599}" type="slidenum">
              <a:rPr lang="en-US"/>
              <a:pPr/>
              <a:t>‹#›</a:t>
            </a:fld>
            <a:endParaRPr lang="en-US" dirty="0"/>
          </a:p>
        </p:txBody>
      </p:sp>
    </p:spTree>
    <p:extLst>
      <p:ext uri="{BB962C8B-B14F-4D97-AF65-F5344CB8AC3E}">
        <p14:creationId xmlns:p14="http://schemas.microsoft.com/office/powerpoint/2010/main" val="170036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61B589F5-D518-43B7-B956-3BF6DAD420C8}" type="slidenum">
              <a:rPr lang="en-US"/>
              <a:pPr/>
              <a:t>‹#›</a:t>
            </a:fld>
            <a:endParaRPr lang="en-US" dirty="0"/>
          </a:p>
        </p:txBody>
      </p:sp>
    </p:spTree>
    <p:extLst>
      <p:ext uri="{BB962C8B-B14F-4D97-AF65-F5344CB8AC3E}">
        <p14:creationId xmlns:p14="http://schemas.microsoft.com/office/powerpoint/2010/main" val="1845431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5275" y="1465263"/>
            <a:ext cx="11520488" cy="312070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638" y="1465263"/>
            <a:ext cx="34412237" cy="31207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D77BDF0-292A-494B-9D2E-6D647367B3A4}" type="slidenum">
              <a:rPr lang="en-US"/>
              <a:pPr/>
              <a:t>‹#›</a:t>
            </a:fld>
            <a:endParaRPr lang="en-US" dirty="0"/>
          </a:p>
        </p:txBody>
      </p:sp>
    </p:spTree>
    <p:extLst>
      <p:ext uri="{BB962C8B-B14F-4D97-AF65-F5344CB8AC3E}">
        <p14:creationId xmlns:p14="http://schemas.microsoft.com/office/powerpoint/2010/main" val="451490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560638" y="1465263"/>
            <a:ext cx="46085125" cy="6096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560638" y="8534400"/>
            <a:ext cx="22966362" cy="241379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25679400" y="8534400"/>
            <a:ext cx="22966363" cy="11991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25679400" y="20678775"/>
            <a:ext cx="22966363" cy="11993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2560638" y="33307338"/>
            <a:ext cx="11947525" cy="2540000"/>
          </a:xfrm>
        </p:spPr>
        <p:txBody>
          <a:bodyPr/>
          <a:lstStyle>
            <a:lvl1pPr>
              <a:defRPr/>
            </a:lvl1pPr>
          </a:lstStyle>
          <a:p>
            <a:endParaRPr lang="en-US" dirty="0"/>
          </a:p>
        </p:txBody>
      </p:sp>
      <p:sp>
        <p:nvSpPr>
          <p:cNvPr id="7" name="Footer Placeholder 6"/>
          <p:cNvSpPr>
            <a:spLocks noGrp="1"/>
          </p:cNvSpPr>
          <p:nvPr>
            <p:ph type="ftr" sz="quarter" idx="11"/>
          </p:nvPr>
        </p:nvSpPr>
        <p:spPr>
          <a:xfrm>
            <a:off x="17495838" y="33307338"/>
            <a:ext cx="16214725" cy="2540000"/>
          </a:xfrm>
        </p:spPr>
        <p:txBody>
          <a:bodyPr/>
          <a:lstStyle>
            <a:lvl1pPr>
              <a:defRPr/>
            </a:lvl1pPr>
          </a:lstStyle>
          <a:p>
            <a:endParaRPr lang="en-US" dirty="0"/>
          </a:p>
        </p:txBody>
      </p:sp>
      <p:sp>
        <p:nvSpPr>
          <p:cNvPr id="8" name="Slide Number Placeholder 7"/>
          <p:cNvSpPr>
            <a:spLocks noGrp="1"/>
          </p:cNvSpPr>
          <p:nvPr>
            <p:ph type="sldNum" sz="quarter" idx="12"/>
          </p:nvPr>
        </p:nvSpPr>
        <p:spPr>
          <a:xfrm>
            <a:off x="36698238" y="33307338"/>
            <a:ext cx="11947525" cy="2540000"/>
          </a:xfrm>
        </p:spPr>
        <p:txBody>
          <a:bodyPr/>
          <a:lstStyle>
            <a:lvl1pPr>
              <a:defRPr/>
            </a:lvl1pPr>
          </a:lstStyle>
          <a:p>
            <a:fld id="{399F81F1-3B06-4A4B-9BD7-73B44DED6B47}" type="slidenum">
              <a:rPr lang="en-US"/>
              <a:pPr/>
              <a:t>‹#›</a:t>
            </a:fld>
            <a:endParaRPr lang="en-US" dirty="0"/>
          </a:p>
        </p:txBody>
      </p:sp>
    </p:spTree>
    <p:extLst>
      <p:ext uri="{BB962C8B-B14F-4D97-AF65-F5344CB8AC3E}">
        <p14:creationId xmlns:p14="http://schemas.microsoft.com/office/powerpoint/2010/main" val="1658313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11B922D-2EB9-440C-AD24-8BCA926725CE}" type="slidenum">
              <a:rPr lang="en-US"/>
              <a:pPr/>
              <a:t>‹#›</a:t>
            </a:fld>
            <a:endParaRPr lang="en-US" dirty="0"/>
          </a:p>
        </p:txBody>
      </p:sp>
    </p:spTree>
    <p:extLst>
      <p:ext uri="{BB962C8B-B14F-4D97-AF65-F5344CB8AC3E}">
        <p14:creationId xmlns:p14="http://schemas.microsoft.com/office/powerpoint/2010/main" val="1784119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3502938"/>
            <a:ext cx="43526075" cy="7264400"/>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4044950" y="15501938"/>
            <a:ext cx="43526075" cy="80010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6170FA14-9D39-4806-949E-B3BE3891BC43}" type="slidenum">
              <a:rPr lang="en-US"/>
              <a:pPr/>
              <a:t>‹#›</a:t>
            </a:fld>
            <a:endParaRPr lang="en-US" dirty="0"/>
          </a:p>
        </p:txBody>
      </p:sp>
    </p:spTree>
    <p:extLst>
      <p:ext uri="{BB962C8B-B14F-4D97-AF65-F5344CB8AC3E}">
        <p14:creationId xmlns:p14="http://schemas.microsoft.com/office/powerpoint/2010/main" val="2178839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60638" y="8534400"/>
            <a:ext cx="22966362" cy="24137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679400" y="8534400"/>
            <a:ext cx="22966363" cy="24137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BB6C924F-BBDA-41FD-9C55-1FB7E56E7068}" type="slidenum">
              <a:rPr lang="en-US"/>
              <a:pPr/>
              <a:t>‹#›</a:t>
            </a:fld>
            <a:endParaRPr lang="en-US" dirty="0"/>
          </a:p>
        </p:txBody>
      </p:sp>
    </p:spTree>
    <p:extLst>
      <p:ext uri="{BB962C8B-B14F-4D97-AF65-F5344CB8AC3E}">
        <p14:creationId xmlns:p14="http://schemas.microsoft.com/office/powerpoint/2010/main" val="1541571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8186738"/>
            <a:ext cx="22625050" cy="3413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1599863"/>
            <a:ext cx="22625050" cy="21072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8186738"/>
            <a:ext cx="22632988" cy="3413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1599863"/>
            <a:ext cx="22632988" cy="21072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5D7FBADF-B505-4198-8365-9B71066E0556}" type="slidenum">
              <a:rPr lang="en-US"/>
              <a:pPr/>
              <a:t>‹#›</a:t>
            </a:fld>
            <a:endParaRPr lang="en-US" dirty="0"/>
          </a:p>
        </p:txBody>
      </p:sp>
    </p:spTree>
    <p:extLst>
      <p:ext uri="{BB962C8B-B14F-4D97-AF65-F5344CB8AC3E}">
        <p14:creationId xmlns:p14="http://schemas.microsoft.com/office/powerpoint/2010/main" val="2103792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22942252-4A21-4631-A3D7-208DDDEC7C17}" type="slidenum">
              <a:rPr lang="en-US"/>
              <a:pPr/>
              <a:t>‹#›</a:t>
            </a:fld>
            <a:endParaRPr lang="en-US" dirty="0"/>
          </a:p>
        </p:txBody>
      </p:sp>
    </p:spTree>
    <p:extLst>
      <p:ext uri="{BB962C8B-B14F-4D97-AF65-F5344CB8AC3E}">
        <p14:creationId xmlns:p14="http://schemas.microsoft.com/office/powerpoint/2010/main" val="1110380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C9AFCFBB-598A-4730-9CBA-908DB7144FCC}" type="slidenum">
              <a:rPr lang="en-US"/>
              <a:pPr/>
              <a:t>‹#›</a:t>
            </a:fld>
            <a:endParaRPr lang="en-US" dirty="0"/>
          </a:p>
        </p:txBody>
      </p:sp>
    </p:spTree>
    <p:extLst>
      <p:ext uri="{BB962C8B-B14F-4D97-AF65-F5344CB8AC3E}">
        <p14:creationId xmlns:p14="http://schemas.microsoft.com/office/powerpoint/2010/main" val="759127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455738"/>
            <a:ext cx="16846550" cy="61976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455738"/>
            <a:ext cx="28625800" cy="31216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7653338"/>
            <a:ext cx="16846550" cy="2501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D4657E9A-23B7-4516-94D3-88C02B0CF07E}" type="slidenum">
              <a:rPr lang="en-US"/>
              <a:pPr/>
              <a:t>‹#›</a:t>
            </a:fld>
            <a:endParaRPr lang="en-US" dirty="0"/>
          </a:p>
        </p:txBody>
      </p:sp>
    </p:spTree>
    <p:extLst>
      <p:ext uri="{BB962C8B-B14F-4D97-AF65-F5344CB8AC3E}">
        <p14:creationId xmlns:p14="http://schemas.microsoft.com/office/powerpoint/2010/main" val="2391193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5603200"/>
            <a:ext cx="30724475" cy="30226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3268663"/>
            <a:ext cx="30724475" cy="21945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036175" y="28625800"/>
            <a:ext cx="30724475" cy="42926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8928F014-7DFC-418B-9919-09D778EA7847}" type="slidenum">
              <a:rPr lang="en-US"/>
              <a:pPr/>
              <a:t>‹#›</a:t>
            </a:fld>
            <a:endParaRPr lang="en-US" dirty="0"/>
          </a:p>
        </p:txBody>
      </p:sp>
    </p:spTree>
    <p:extLst>
      <p:ext uri="{BB962C8B-B14F-4D97-AF65-F5344CB8AC3E}">
        <p14:creationId xmlns:p14="http://schemas.microsoft.com/office/powerpoint/2010/main" val="3072140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3981" name="Rectangle 13"/>
          <p:cNvSpPr>
            <a:spLocks noChangeAspect="1" noChangeArrowheads="1"/>
          </p:cNvSpPr>
          <p:nvPr/>
        </p:nvSpPr>
        <p:spPr bwMode="auto">
          <a:xfrm>
            <a:off x="0" y="6689725"/>
            <a:ext cx="12814300" cy="29886275"/>
          </a:xfrm>
          <a:prstGeom prst="rect">
            <a:avLst/>
          </a:prstGeom>
          <a:solidFill>
            <a:schemeClr val="accent5">
              <a:lumMod val="90000"/>
              <a:alpha val="50000"/>
            </a:schemeClr>
          </a:solidFill>
          <a:ln>
            <a:noFill/>
          </a:ln>
          <a:effectLst/>
          <a:extLst/>
        </p:spPr>
        <p:txBody>
          <a:bodyPr wrap="none" lIns="274430" tIns="138248" rIns="274430" bIns="138248" anchor="ctr"/>
          <a:lstStyle/>
          <a:p>
            <a:pPr marL="1027113" indent="-1027113" algn="ctr" defTabSz="6288088"/>
            <a:endParaRPr lang="en-US" dirty="0"/>
          </a:p>
        </p:txBody>
      </p:sp>
      <p:pic>
        <p:nvPicPr>
          <p:cNvPr id="83982" name="Picture 14" descr="MPj03905180000[1]"/>
          <p:cNvPicPr>
            <a:picLocks noChangeAspect="1" noChangeArrowheads="1"/>
          </p:cNvPicPr>
          <p:nvPr/>
        </p:nvPicPr>
        <p:blipFill>
          <a:blip r:embed="rId14">
            <a:extLst>
              <a:ext uri="{28A0092B-C50C-407E-A947-70E740481C1C}">
                <a14:useLocalDpi xmlns:a14="http://schemas.microsoft.com/office/drawing/2010/main" val="0"/>
              </a:ext>
            </a:extLst>
          </a:blip>
          <a:srcRect t="14999" b="72250"/>
          <a:stretch>
            <a:fillRect/>
          </a:stretch>
        </p:blipFill>
        <p:spPr bwMode="auto">
          <a:xfrm>
            <a:off x="29964063" y="0"/>
            <a:ext cx="10726737"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83983" name="Picture 15" descr="MPj03211020000[1]"/>
          <p:cNvPicPr>
            <a:picLocks noChangeAspect="1" noChangeArrowheads="1"/>
          </p:cNvPicPr>
          <p:nvPr/>
        </p:nvPicPr>
        <p:blipFill>
          <a:blip r:embed="rId15">
            <a:extLst>
              <a:ext uri="{28A0092B-C50C-407E-A947-70E740481C1C}">
                <a14:useLocalDpi xmlns:a14="http://schemas.microsoft.com/office/drawing/2010/main" val="0"/>
              </a:ext>
            </a:extLst>
          </a:blip>
          <a:srcRect t="56000" b="34750"/>
          <a:stretch>
            <a:fillRect/>
          </a:stretch>
        </p:blipFill>
        <p:spPr bwMode="auto">
          <a:xfrm>
            <a:off x="40636825" y="0"/>
            <a:ext cx="10569575"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83984" name="Picture 16" descr="MPj03905200000[1]"/>
          <p:cNvPicPr>
            <a:picLocks noChangeAspect="1" noChangeArrowheads="1"/>
          </p:cNvPicPr>
          <p:nvPr/>
        </p:nvPicPr>
        <p:blipFill>
          <a:blip r:embed="rId16">
            <a:extLst>
              <a:ext uri="{28A0092B-C50C-407E-A947-70E740481C1C}">
                <a14:useLocalDpi xmlns:a14="http://schemas.microsoft.com/office/drawing/2010/main" val="0"/>
              </a:ext>
            </a:extLst>
          </a:blip>
          <a:srcRect t="62750" b="22501"/>
          <a:stretch>
            <a:fillRect/>
          </a:stretch>
        </p:blipFill>
        <p:spPr bwMode="auto">
          <a:xfrm>
            <a:off x="20650200" y="0"/>
            <a:ext cx="9342438"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83985" name="Line 17"/>
          <p:cNvSpPr>
            <a:spLocks noChangeShapeType="1"/>
          </p:cNvSpPr>
          <p:nvPr/>
        </p:nvSpPr>
        <p:spPr bwMode="auto">
          <a:xfrm>
            <a:off x="0" y="6689725"/>
            <a:ext cx="51206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430" tIns="138248" rIns="274430" bIns="138248"/>
          <a:lstStyle/>
          <a:p>
            <a:endParaRPr lang="en-US" dirty="0"/>
          </a:p>
        </p:txBody>
      </p:sp>
      <p:sp>
        <p:nvSpPr>
          <p:cNvPr id="83986" name="Line 18"/>
          <p:cNvSpPr>
            <a:spLocks noChangeShapeType="1"/>
          </p:cNvSpPr>
          <p:nvPr/>
        </p:nvSpPr>
        <p:spPr bwMode="auto">
          <a:xfrm>
            <a:off x="0" y="7150100"/>
            <a:ext cx="51206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430" tIns="138248" rIns="274430" bIns="138248"/>
          <a:lstStyle/>
          <a:p>
            <a:endParaRPr lang="en-US" dirty="0"/>
          </a:p>
        </p:txBody>
      </p:sp>
      <p:sp>
        <p:nvSpPr>
          <p:cNvPr id="83987" name="Line 19"/>
          <p:cNvSpPr>
            <a:spLocks noChangeShapeType="1"/>
          </p:cNvSpPr>
          <p:nvPr/>
        </p:nvSpPr>
        <p:spPr bwMode="auto">
          <a:xfrm>
            <a:off x="12827000" y="35801300"/>
            <a:ext cx="383921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430" tIns="138248" rIns="274430" bIns="138248"/>
          <a:lstStyle/>
          <a:p>
            <a:endParaRPr lang="en-US" dirty="0"/>
          </a:p>
        </p:txBody>
      </p:sp>
      <p:sp>
        <p:nvSpPr>
          <p:cNvPr id="83988" name="Line 20"/>
          <p:cNvSpPr>
            <a:spLocks noChangeShapeType="1"/>
          </p:cNvSpPr>
          <p:nvPr/>
        </p:nvSpPr>
        <p:spPr bwMode="auto">
          <a:xfrm>
            <a:off x="12814300" y="6689725"/>
            <a:ext cx="0" cy="298862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430" tIns="138248" rIns="274430" bIns="138248"/>
          <a:lstStyle/>
          <a:p>
            <a:endParaRPr lang="en-US" dirty="0"/>
          </a:p>
        </p:txBody>
      </p:sp>
      <p:sp>
        <p:nvSpPr>
          <p:cNvPr id="83989" name="Line 21"/>
          <p:cNvSpPr>
            <a:spLocks noChangeShapeType="1"/>
          </p:cNvSpPr>
          <p:nvPr/>
        </p:nvSpPr>
        <p:spPr bwMode="auto">
          <a:xfrm>
            <a:off x="1062038" y="6721475"/>
            <a:ext cx="0" cy="299243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430" tIns="138248" rIns="274430" bIns="138248"/>
          <a:lstStyle/>
          <a:p>
            <a:endParaRPr lang="en-US" dirty="0"/>
          </a:p>
        </p:txBody>
      </p:sp>
      <p:sp>
        <p:nvSpPr>
          <p:cNvPr id="83990" name="Line 22"/>
          <p:cNvSpPr>
            <a:spLocks noChangeShapeType="1"/>
          </p:cNvSpPr>
          <p:nvPr/>
        </p:nvSpPr>
        <p:spPr bwMode="auto">
          <a:xfrm>
            <a:off x="13544550" y="0"/>
            <a:ext cx="0" cy="365760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430" tIns="138248" rIns="274430" bIns="138248"/>
          <a:lstStyle/>
          <a:p>
            <a:endParaRPr lang="en-US" dirty="0"/>
          </a:p>
        </p:txBody>
      </p:sp>
      <p:sp>
        <p:nvSpPr>
          <p:cNvPr id="83991" name="Line 23"/>
          <p:cNvSpPr>
            <a:spLocks noChangeShapeType="1"/>
          </p:cNvSpPr>
          <p:nvPr/>
        </p:nvSpPr>
        <p:spPr bwMode="auto">
          <a:xfrm>
            <a:off x="25949275" y="7150100"/>
            <a:ext cx="0" cy="294259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430" tIns="138248" rIns="274430" bIns="138248"/>
          <a:lstStyle/>
          <a:p>
            <a:endParaRPr lang="en-US" dirty="0"/>
          </a:p>
        </p:txBody>
      </p:sp>
      <p:sp>
        <p:nvSpPr>
          <p:cNvPr id="83992" name="Line 24"/>
          <p:cNvSpPr>
            <a:spLocks noChangeShapeType="1"/>
          </p:cNvSpPr>
          <p:nvPr/>
        </p:nvSpPr>
        <p:spPr bwMode="auto">
          <a:xfrm>
            <a:off x="38392100" y="7150100"/>
            <a:ext cx="0" cy="294259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430" tIns="138248" rIns="274430" bIns="138248"/>
          <a:lstStyle/>
          <a:p>
            <a:endParaRPr lang="en-US" dirty="0"/>
          </a:p>
        </p:txBody>
      </p:sp>
      <p:sp>
        <p:nvSpPr>
          <p:cNvPr id="83993" name="Line 25"/>
          <p:cNvSpPr>
            <a:spLocks noChangeShapeType="1"/>
          </p:cNvSpPr>
          <p:nvPr/>
        </p:nvSpPr>
        <p:spPr bwMode="auto">
          <a:xfrm>
            <a:off x="50028475" y="7150100"/>
            <a:ext cx="0" cy="294259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430" tIns="138248" rIns="274430" bIns="138248"/>
          <a:lstStyle/>
          <a:p>
            <a:endParaRPr lang="en-US" dirty="0"/>
          </a:p>
        </p:txBody>
      </p:sp>
      <p:sp>
        <p:nvSpPr>
          <p:cNvPr id="83994" name="Rectangle 26"/>
          <p:cNvSpPr>
            <a:spLocks noChangeAspect="1" noChangeArrowheads="1"/>
          </p:cNvSpPr>
          <p:nvPr/>
        </p:nvSpPr>
        <p:spPr bwMode="auto">
          <a:xfrm>
            <a:off x="0" y="7938"/>
            <a:ext cx="20802600" cy="1363662"/>
          </a:xfrm>
          <a:prstGeom prst="rect">
            <a:avLst/>
          </a:prstGeom>
          <a:solidFill>
            <a:schemeClr val="accent1">
              <a:lumMod val="50000"/>
            </a:schemeClr>
          </a:solidFill>
          <a:ln>
            <a:noFill/>
          </a:ln>
          <a:effectLst/>
          <a:extLst/>
        </p:spPr>
        <p:txBody>
          <a:bodyPr wrap="none" lIns="274430" tIns="138248" rIns="274430" bIns="138248" anchor="ctr"/>
          <a:lstStyle/>
          <a:p>
            <a:endParaRPr lang="en-US" dirty="0"/>
          </a:p>
        </p:txBody>
      </p:sp>
      <p:sp>
        <p:nvSpPr>
          <p:cNvPr id="83970" name="Rectangle 2"/>
          <p:cNvSpPr>
            <a:spLocks noGrp="1" noChangeArrowheads="1"/>
          </p:cNvSpPr>
          <p:nvPr>
            <p:ph type="title"/>
          </p:nvPr>
        </p:nvSpPr>
        <p:spPr bwMode="auto">
          <a:xfrm>
            <a:off x="2560638" y="1465263"/>
            <a:ext cx="46085125"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2" tIns="45696" rIns="91392" bIns="45696" numCol="1" anchor="ctr" anchorCtr="0" compatLnSpc="1">
            <a:prstTxWarp prst="textNoShape">
              <a:avLst/>
            </a:prstTxWarp>
          </a:bodyPr>
          <a:lstStyle/>
          <a:p>
            <a:pPr lvl="0"/>
            <a:r>
              <a:rPr lang="en-US" smtClean="0"/>
              <a:t>Click to edit Master title style</a:t>
            </a:r>
            <a:endParaRPr lang="en-US" dirty="0" smtClean="0"/>
          </a:p>
        </p:txBody>
      </p:sp>
      <p:sp>
        <p:nvSpPr>
          <p:cNvPr id="83971" name="Rectangle 3"/>
          <p:cNvSpPr>
            <a:spLocks noGrp="1" noChangeArrowheads="1"/>
          </p:cNvSpPr>
          <p:nvPr>
            <p:ph type="body" idx="1"/>
          </p:nvPr>
        </p:nvSpPr>
        <p:spPr bwMode="auto">
          <a:xfrm>
            <a:off x="2560638" y="8534400"/>
            <a:ext cx="46085125" cy="24137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2" tIns="45696" rIns="91392" bIns="4569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83972" name="Rectangle 4"/>
          <p:cNvSpPr>
            <a:spLocks noGrp="1" noChangeArrowheads="1"/>
          </p:cNvSpPr>
          <p:nvPr>
            <p:ph type="dt" sz="half" idx="2"/>
          </p:nvPr>
        </p:nvSpPr>
        <p:spPr bwMode="auto">
          <a:xfrm>
            <a:off x="2560638" y="33307338"/>
            <a:ext cx="11947525" cy="2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2" tIns="45696" rIns="91392" bIns="45696" numCol="1" anchor="t" anchorCtr="0" compatLnSpc="1">
            <a:prstTxWarp prst="textNoShape">
              <a:avLst/>
            </a:prstTxWarp>
          </a:bodyPr>
          <a:lstStyle>
            <a:lvl1pPr>
              <a:spcBef>
                <a:spcPct val="0"/>
              </a:spcBef>
              <a:buFontTx/>
              <a:buNone/>
              <a:defRPr sz="1600">
                <a:latin typeface="+mn-lt"/>
              </a:defRPr>
            </a:lvl1pPr>
          </a:lstStyle>
          <a:p>
            <a:endParaRPr lang="en-US" dirty="0"/>
          </a:p>
        </p:txBody>
      </p:sp>
      <p:sp>
        <p:nvSpPr>
          <p:cNvPr id="83973" name="Rectangle 5"/>
          <p:cNvSpPr>
            <a:spLocks noGrp="1" noChangeArrowheads="1"/>
          </p:cNvSpPr>
          <p:nvPr>
            <p:ph type="ftr" sz="quarter" idx="3"/>
          </p:nvPr>
        </p:nvSpPr>
        <p:spPr bwMode="auto">
          <a:xfrm>
            <a:off x="17495838" y="33307338"/>
            <a:ext cx="16214725" cy="2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2" tIns="45696" rIns="91392" bIns="45696" numCol="1" anchor="t" anchorCtr="0" compatLnSpc="1">
            <a:prstTxWarp prst="textNoShape">
              <a:avLst/>
            </a:prstTxWarp>
          </a:bodyPr>
          <a:lstStyle>
            <a:lvl1pPr algn="ctr">
              <a:spcBef>
                <a:spcPct val="0"/>
              </a:spcBef>
              <a:buFontTx/>
              <a:buNone/>
              <a:defRPr sz="1600">
                <a:latin typeface="+mn-lt"/>
              </a:defRPr>
            </a:lvl1pPr>
          </a:lstStyle>
          <a:p>
            <a:endParaRPr lang="en-US" dirty="0"/>
          </a:p>
        </p:txBody>
      </p:sp>
      <p:sp>
        <p:nvSpPr>
          <p:cNvPr id="83974" name="Rectangle 6"/>
          <p:cNvSpPr>
            <a:spLocks noGrp="1" noChangeArrowheads="1"/>
          </p:cNvSpPr>
          <p:nvPr>
            <p:ph type="sldNum" sz="quarter" idx="4"/>
          </p:nvPr>
        </p:nvSpPr>
        <p:spPr bwMode="auto">
          <a:xfrm>
            <a:off x="36698238" y="33307338"/>
            <a:ext cx="11947525" cy="2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2" tIns="45696" rIns="91392" bIns="45696" numCol="1" anchor="t" anchorCtr="0" compatLnSpc="1">
            <a:prstTxWarp prst="textNoShape">
              <a:avLst/>
            </a:prstTxWarp>
          </a:bodyPr>
          <a:lstStyle>
            <a:lvl1pPr algn="r">
              <a:spcBef>
                <a:spcPct val="0"/>
              </a:spcBef>
              <a:buFontTx/>
              <a:buNone/>
              <a:defRPr sz="1600">
                <a:latin typeface="+mn-lt"/>
              </a:defRPr>
            </a:lvl1pPr>
          </a:lstStyle>
          <a:p>
            <a:fld id="{1E2B1309-A9D8-4C66-99C6-860A28674D7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39725" indent="-339725" algn="l" rtl="0" eaLnBrk="1" fontAlgn="base" hangingPunct="1">
        <a:spcBef>
          <a:spcPct val="20000"/>
        </a:spcBef>
        <a:spcAft>
          <a:spcPct val="0"/>
        </a:spcAft>
        <a:buChar char="•"/>
        <a:defRPr sz="3300">
          <a:solidFill>
            <a:schemeClr val="tx1"/>
          </a:solidFill>
          <a:latin typeface="+mn-lt"/>
          <a:ea typeface="+mn-ea"/>
          <a:cs typeface="+mn-cs"/>
        </a:defRPr>
      </a:lvl1pPr>
      <a:lvl2pPr marL="739775" indent="-287338" algn="l" rtl="0" eaLnBrk="1" fontAlgn="base" hangingPunct="1">
        <a:spcBef>
          <a:spcPct val="20000"/>
        </a:spcBef>
        <a:spcAft>
          <a:spcPct val="0"/>
        </a:spcAft>
        <a:buChar char="–"/>
        <a:defRPr sz="2700">
          <a:solidFill>
            <a:schemeClr val="tx1"/>
          </a:solidFill>
          <a:latin typeface="+mn-lt"/>
        </a:defRPr>
      </a:lvl2pPr>
      <a:lvl3pPr marL="1141413" indent="-227013" algn="l" rtl="0" eaLnBrk="1" fontAlgn="base" hangingPunct="1">
        <a:spcBef>
          <a:spcPct val="20000"/>
        </a:spcBef>
        <a:spcAft>
          <a:spcPct val="0"/>
        </a:spcAft>
        <a:buChar char="•"/>
        <a:defRPr sz="2200">
          <a:solidFill>
            <a:schemeClr val="tx1"/>
          </a:solidFill>
          <a:latin typeface="+mn-lt"/>
        </a:defRPr>
      </a:lvl3pPr>
      <a:lvl4pPr marL="1601788" indent="-234950" algn="l" rtl="0" eaLnBrk="1" fontAlgn="base" hangingPunct="1">
        <a:spcBef>
          <a:spcPct val="20000"/>
        </a:spcBef>
        <a:spcAft>
          <a:spcPct val="0"/>
        </a:spcAft>
        <a:buChar char="–"/>
        <a:defRPr sz="2200">
          <a:solidFill>
            <a:schemeClr val="tx1"/>
          </a:solidFill>
          <a:latin typeface="+mn-lt"/>
        </a:defRPr>
      </a:lvl4pPr>
      <a:lvl5pPr marL="2055813" indent="-227013" algn="l" rtl="0" eaLnBrk="1" fontAlgn="base" hangingPunct="1">
        <a:spcBef>
          <a:spcPct val="20000"/>
        </a:spcBef>
        <a:spcAft>
          <a:spcPct val="0"/>
        </a:spcAft>
        <a:buChar char="»"/>
        <a:defRPr sz="2200">
          <a:solidFill>
            <a:schemeClr val="tx1"/>
          </a:solidFill>
          <a:latin typeface="+mn-lt"/>
        </a:defRPr>
      </a:lvl5pPr>
      <a:lvl6pPr marL="2513013" indent="-227013" algn="l" rtl="0" eaLnBrk="1" fontAlgn="base" hangingPunct="1">
        <a:spcBef>
          <a:spcPct val="20000"/>
        </a:spcBef>
        <a:spcAft>
          <a:spcPct val="0"/>
        </a:spcAft>
        <a:buChar char="»"/>
        <a:defRPr sz="2200">
          <a:solidFill>
            <a:schemeClr val="tx1"/>
          </a:solidFill>
          <a:latin typeface="+mn-lt"/>
        </a:defRPr>
      </a:lvl6pPr>
      <a:lvl7pPr marL="2970213" indent="-227013" algn="l" rtl="0" eaLnBrk="1" fontAlgn="base" hangingPunct="1">
        <a:spcBef>
          <a:spcPct val="20000"/>
        </a:spcBef>
        <a:spcAft>
          <a:spcPct val="0"/>
        </a:spcAft>
        <a:buChar char="»"/>
        <a:defRPr sz="2200">
          <a:solidFill>
            <a:schemeClr val="tx1"/>
          </a:solidFill>
          <a:latin typeface="+mn-lt"/>
        </a:defRPr>
      </a:lvl7pPr>
      <a:lvl8pPr marL="3427413" indent="-227013" algn="l" rtl="0" eaLnBrk="1" fontAlgn="base" hangingPunct="1">
        <a:spcBef>
          <a:spcPct val="20000"/>
        </a:spcBef>
        <a:spcAft>
          <a:spcPct val="0"/>
        </a:spcAft>
        <a:buChar char="»"/>
        <a:defRPr sz="2200">
          <a:solidFill>
            <a:schemeClr val="tx1"/>
          </a:solidFill>
          <a:latin typeface="+mn-lt"/>
        </a:defRPr>
      </a:lvl8pPr>
      <a:lvl9pPr marL="3884613" indent="-227013" algn="l" rtl="0" eaLnBrk="1" fontAlgn="base" hangingPunct="1">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4.png"/><Relationship Id="rId7" Type="http://schemas.openxmlformats.org/officeDocument/2006/relationships/chart" Target="../charts/chart4.xml"/><Relationship Id="rId2" Type="http://schemas.openxmlformats.org/officeDocument/2006/relationships/chart" Target="../charts/chart1.xml"/><Relationship Id="rId1" Type="http://schemas.openxmlformats.org/officeDocument/2006/relationships/slideLayout" Target="../slideLayouts/slideLayout12.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image" Target="../media/image5.png"/><Relationship Id="rId9"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13500100" y="1350963"/>
            <a:ext cx="36490275" cy="3879850"/>
          </a:xfrm>
          <a:noFill/>
        </p:spPr>
        <p:txBody>
          <a:bodyPr/>
          <a:lstStyle/>
          <a:p>
            <a:r>
              <a:rPr lang="en-US" sz="9000" b="1" dirty="0" smtClean="0">
                <a:solidFill>
                  <a:schemeClr val="accent1">
                    <a:lumMod val="25000"/>
                  </a:schemeClr>
                </a:solidFill>
              </a:rPr>
              <a:t>Extent of Tra</a:t>
            </a:r>
            <a:r>
              <a:rPr lang="en-US" sz="9000" b="1" dirty="0" smtClean="0">
                <a:solidFill>
                  <a:schemeClr val="accent1">
                    <a:lumMod val="25000"/>
                  </a:schemeClr>
                </a:solidFill>
              </a:rPr>
              <a:t>ining of the Infection Prevention Contact in Acute Care Facilities, Nursing Homes and Ambulatory Surgery Centers in Nebraska</a:t>
            </a:r>
            <a:endParaRPr lang="en-US" sz="9000" b="1" dirty="0">
              <a:solidFill>
                <a:schemeClr val="accent1">
                  <a:lumMod val="25000"/>
                </a:schemeClr>
              </a:solidFill>
            </a:endParaRPr>
          </a:p>
        </p:txBody>
      </p:sp>
      <p:sp>
        <p:nvSpPr>
          <p:cNvPr id="80899" name="Rectangle 3"/>
          <p:cNvSpPr>
            <a:spLocks noGrp="1" noChangeArrowheads="1"/>
          </p:cNvSpPr>
          <p:nvPr>
            <p:ph type="body" sz="half" idx="1"/>
          </p:nvPr>
        </p:nvSpPr>
        <p:spPr>
          <a:xfrm>
            <a:off x="1752600" y="8299450"/>
            <a:ext cx="10283825" cy="6864350"/>
          </a:xfrm>
          <a:noFill/>
        </p:spPr>
        <p:txBody>
          <a:bodyPr lIns="91440" tIns="45720" rIns="91440" bIns="45720"/>
          <a:lstStyle/>
          <a:p>
            <a:pPr marL="0" indent="0">
              <a:lnSpc>
                <a:spcPct val="115000"/>
              </a:lnSpc>
              <a:spcBef>
                <a:spcPct val="0"/>
              </a:spcBef>
              <a:spcAft>
                <a:spcPct val="75000"/>
              </a:spcAft>
              <a:buFontTx/>
              <a:buNone/>
            </a:pPr>
            <a:endParaRPr lang="en-US" sz="2100" dirty="0">
              <a:latin typeface="+mj-lt"/>
            </a:endParaRPr>
          </a:p>
          <a:p>
            <a:pPr marL="0" indent="0" algn="ctr">
              <a:spcBef>
                <a:spcPct val="0"/>
              </a:spcBef>
              <a:spcAft>
                <a:spcPct val="65000"/>
              </a:spcAft>
              <a:buFontTx/>
              <a:buNone/>
            </a:pPr>
            <a:r>
              <a:rPr lang="en-US" sz="3600" b="1" dirty="0" smtClean="0">
                <a:solidFill>
                  <a:schemeClr val="accent1">
                    <a:lumMod val="25000"/>
                  </a:schemeClr>
                </a:solidFill>
                <a:latin typeface="+mj-lt"/>
              </a:rPr>
              <a:t>BACKGROUND</a:t>
            </a:r>
          </a:p>
          <a:p>
            <a:pPr>
              <a:spcBef>
                <a:spcPct val="0"/>
              </a:spcBef>
              <a:spcAft>
                <a:spcPct val="65000"/>
              </a:spcAft>
            </a:pPr>
            <a:r>
              <a:rPr lang="en-US" sz="4000" dirty="0" smtClean="0">
                <a:solidFill>
                  <a:schemeClr val="accent1">
                    <a:lumMod val="25000"/>
                  </a:schemeClr>
                </a:solidFill>
                <a:latin typeface="+mj-lt"/>
              </a:rPr>
              <a:t>The Healthcare-Associated Infections (HAI) team at the Nebraska Department of Health and Human Service (DHHS) </a:t>
            </a:r>
            <a:r>
              <a:rPr lang="en-US" sz="4000" dirty="0" smtClean="0">
                <a:solidFill>
                  <a:schemeClr val="accent1">
                    <a:lumMod val="25000"/>
                  </a:schemeClr>
                </a:solidFill>
                <a:latin typeface="+mj-lt"/>
              </a:rPr>
              <a:t>believes that in order </a:t>
            </a:r>
            <a:r>
              <a:rPr lang="en-US" sz="4000" dirty="0">
                <a:solidFill>
                  <a:schemeClr val="accent1">
                    <a:lumMod val="25000"/>
                  </a:schemeClr>
                </a:solidFill>
                <a:latin typeface="+mj-lt"/>
              </a:rPr>
              <a:t>to accomplish improved infection prevention practices in acute and long term care facilities, it is important to understand the level of IP knowledge and training of the person considered the contact or lead in infection control at each institution</a:t>
            </a:r>
            <a:r>
              <a:rPr lang="en-US" sz="4000" dirty="0" smtClean="0">
                <a:solidFill>
                  <a:schemeClr val="accent1">
                    <a:lumMod val="25000"/>
                  </a:schemeClr>
                </a:solidFill>
                <a:latin typeface="+mj-lt"/>
              </a:rPr>
              <a:t>.</a:t>
            </a:r>
          </a:p>
          <a:p>
            <a:pPr>
              <a:spcBef>
                <a:spcPct val="0"/>
              </a:spcBef>
              <a:spcAft>
                <a:spcPct val="65000"/>
              </a:spcAft>
            </a:pPr>
            <a:r>
              <a:rPr lang="en-US" sz="4000" dirty="0" smtClean="0">
                <a:solidFill>
                  <a:schemeClr val="accent1">
                    <a:lumMod val="25000"/>
                  </a:schemeClr>
                </a:solidFill>
                <a:latin typeface="+mj-lt"/>
              </a:rPr>
              <a:t> </a:t>
            </a:r>
            <a:r>
              <a:rPr lang="en-US" sz="4000" dirty="0" smtClean="0">
                <a:solidFill>
                  <a:schemeClr val="accent1">
                    <a:lumMod val="25000"/>
                  </a:schemeClr>
                </a:solidFill>
                <a:latin typeface="+mj-lt"/>
              </a:rPr>
              <a:t>As part of our ICAR activities the person designated to be the infection prevention (IP) contact for all ACH, nursing homes and ambulatory </a:t>
            </a:r>
            <a:r>
              <a:rPr lang="en-US" sz="4000" dirty="0" smtClean="0">
                <a:solidFill>
                  <a:schemeClr val="accent1">
                    <a:lumMod val="25000"/>
                  </a:schemeClr>
                </a:solidFill>
                <a:latin typeface="+mj-lt"/>
              </a:rPr>
              <a:t>surgicenters</a:t>
            </a:r>
            <a:r>
              <a:rPr lang="en-US" sz="4000" dirty="0" smtClean="0">
                <a:solidFill>
                  <a:schemeClr val="accent1">
                    <a:lumMod val="25000"/>
                  </a:schemeClr>
                </a:solidFill>
                <a:latin typeface="+mj-lt"/>
              </a:rPr>
              <a:t> was ascertained.   </a:t>
            </a:r>
            <a:endParaRPr lang="en-US" sz="4000" dirty="0" smtClean="0">
              <a:solidFill>
                <a:schemeClr val="accent1">
                  <a:lumMod val="25000"/>
                </a:schemeClr>
              </a:solidFill>
              <a:latin typeface="+mj-lt"/>
            </a:endParaRPr>
          </a:p>
        </p:txBody>
      </p:sp>
      <p:sp>
        <p:nvSpPr>
          <p:cNvPr id="80945" name="Text Box 49"/>
          <p:cNvSpPr txBox="1">
            <a:spLocks noChangeArrowheads="1"/>
          </p:cNvSpPr>
          <p:nvPr/>
        </p:nvSpPr>
        <p:spPr bwMode="auto">
          <a:xfrm>
            <a:off x="16678275" y="5375275"/>
            <a:ext cx="30135513" cy="648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430" tIns="138248" rIns="274430" bIns="138248">
            <a:spAutoFit/>
          </a:bodyPr>
          <a:lstStyle>
            <a:lvl1pPr marL="1027113" indent="-1027113" defTabSz="6288088">
              <a:spcBef>
                <a:spcPct val="0"/>
              </a:spcBef>
              <a:defRPr sz="2400">
                <a:solidFill>
                  <a:schemeClr val="tx1"/>
                </a:solidFill>
                <a:latin typeface="Times New Roman" pitchFamily="18" charset="0"/>
              </a:defRPr>
            </a:lvl1pPr>
            <a:lvl2pPr defTabSz="6288088">
              <a:spcBef>
                <a:spcPct val="0"/>
              </a:spcBef>
              <a:defRPr sz="2400">
                <a:solidFill>
                  <a:schemeClr val="tx1"/>
                </a:solidFill>
                <a:latin typeface="Times New Roman" pitchFamily="18" charset="0"/>
              </a:defRPr>
            </a:lvl2pPr>
            <a:lvl3pPr defTabSz="6288088">
              <a:spcBef>
                <a:spcPct val="0"/>
              </a:spcBef>
              <a:defRPr sz="2400">
                <a:solidFill>
                  <a:schemeClr val="tx1"/>
                </a:solidFill>
                <a:latin typeface="Times New Roman" pitchFamily="18" charset="0"/>
              </a:defRPr>
            </a:lvl3pPr>
            <a:lvl4pPr defTabSz="6288088">
              <a:spcBef>
                <a:spcPct val="0"/>
              </a:spcBef>
              <a:defRPr sz="2400">
                <a:solidFill>
                  <a:schemeClr val="tx1"/>
                </a:solidFill>
                <a:latin typeface="Times New Roman" pitchFamily="18" charset="0"/>
              </a:defRPr>
            </a:lvl4pPr>
            <a:lvl5pPr defTabSz="6288088">
              <a:spcBef>
                <a:spcPct val="0"/>
              </a:spcBef>
              <a:defRPr sz="2400">
                <a:solidFill>
                  <a:schemeClr val="tx1"/>
                </a:solidFill>
                <a:latin typeface="Times New Roman" pitchFamily="18" charset="0"/>
              </a:defRPr>
            </a:lvl5pPr>
            <a:lvl6pPr defTabSz="6288088" eaLnBrk="0" fontAlgn="base" hangingPunct="0">
              <a:spcBef>
                <a:spcPct val="0"/>
              </a:spcBef>
              <a:spcAft>
                <a:spcPct val="0"/>
              </a:spcAft>
              <a:defRPr sz="2400">
                <a:solidFill>
                  <a:schemeClr val="tx1"/>
                </a:solidFill>
                <a:latin typeface="Times New Roman" pitchFamily="18" charset="0"/>
              </a:defRPr>
            </a:lvl6pPr>
            <a:lvl7pPr defTabSz="6288088" eaLnBrk="0" fontAlgn="base" hangingPunct="0">
              <a:spcBef>
                <a:spcPct val="0"/>
              </a:spcBef>
              <a:spcAft>
                <a:spcPct val="0"/>
              </a:spcAft>
              <a:defRPr sz="2400">
                <a:solidFill>
                  <a:schemeClr val="tx1"/>
                </a:solidFill>
                <a:latin typeface="Times New Roman" pitchFamily="18" charset="0"/>
              </a:defRPr>
            </a:lvl7pPr>
            <a:lvl8pPr defTabSz="6288088" eaLnBrk="0" fontAlgn="base" hangingPunct="0">
              <a:spcBef>
                <a:spcPct val="0"/>
              </a:spcBef>
              <a:spcAft>
                <a:spcPct val="0"/>
              </a:spcAft>
              <a:defRPr sz="2400">
                <a:solidFill>
                  <a:schemeClr val="tx1"/>
                </a:solidFill>
                <a:latin typeface="Times New Roman" pitchFamily="18" charset="0"/>
              </a:defRPr>
            </a:lvl8pPr>
            <a:lvl9pPr defTabSz="6288088"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buFontTx/>
              <a:buNone/>
            </a:pPr>
            <a:r>
              <a:rPr lang="en-US" dirty="0" smtClean="0">
                <a:solidFill>
                  <a:schemeClr val="tx2"/>
                </a:solidFill>
                <a:latin typeface="+mn-lt"/>
              </a:rPr>
              <a:t>Maureen Tierney, MD, MSc. Director, HAI Program, Nebraska DHHS, Xiao Wang, MPH, HAI Health Surveillance Specialist, Tom Safranek, MD, State Epidemiologist, DHHS  </a:t>
            </a:r>
            <a:endParaRPr lang="en-US" dirty="0">
              <a:solidFill>
                <a:schemeClr val="tx2"/>
              </a:solidFill>
              <a:latin typeface="+mn-lt"/>
            </a:endParaRPr>
          </a:p>
        </p:txBody>
      </p:sp>
      <p:sp>
        <p:nvSpPr>
          <p:cNvPr id="80956" name="Text Box 60"/>
          <p:cNvSpPr txBox="1">
            <a:spLocks noChangeArrowheads="1"/>
          </p:cNvSpPr>
          <p:nvPr/>
        </p:nvSpPr>
        <p:spPr bwMode="auto">
          <a:xfrm>
            <a:off x="1752600" y="28173482"/>
            <a:ext cx="10283825" cy="6590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6288088">
              <a:spcBef>
                <a:spcPct val="0"/>
              </a:spcBef>
              <a:defRPr sz="2400">
                <a:solidFill>
                  <a:schemeClr val="tx1"/>
                </a:solidFill>
                <a:latin typeface="Times New Roman" pitchFamily="18" charset="0"/>
              </a:defRPr>
            </a:lvl1pPr>
            <a:lvl2pPr marL="2424113" defTabSz="6288088">
              <a:spcBef>
                <a:spcPct val="0"/>
              </a:spcBef>
              <a:defRPr sz="2400">
                <a:solidFill>
                  <a:schemeClr val="tx1"/>
                </a:solidFill>
                <a:latin typeface="Times New Roman" pitchFamily="18" charset="0"/>
              </a:defRPr>
            </a:lvl2pPr>
            <a:lvl3pPr marL="2538413" defTabSz="6288088">
              <a:spcBef>
                <a:spcPct val="0"/>
              </a:spcBef>
              <a:defRPr sz="2400">
                <a:solidFill>
                  <a:schemeClr val="tx1"/>
                </a:solidFill>
                <a:latin typeface="Times New Roman" pitchFamily="18" charset="0"/>
              </a:defRPr>
            </a:lvl3pPr>
            <a:lvl4pPr marL="2652713" defTabSz="6288088">
              <a:spcBef>
                <a:spcPct val="0"/>
              </a:spcBef>
              <a:defRPr sz="2400">
                <a:solidFill>
                  <a:schemeClr val="tx1"/>
                </a:solidFill>
                <a:latin typeface="Times New Roman" pitchFamily="18" charset="0"/>
              </a:defRPr>
            </a:lvl4pPr>
            <a:lvl5pPr marL="2767013" defTabSz="6288088">
              <a:spcBef>
                <a:spcPct val="0"/>
              </a:spcBef>
              <a:defRPr sz="2400">
                <a:solidFill>
                  <a:schemeClr val="tx1"/>
                </a:solidFill>
                <a:latin typeface="Times New Roman" pitchFamily="18" charset="0"/>
              </a:defRPr>
            </a:lvl5pPr>
            <a:lvl6pPr marL="3224213" defTabSz="6288088" eaLnBrk="0" fontAlgn="base" hangingPunct="0">
              <a:spcBef>
                <a:spcPct val="0"/>
              </a:spcBef>
              <a:spcAft>
                <a:spcPct val="0"/>
              </a:spcAft>
              <a:defRPr sz="2400">
                <a:solidFill>
                  <a:schemeClr val="tx1"/>
                </a:solidFill>
                <a:latin typeface="Times New Roman" pitchFamily="18" charset="0"/>
              </a:defRPr>
            </a:lvl6pPr>
            <a:lvl7pPr marL="3681413" defTabSz="6288088" eaLnBrk="0" fontAlgn="base" hangingPunct="0">
              <a:spcBef>
                <a:spcPct val="0"/>
              </a:spcBef>
              <a:spcAft>
                <a:spcPct val="0"/>
              </a:spcAft>
              <a:defRPr sz="2400">
                <a:solidFill>
                  <a:schemeClr val="tx1"/>
                </a:solidFill>
                <a:latin typeface="Times New Roman" pitchFamily="18" charset="0"/>
              </a:defRPr>
            </a:lvl7pPr>
            <a:lvl8pPr marL="4138613" defTabSz="6288088" eaLnBrk="0" fontAlgn="base" hangingPunct="0">
              <a:spcBef>
                <a:spcPct val="0"/>
              </a:spcBef>
              <a:spcAft>
                <a:spcPct val="0"/>
              </a:spcAft>
              <a:defRPr sz="2400">
                <a:solidFill>
                  <a:schemeClr val="tx1"/>
                </a:solidFill>
                <a:latin typeface="Times New Roman" pitchFamily="18" charset="0"/>
              </a:defRPr>
            </a:lvl8pPr>
            <a:lvl9pPr marL="4595813" defTabSz="6288088" eaLnBrk="0" fontAlgn="base" hangingPunct="0">
              <a:spcBef>
                <a:spcPct val="0"/>
              </a:spcBef>
              <a:spcAft>
                <a:spcPct val="0"/>
              </a:spcAft>
              <a:defRPr sz="2400">
                <a:solidFill>
                  <a:schemeClr val="tx1"/>
                </a:solidFill>
                <a:latin typeface="Times New Roman" pitchFamily="18" charset="0"/>
              </a:defRPr>
            </a:lvl9pPr>
          </a:lstStyle>
          <a:p>
            <a:pPr>
              <a:spcAft>
                <a:spcPct val="65000"/>
              </a:spcAft>
            </a:pPr>
            <a:r>
              <a:rPr lang="en-US" sz="4000" dirty="0" smtClean="0">
                <a:solidFill>
                  <a:schemeClr val="accent1">
                    <a:lumMod val="25000"/>
                  </a:schemeClr>
                </a:solidFill>
              </a:rPr>
              <a:t>To determine the amount of time </a:t>
            </a:r>
            <a:r>
              <a:rPr lang="en-US" sz="4000" dirty="0" smtClean="0">
                <a:solidFill>
                  <a:schemeClr val="accent1">
                    <a:lumMod val="25000"/>
                  </a:schemeClr>
                </a:solidFill>
              </a:rPr>
              <a:t>the designated IP contact </a:t>
            </a:r>
            <a:r>
              <a:rPr lang="en-US" sz="4000" dirty="0" smtClean="0">
                <a:solidFill>
                  <a:schemeClr val="accent1">
                    <a:lumMod val="25000"/>
                  </a:schemeClr>
                </a:solidFill>
              </a:rPr>
              <a:t>in an institution spent on IP and what type of IP training they had. Efforts </a:t>
            </a:r>
            <a:r>
              <a:rPr lang="en-US" sz="4000" dirty="0">
                <a:solidFill>
                  <a:schemeClr val="accent1">
                    <a:lumMod val="25000"/>
                  </a:schemeClr>
                </a:solidFill>
              </a:rPr>
              <a:t>to improve the level of IP education can be made once this information is known. Recommendations and education </a:t>
            </a:r>
            <a:r>
              <a:rPr lang="en-US" sz="4000" dirty="0" smtClean="0">
                <a:solidFill>
                  <a:schemeClr val="accent1">
                    <a:lumMod val="25000"/>
                  </a:schemeClr>
                </a:solidFill>
              </a:rPr>
              <a:t>provided to </a:t>
            </a:r>
            <a:r>
              <a:rPr lang="en-US" sz="4000" dirty="0">
                <a:solidFill>
                  <a:schemeClr val="accent1">
                    <a:lumMod val="25000"/>
                  </a:schemeClr>
                </a:solidFill>
              </a:rPr>
              <a:t>the infection control representative </a:t>
            </a:r>
            <a:r>
              <a:rPr lang="en-US" sz="4000" dirty="0" smtClean="0">
                <a:solidFill>
                  <a:schemeClr val="accent1">
                    <a:lumMod val="25000"/>
                  </a:schemeClr>
                </a:solidFill>
              </a:rPr>
              <a:t>can then be spread by them to </a:t>
            </a:r>
            <a:r>
              <a:rPr lang="en-US" sz="4000" dirty="0">
                <a:solidFill>
                  <a:schemeClr val="accent1">
                    <a:lumMod val="25000"/>
                  </a:schemeClr>
                </a:solidFill>
              </a:rPr>
              <a:t>the rest of his/her </a:t>
            </a:r>
            <a:r>
              <a:rPr lang="en-US" sz="4000" dirty="0" smtClean="0">
                <a:solidFill>
                  <a:schemeClr val="accent1">
                    <a:lumMod val="25000"/>
                  </a:schemeClr>
                </a:solidFill>
              </a:rPr>
              <a:t>facility.</a:t>
            </a:r>
            <a:endParaRPr lang="en-US" sz="4000" dirty="0">
              <a:solidFill>
                <a:schemeClr val="accent1">
                  <a:lumMod val="25000"/>
                </a:schemeClr>
              </a:solidFill>
            </a:endParaRPr>
          </a:p>
        </p:txBody>
      </p:sp>
      <p:sp>
        <p:nvSpPr>
          <p:cNvPr id="80982" name="Rectangle 86"/>
          <p:cNvSpPr>
            <a:spLocks noChangeArrowheads="1"/>
          </p:cNvSpPr>
          <p:nvPr/>
        </p:nvSpPr>
        <p:spPr bwMode="auto">
          <a:xfrm>
            <a:off x="14401801" y="8299450"/>
            <a:ext cx="10439400" cy="13234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39725" indent="-339725" algn="ctr" eaLnBrk="1" hangingPunct="1">
              <a:spcBef>
                <a:spcPct val="0"/>
              </a:spcBef>
              <a:spcAft>
                <a:spcPct val="65000"/>
              </a:spcAft>
              <a:buFontTx/>
              <a:buNone/>
              <a:tabLst>
                <a:tab pos="1028700" algn="l"/>
              </a:tabLst>
            </a:pPr>
            <a:r>
              <a:rPr lang="en-US" sz="4500" b="1" dirty="0">
                <a:solidFill>
                  <a:schemeClr val="accent1">
                    <a:lumMod val="25000"/>
                  </a:schemeClr>
                </a:solidFill>
                <a:latin typeface="+mj-lt"/>
              </a:rPr>
              <a:t>METHODS</a:t>
            </a:r>
          </a:p>
          <a:p>
            <a:pPr marL="339725" indent="-339725" eaLnBrk="1" hangingPunct="1">
              <a:spcBef>
                <a:spcPct val="25000"/>
              </a:spcBef>
              <a:spcAft>
                <a:spcPct val="50000"/>
              </a:spcAft>
              <a:buFontTx/>
              <a:buNone/>
              <a:tabLst>
                <a:tab pos="1028700" algn="l"/>
              </a:tabLst>
            </a:pPr>
            <a:r>
              <a:rPr lang="en-US" sz="3600" dirty="0" smtClean="0">
                <a:latin typeface="+mj-lt"/>
                <a:cs typeface="Times New Roman" pitchFamily="18" charset="0"/>
              </a:rPr>
              <a:t>A survey was faxed </a:t>
            </a:r>
            <a:r>
              <a:rPr lang="en-US" sz="3600" dirty="0" smtClean="0">
                <a:latin typeface="+mj-lt"/>
                <a:cs typeface="Times New Roman" pitchFamily="18" charset="0"/>
              </a:rPr>
              <a:t>to</a:t>
            </a:r>
            <a:r>
              <a:rPr lang="en-US" sz="3600" dirty="0" smtClean="0">
                <a:latin typeface="+mj-lt"/>
                <a:cs typeface="Times New Roman" pitchFamily="18" charset="0"/>
              </a:rPr>
              <a:t>: </a:t>
            </a:r>
            <a:endParaRPr lang="en-US" sz="3600" dirty="0" smtClean="0">
              <a:latin typeface="+mj-lt"/>
              <a:cs typeface="Times New Roman" pitchFamily="18" charset="0"/>
            </a:endParaRPr>
          </a:p>
          <a:p>
            <a:pPr marL="800100" lvl="1" indent="-342900" eaLnBrk="1" hangingPunct="1">
              <a:spcBef>
                <a:spcPct val="25000"/>
              </a:spcBef>
              <a:spcAft>
                <a:spcPct val="50000"/>
              </a:spcAft>
              <a:tabLst>
                <a:tab pos="1028700" algn="l"/>
              </a:tabLst>
            </a:pPr>
            <a:r>
              <a:rPr lang="en-US" sz="3600" dirty="0" smtClean="0">
                <a:latin typeface="+mj-lt"/>
                <a:cs typeface="Times New Roman" pitchFamily="18" charset="0"/>
              </a:rPr>
              <a:t>Prospective payment system hospitals (PPS)</a:t>
            </a:r>
          </a:p>
          <a:p>
            <a:pPr marL="800100" lvl="1" indent="-342900" eaLnBrk="1" hangingPunct="1">
              <a:spcBef>
                <a:spcPct val="25000"/>
              </a:spcBef>
              <a:spcAft>
                <a:spcPct val="50000"/>
              </a:spcAft>
              <a:tabLst>
                <a:tab pos="1028700" algn="l"/>
              </a:tabLst>
            </a:pPr>
            <a:r>
              <a:rPr lang="en-US" sz="3600" dirty="0" smtClean="0">
                <a:latin typeface="+mj-lt"/>
                <a:cs typeface="Times New Roman" pitchFamily="18" charset="0"/>
              </a:rPr>
              <a:t>Critical Access Hospitals (CAHs) </a:t>
            </a:r>
          </a:p>
          <a:p>
            <a:pPr marL="800100" lvl="1" indent="-342900" eaLnBrk="1" hangingPunct="1">
              <a:spcBef>
                <a:spcPct val="25000"/>
              </a:spcBef>
              <a:spcAft>
                <a:spcPct val="50000"/>
              </a:spcAft>
              <a:tabLst>
                <a:tab pos="1028700" algn="l"/>
              </a:tabLst>
            </a:pPr>
            <a:r>
              <a:rPr lang="en-US" sz="3600" dirty="0" smtClean="0">
                <a:latin typeface="+mj-lt"/>
                <a:cs typeface="Times New Roman" pitchFamily="18" charset="0"/>
              </a:rPr>
              <a:t>Nursing Homes</a:t>
            </a:r>
          </a:p>
          <a:p>
            <a:pPr marL="800100" lvl="1" indent="-342900" eaLnBrk="1" hangingPunct="1">
              <a:spcBef>
                <a:spcPct val="25000"/>
              </a:spcBef>
              <a:spcAft>
                <a:spcPct val="50000"/>
              </a:spcAft>
              <a:tabLst>
                <a:tab pos="1028700" algn="l"/>
              </a:tabLst>
            </a:pPr>
            <a:r>
              <a:rPr lang="en-US" sz="3600" dirty="0" smtClean="0">
                <a:latin typeface="+mj-lt"/>
                <a:cs typeface="Times New Roman" pitchFamily="18" charset="0"/>
              </a:rPr>
              <a:t>Ambulatory Surgery </a:t>
            </a:r>
            <a:r>
              <a:rPr lang="en-US" sz="3600" dirty="0" smtClean="0">
                <a:latin typeface="+mj-lt"/>
                <a:cs typeface="Times New Roman" pitchFamily="18" charset="0"/>
              </a:rPr>
              <a:t>Centers (ASCs)</a:t>
            </a:r>
          </a:p>
          <a:p>
            <a:pPr marL="800100" lvl="1" indent="-342900" eaLnBrk="1" hangingPunct="1">
              <a:spcBef>
                <a:spcPct val="25000"/>
              </a:spcBef>
              <a:spcAft>
                <a:spcPct val="50000"/>
              </a:spcAft>
              <a:tabLst>
                <a:tab pos="1028700" algn="l"/>
              </a:tabLst>
            </a:pPr>
            <a:r>
              <a:rPr lang="en-US" sz="3600" dirty="0" smtClean="0">
                <a:latin typeface="+mj-lt"/>
                <a:cs typeface="Times New Roman" pitchFamily="18" charset="0"/>
              </a:rPr>
              <a:t>Follow up faxes to non responders</a:t>
            </a:r>
            <a:endParaRPr lang="en-US" sz="3600" dirty="0" smtClean="0">
              <a:latin typeface="+mj-lt"/>
              <a:cs typeface="Times New Roman" pitchFamily="18" charset="0"/>
            </a:endParaRPr>
          </a:p>
          <a:p>
            <a:pPr marL="914400" lvl="1" indent="-457200" eaLnBrk="1" hangingPunct="1">
              <a:spcBef>
                <a:spcPct val="25000"/>
              </a:spcBef>
              <a:spcAft>
                <a:spcPct val="50000"/>
              </a:spcAft>
              <a:buFontTx/>
              <a:buAutoNum type="arabicPeriod"/>
              <a:tabLst>
                <a:tab pos="1028700" algn="l"/>
              </a:tabLst>
            </a:pPr>
            <a:r>
              <a:rPr lang="en-US" sz="3600" dirty="0" smtClean="0">
                <a:latin typeface="+mj-lt"/>
                <a:cs typeface="Times New Roman" pitchFamily="18" charset="0"/>
              </a:rPr>
              <a:t>What % </a:t>
            </a:r>
            <a:r>
              <a:rPr lang="en-US" sz="3600" dirty="0" smtClean="0">
                <a:latin typeface="+mj-lt"/>
                <a:cs typeface="Times New Roman" pitchFamily="18" charset="0"/>
              </a:rPr>
              <a:t>of a </a:t>
            </a:r>
            <a:r>
              <a:rPr lang="en-US" sz="3600" dirty="0" smtClean="0">
                <a:latin typeface="+mj-lt"/>
                <a:cs typeface="Times New Roman" pitchFamily="18" charset="0"/>
              </a:rPr>
              <a:t>(</a:t>
            </a:r>
            <a:r>
              <a:rPr lang="en-US" sz="3600" dirty="0" smtClean="0">
                <a:latin typeface="+mj-lt"/>
                <a:cs typeface="Times New Roman" pitchFamily="18" charset="0"/>
              </a:rPr>
              <a:t>FTE) was devoted to IP?</a:t>
            </a:r>
          </a:p>
          <a:p>
            <a:pPr marL="914400" lvl="1" indent="-457200" eaLnBrk="1" hangingPunct="1">
              <a:spcBef>
                <a:spcPct val="25000"/>
              </a:spcBef>
              <a:spcAft>
                <a:spcPct val="50000"/>
              </a:spcAft>
              <a:buFontTx/>
              <a:buAutoNum type="arabicPeriod"/>
              <a:tabLst>
                <a:tab pos="1028700" algn="l"/>
              </a:tabLst>
            </a:pPr>
            <a:r>
              <a:rPr lang="en-US" sz="3600" dirty="0" smtClean="0">
                <a:latin typeface="+mj-lt"/>
                <a:cs typeface="Times New Roman" pitchFamily="18" charset="0"/>
              </a:rPr>
              <a:t>Have they had any training in IP including an </a:t>
            </a:r>
            <a:r>
              <a:rPr lang="en-US" sz="3600" dirty="0" smtClean="0">
                <a:latin typeface="+mj-lt"/>
                <a:cs typeface="Times New Roman" pitchFamily="18" charset="0"/>
              </a:rPr>
              <a:t>APIC </a:t>
            </a:r>
            <a:r>
              <a:rPr lang="en-US" sz="3600" dirty="0" smtClean="0">
                <a:latin typeface="+mj-lt"/>
                <a:cs typeface="Times New Roman" pitchFamily="18" charset="0"/>
              </a:rPr>
              <a:t>course, Nebraska Infection Control Network (NICN) course, or Certification in Infection Control and Epidemiology (CIC) courses?</a:t>
            </a:r>
          </a:p>
          <a:p>
            <a:pPr marL="914400" lvl="1" indent="-457200" eaLnBrk="1" hangingPunct="1">
              <a:spcBef>
                <a:spcPct val="25000"/>
              </a:spcBef>
              <a:spcAft>
                <a:spcPct val="50000"/>
              </a:spcAft>
              <a:buFontTx/>
              <a:buAutoNum type="arabicPeriod"/>
              <a:tabLst>
                <a:tab pos="1028700" algn="l"/>
              </a:tabLst>
            </a:pPr>
            <a:r>
              <a:rPr lang="en-US" sz="3600" dirty="0" smtClean="0">
                <a:latin typeface="+mj-lt"/>
                <a:cs typeface="Times New Roman" pitchFamily="18" charset="0"/>
              </a:rPr>
              <a:t>Were they CIC </a:t>
            </a:r>
            <a:r>
              <a:rPr lang="en-US" sz="3600" dirty="0" smtClean="0">
                <a:latin typeface="+mj-lt"/>
                <a:cs typeface="Times New Roman" pitchFamily="18" charset="0"/>
              </a:rPr>
              <a:t>certified? </a:t>
            </a:r>
          </a:p>
          <a:p>
            <a:pPr marL="339725" indent="-339725" algn="ctr" eaLnBrk="1" hangingPunct="1">
              <a:spcBef>
                <a:spcPct val="25000"/>
              </a:spcBef>
              <a:spcAft>
                <a:spcPct val="50000"/>
              </a:spcAft>
              <a:buFontTx/>
              <a:buNone/>
              <a:tabLst>
                <a:tab pos="1028700" algn="l"/>
              </a:tabLst>
            </a:pPr>
            <a:endParaRPr lang="en-US" sz="4000" b="1" dirty="0"/>
          </a:p>
          <a:p>
            <a:pPr marL="339725" indent="-339725" algn="ctr" eaLnBrk="1" hangingPunct="1">
              <a:spcBef>
                <a:spcPct val="25000"/>
              </a:spcBef>
              <a:spcAft>
                <a:spcPct val="50000"/>
              </a:spcAft>
              <a:buFontTx/>
              <a:buNone/>
              <a:tabLst>
                <a:tab pos="1028700" algn="l"/>
              </a:tabLst>
            </a:pPr>
            <a:endParaRPr lang="en-US" sz="4500" b="1" dirty="0" smtClean="0"/>
          </a:p>
          <a:p>
            <a:pPr marL="339725" indent="-339725" algn="ctr" eaLnBrk="1" hangingPunct="1">
              <a:spcBef>
                <a:spcPct val="25000"/>
              </a:spcBef>
              <a:spcAft>
                <a:spcPct val="50000"/>
              </a:spcAft>
              <a:buFontTx/>
              <a:buNone/>
              <a:tabLst>
                <a:tab pos="1028700" algn="l"/>
              </a:tabLst>
            </a:pPr>
            <a:r>
              <a:rPr lang="en-US" sz="4500" b="1" dirty="0" smtClean="0"/>
              <a:t>RESULTS</a:t>
            </a:r>
            <a:r>
              <a:rPr lang="en-US" sz="2400" b="1" dirty="0" smtClean="0"/>
              <a:t> </a:t>
            </a:r>
            <a:r>
              <a:rPr lang="en-US" sz="4000" b="1" dirty="0" smtClean="0"/>
              <a:t>(%FTE)</a:t>
            </a:r>
            <a:endParaRPr lang="en-US" sz="4000" b="1" dirty="0"/>
          </a:p>
        </p:txBody>
      </p:sp>
      <p:sp>
        <p:nvSpPr>
          <p:cNvPr id="81220" name="Text Box 324"/>
          <p:cNvSpPr txBox="1">
            <a:spLocks noChangeArrowheads="1"/>
          </p:cNvSpPr>
          <p:nvPr/>
        </p:nvSpPr>
        <p:spPr bwMode="auto">
          <a:xfrm>
            <a:off x="13642974" y="23164800"/>
            <a:ext cx="10283825" cy="7534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66738" indent="-566738">
              <a:spcBef>
                <a:spcPct val="0"/>
              </a:spcBef>
              <a:tabLst>
                <a:tab pos="1422400" algn="l"/>
                <a:tab pos="1944688" algn="l"/>
              </a:tabLst>
              <a:defRPr sz="2400">
                <a:solidFill>
                  <a:schemeClr val="tx1"/>
                </a:solidFill>
                <a:latin typeface="Times New Roman" pitchFamily="18" charset="0"/>
              </a:defRPr>
            </a:lvl1pPr>
            <a:lvl2pPr marL="1204913" indent="-406400">
              <a:spcBef>
                <a:spcPct val="0"/>
              </a:spcBef>
              <a:tabLst>
                <a:tab pos="1422400" algn="l"/>
                <a:tab pos="1944688" algn="l"/>
              </a:tabLst>
              <a:defRPr sz="2400">
                <a:solidFill>
                  <a:schemeClr val="tx1"/>
                </a:solidFill>
                <a:latin typeface="Times New Roman" pitchFamily="18" charset="0"/>
              </a:defRPr>
            </a:lvl2pPr>
            <a:lvl3pPr marL="1944688" indent="-344488">
              <a:spcBef>
                <a:spcPct val="0"/>
              </a:spcBef>
              <a:tabLst>
                <a:tab pos="1422400" algn="l"/>
                <a:tab pos="1944688" algn="l"/>
              </a:tabLst>
              <a:defRPr sz="2400">
                <a:solidFill>
                  <a:schemeClr val="tx1"/>
                </a:solidFill>
                <a:latin typeface="Times New Roman" pitchFamily="18" charset="0"/>
              </a:defRPr>
            </a:lvl3pPr>
            <a:lvl4pPr marL="2628900" indent="-457200">
              <a:spcBef>
                <a:spcPct val="0"/>
              </a:spcBef>
              <a:tabLst>
                <a:tab pos="1422400" algn="l"/>
                <a:tab pos="1944688" algn="l"/>
              </a:tabLst>
              <a:defRPr sz="2400">
                <a:solidFill>
                  <a:schemeClr val="tx1"/>
                </a:solidFill>
                <a:latin typeface="Times New Roman" pitchFamily="18" charset="0"/>
              </a:defRPr>
            </a:lvl4pPr>
            <a:lvl5pPr marL="3200400" indent="-457200">
              <a:spcBef>
                <a:spcPct val="0"/>
              </a:spcBef>
              <a:tabLst>
                <a:tab pos="1422400" algn="l"/>
                <a:tab pos="1944688" algn="l"/>
              </a:tabLst>
              <a:defRPr sz="2400">
                <a:solidFill>
                  <a:schemeClr val="tx1"/>
                </a:solidFill>
                <a:latin typeface="Times New Roman" pitchFamily="18" charset="0"/>
              </a:defRPr>
            </a:lvl5pPr>
            <a:lvl6pPr marL="36576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6pPr>
            <a:lvl7pPr marL="41148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7pPr>
            <a:lvl8pPr marL="45720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8pPr>
            <a:lvl9pPr marL="50292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9pPr>
          </a:lstStyle>
          <a:p>
            <a:pPr marL="0" indent="0">
              <a:spcAft>
                <a:spcPct val="50000"/>
              </a:spcAft>
              <a:buClr>
                <a:srgbClr val="008080"/>
              </a:buClr>
              <a:buSzPct val="115000"/>
              <a:buNone/>
            </a:pPr>
            <a:r>
              <a:rPr lang="en-US" sz="3600" dirty="0" smtClean="0">
                <a:latin typeface="+mj-lt"/>
                <a:cs typeface="Times New Roman" pitchFamily="18" charset="0"/>
              </a:rPr>
              <a:t>PPS </a:t>
            </a:r>
          </a:p>
          <a:p>
            <a:pPr>
              <a:spcAft>
                <a:spcPct val="50000"/>
              </a:spcAft>
              <a:buClr>
                <a:srgbClr val="008080"/>
              </a:buClr>
              <a:buSzPct val="115000"/>
            </a:pPr>
            <a:r>
              <a:rPr lang="en-US" sz="3600" dirty="0" smtClean="0">
                <a:latin typeface="+mj-lt"/>
                <a:cs typeface="Times New Roman" pitchFamily="18" charset="0"/>
              </a:rPr>
              <a:t>80% </a:t>
            </a:r>
            <a:r>
              <a:rPr lang="en-US" sz="3600" dirty="0" smtClean="0">
                <a:latin typeface="+mj-lt"/>
                <a:cs typeface="Times New Roman" pitchFamily="18" charset="0"/>
              </a:rPr>
              <a:t>had a 100% FTE </a:t>
            </a:r>
            <a:r>
              <a:rPr lang="en-US" sz="3600" dirty="0" smtClean="0">
                <a:latin typeface="+mj-lt"/>
                <a:cs typeface="Times New Roman" pitchFamily="18" charset="0"/>
              </a:rPr>
              <a:t>devoted to </a:t>
            </a:r>
            <a:r>
              <a:rPr lang="en-US" sz="3600" dirty="0" smtClean="0">
                <a:latin typeface="+mj-lt"/>
                <a:cs typeface="Times New Roman" pitchFamily="18" charset="0"/>
              </a:rPr>
              <a:t>IP</a:t>
            </a:r>
          </a:p>
          <a:p>
            <a:pPr>
              <a:spcAft>
                <a:spcPct val="50000"/>
              </a:spcAft>
              <a:buClr>
                <a:srgbClr val="008080"/>
              </a:buClr>
              <a:buSzPct val="115000"/>
            </a:pPr>
            <a:r>
              <a:rPr lang="en-US" sz="3600" dirty="0" smtClean="0">
                <a:latin typeface="+mj-lt"/>
                <a:cs typeface="Times New Roman" pitchFamily="18" charset="0"/>
              </a:rPr>
              <a:t>90</a:t>
            </a:r>
            <a:r>
              <a:rPr lang="en-US" sz="3600" dirty="0" smtClean="0">
                <a:latin typeface="+mj-lt"/>
                <a:cs typeface="Times New Roman" pitchFamily="18" charset="0"/>
              </a:rPr>
              <a:t>% </a:t>
            </a:r>
            <a:r>
              <a:rPr lang="en-US" sz="3600" dirty="0" smtClean="0">
                <a:latin typeface="+mj-lt"/>
                <a:cs typeface="Times New Roman" pitchFamily="18" charset="0"/>
              </a:rPr>
              <a:t>had at least 75</a:t>
            </a:r>
            <a:r>
              <a:rPr lang="en-US" sz="3600" dirty="0" smtClean="0">
                <a:latin typeface="+mj-lt"/>
                <a:cs typeface="Times New Roman" pitchFamily="18" charset="0"/>
              </a:rPr>
              <a:t>% </a:t>
            </a:r>
            <a:r>
              <a:rPr lang="en-US" sz="3600" dirty="0" smtClean="0">
                <a:latin typeface="+mj-lt"/>
                <a:cs typeface="Times New Roman" pitchFamily="18" charset="0"/>
              </a:rPr>
              <a:t> FTE devoted </a:t>
            </a:r>
            <a:r>
              <a:rPr lang="en-US" sz="3600" dirty="0" smtClean="0">
                <a:latin typeface="+mj-lt"/>
                <a:cs typeface="Times New Roman" pitchFamily="18" charset="0"/>
              </a:rPr>
              <a:t>to </a:t>
            </a:r>
            <a:r>
              <a:rPr lang="en-US" sz="3600" dirty="0" smtClean="0">
                <a:latin typeface="+mj-lt"/>
                <a:cs typeface="Times New Roman" pitchFamily="18" charset="0"/>
              </a:rPr>
              <a:t>IP </a:t>
            </a:r>
            <a:endParaRPr lang="en-US" sz="3600" dirty="0" smtClean="0">
              <a:latin typeface="+mj-lt"/>
              <a:cs typeface="Times New Roman" pitchFamily="18" charset="0"/>
            </a:endParaRPr>
          </a:p>
          <a:p>
            <a:pPr marL="0" indent="0">
              <a:spcAft>
                <a:spcPct val="50000"/>
              </a:spcAft>
              <a:buClr>
                <a:srgbClr val="008080"/>
              </a:buClr>
              <a:buSzPct val="115000"/>
              <a:buNone/>
            </a:pPr>
            <a:r>
              <a:rPr lang="en-US" sz="3600" dirty="0" smtClean="0">
                <a:latin typeface="+mj-lt"/>
                <a:cs typeface="Times New Roman" pitchFamily="18" charset="0"/>
              </a:rPr>
              <a:t>CAHs</a:t>
            </a:r>
          </a:p>
          <a:p>
            <a:pPr>
              <a:spcAft>
                <a:spcPct val="50000"/>
              </a:spcAft>
              <a:buClr>
                <a:srgbClr val="008080"/>
              </a:buClr>
              <a:buSzPct val="115000"/>
            </a:pPr>
            <a:r>
              <a:rPr lang="en-US" sz="3600" dirty="0" smtClean="0">
                <a:latin typeface="+mj-lt"/>
                <a:cs typeface="Times New Roman" pitchFamily="18" charset="0"/>
              </a:rPr>
              <a:t>1/3 had one </a:t>
            </a:r>
            <a:r>
              <a:rPr lang="en-US" sz="3600" dirty="0" smtClean="0">
                <a:latin typeface="+mj-lt"/>
                <a:cs typeface="Times New Roman" pitchFamily="18" charset="0"/>
              </a:rPr>
              <a:t>100% </a:t>
            </a:r>
            <a:r>
              <a:rPr lang="en-US" sz="3600" dirty="0" smtClean="0">
                <a:latin typeface="+mj-lt"/>
                <a:cs typeface="Times New Roman" pitchFamily="18" charset="0"/>
              </a:rPr>
              <a:t>FTE for IP</a:t>
            </a:r>
            <a:endParaRPr lang="en-US" sz="3600" dirty="0" smtClean="0">
              <a:latin typeface="+mj-lt"/>
              <a:cs typeface="Times New Roman" pitchFamily="18" charset="0"/>
            </a:endParaRPr>
          </a:p>
          <a:p>
            <a:pPr>
              <a:spcAft>
                <a:spcPct val="50000"/>
              </a:spcAft>
              <a:buClr>
                <a:srgbClr val="008080"/>
              </a:buClr>
              <a:buSzPct val="115000"/>
            </a:pPr>
            <a:r>
              <a:rPr lang="en-US" sz="3600" dirty="0" smtClean="0">
                <a:latin typeface="+mj-lt"/>
                <a:cs typeface="Times New Roman" pitchFamily="18" charset="0"/>
              </a:rPr>
              <a:t>1/3 had less than 25% FTE focused on IP</a:t>
            </a:r>
          </a:p>
          <a:p>
            <a:pPr marL="0" indent="0">
              <a:spcAft>
                <a:spcPct val="50000"/>
              </a:spcAft>
              <a:buClr>
                <a:srgbClr val="008080"/>
              </a:buClr>
              <a:buSzPct val="115000"/>
              <a:buNone/>
            </a:pPr>
            <a:r>
              <a:rPr lang="en-US" sz="3600" dirty="0" smtClean="0">
                <a:latin typeface="+mj-lt"/>
                <a:cs typeface="Times New Roman" pitchFamily="18" charset="0"/>
              </a:rPr>
              <a:t>ASCs </a:t>
            </a:r>
          </a:p>
          <a:p>
            <a:pPr>
              <a:spcAft>
                <a:spcPct val="50000"/>
              </a:spcAft>
              <a:buClr>
                <a:srgbClr val="008080"/>
              </a:buClr>
              <a:buSzPct val="115000"/>
            </a:pPr>
            <a:r>
              <a:rPr lang="en-US" sz="3600" dirty="0" smtClean="0">
                <a:latin typeface="+mj-lt"/>
                <a:cs typeface="Times New Roman" pitchFamily="18" charset="0"/>
              </a:rPr>
              <a:t>72% had less than 25% </a:t>
            </a:r>
            <a:r>
              <a:rPr lang="en-US" sz="3600" dirty="0" smtClean="0">
                <a:latin typeface="+mj-lt"/>
                <a:cs typeface="Times New Roman" pitchFamily="18" charset="0"/>
              </a:rPr>
              <a:t>of a FTE</a:t>
            </a:r>
          </a:p>
          <a:p>
            <a:pPr marL="0" indent="0">
              <a:spcAft>
                <a:spcPct val="50000"/>
              </a:spcAft>
              <a:buClr>
                <a:srgbClr val="008080"/>
              </a:buClr>
              <a:buSzPct val="115000"/>
              <a:buNone/>
            </a:pPr>
            <a:r>
              <a:rPr lang="en-US" sz="3600" dirty="0" smtClean="0">
                <a:latin typeface="+mj-lt"/>
                <a:cs typeface="Times New Roman" pitchFamily="18" charset="0"/>
              </a:rPr>
              <a:t>Nursing Homes</a:t>
            </a:r>
          </a:p>
          <a:p>
            <a:pPr>
              <a:spcAft>
                <a:spcPct val="50000"/>
              </a:spcAft>
              <a:buClr>
                <a:srgbClr val="008080"/>
              </a:buClr>
              <a:buSzPct val="115000"/>
            </a:pPr>
            <a:r>
              <a:rPr lang="en-US" sz="3600" dirty="0" smtClean="0">
                <a:latin typeface="+mj-lt"/>
                <a:cs typeface="Times New Roman" pitchFamily="18" charset="0"/>
              </a:rPr>
              <a:t>1/3 had one 100% FTE</a:t>
            </a:r>
          </a:p>
          <a:p>
            <a:pPr>
              <a:spcAft>
                <a:spcPct val="50000"/>
              </a:spcAft>
              <a:buClr>
                <a:srgbClr val="008080"/>
              </a:buClr>
              <a:buSzPct val="115000"/>
            </a:pPr>
            <a:r>
              <a:rPr lang="en-US" sz="3600" dirty="0" smtClean="0">
                <a:latin typeface="+mj-lt"/>
                <a:cs typeface="Times New Roman" pitchFamily="18" charset="0"/>
              </a:rPr>
              <a:t>50% less than 25% FTE </a:t>
            </a:r>
          </a:p>
          <a:p>
            <a:pPr marL="0" indent="0">
              <a:spcAft>
                <a:spcPct val="50000"/>
              </a:spcAft>
              <a:buClr>
                <a:srgbClr val="008080"/>
              </a:buClr>
              <a:buSzPct val="115000"/>
              <a:buNone/>
            </a:pPr>
            <a:endParaRPr lang="en-US" sz="3600" dirty="0" smtClean="0">
              <a:latin typeface="+mj-lt"/>
              <a:cs typeface="Times New Roman" pitchFamily="18" charset="0"/>
            </a:endParaRPr>
          </a:p>
          <a:p>
            <a:pPr marL="0" indent="0">
              <a:spcAft>
                <a:spcPct val="50000"/>
              </a:spcAft>
              <a:buClr>
                <a:srgbClr val="008080"/>
              </a:buClr>
              <a:buSzPct val="115000"/>
              <a:buNone/>
            </a:pPr>
            <a:endParaRPr lang="en-US" sz="3600" dirty="0">
              <a:latin typeface="+mj-lt"/>
              <a:cs typeface="Times New Roman" pitchFamily="18" charset="0"/>
            </a:endParaRPr>
          </a:p>
        </p:txBody>
      </p:sp>
      <p:sp>
        <p:nvSpPr>
          <p:cNvPr id="81260" name="Text Box 364"/>
          <p:cNvSpPr txBox="1">
            <a:spLocks noChangeArrowheads="1"/>
          </p:cNvSpPr>
          <p:nvPr/>
        </p:nvSpPr>
        <p:spPr bwMode="auto">
          <a:xfrm>
            <a:off x="27054174" y="8245783"/>
            <a:ext cx="10283825" cy="59977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495300">
              <a:spcBef>
                <a:spcPct val="0"/>
              </a:spcBef>
              <a:defRPr sz="2400">
                <a:solidFill>
                  <a:schemeClr val="tx1"/>
                </a:solidFill>
                <a:latin typeface="Times New Roman" pitchFamily="18" charset="0"/>
              </a:defRPr>
            </a:lvl1pPr>
            <a:lvl2pPr marL="1333500" indent="-609600">
              <a:spcBef>
                <a:spcPct val="0"/>
              </a:spcBef>
              <a:defRPr sz="2400">
                <a:solidFill>
                  <a:schemeClr val="tx1"/>
                </a:solidFill>
                <a:latin typeface="Times New Roman" pitchFamily="18" charset="0"/>
              </a:defRPr>
            </a:lvl2pPr>
            <a:lvl3pPr marL="2057400" indent="-609600">
              <a:spcBef>
                <a:spcPct val="0"/>
              </a:spcBef>
              <a:defRPr sz="2400">
                <a:solidFill>
                  <a:schemeClr val="tx1"/>
                </a:solidFill>
                <a:latin typeface="Times New Roman" pitchFamily="18" charset="0"/>
              </a:defRPr>
            </a:lvl3pPr>
            <a:lvl4pPr marL="2781300" indent="-609600">
              <a:spcBef>
                <a:spcPct val="0"/>
              </a:spcBef>
              <a:defRPr sz="2400">
                <a:solidFill>
                  <a:schemeClr val="tx1"/>
                </a:solidFill>
                <a:latin typeface="Times New Roman" pitchFamily="18" charset="0"/>
              </a:defRPr>
            </a:lvl4pPr>
            <a:lvl5pPr marL="3505200" indent="-609600">
              <a:spcBef>
                <a:spcPct val="0"/>
              </a:spcBef>
              <a:defRPr sz="2400">
                <a:solidFill>
                  <a:schemeClr val="tx1"/>
                </a:solidFill>
                <a:latin typeface="Times New Roman" pitchFamily="18" charset="0"/>
              </a:defRPr>
            </a:lvl5pPr>
            <a:lvl6pPr marL="3962400" indent="-609600" eaLnBrk="0" fontAlgn="base" hangingPunct="0">
              <a:spcBef>
                <a:spcPct val="0"/>
              </a:spcBef>
              <a:spcAft>
                <a:spcPct val="0"/>
              </a:spcAft>
              <a:defRPr sz="2400">
                <a:solidFill>
                  <a:schemeClr val="tx1"/>
                </a:solidFill>
                <a:latin typeface="Times New Roman" pitchFamily="18" charset="0"/>
              </a:defRPr>
            </a:lvl6pPr>
            <a:lvl7pPr marL="4419600" indent="-609600" eaLnBrk="0" fontAlgn="base" hangingPunct="0">
              <a:spcBef>
                <a:spcPct val="0"/>
              </a:spcBef>
              <a:spcAft>
                <a:spcPct val="0"/>
              </a:spcAft>
              <a:defRPr sz="2400">
                <a:solidFill>
                  <a:schemeClr val="tx1"/>
                </a:solidFill>
                <a:latin typeface="Times New Roman" pitchFamily="18" charset="0"/>
              </a:defRPr>
            </a:lvl7pPr>
            <a:lvl8pPr marL="4876800" indent="-609600" eaLnBrk="0" fontAlgn="base" hangingPunct="0">
              <a:spcBef>
                <a:spcPct val="0"/>
              </a:spcBef>
              <a:spcAft>
                <a:spcPct val="0"/>
              </a:spcAft>
              <a:defRPr sz="2400">
                <a:solidFill>
                  <a:schemeClr val="tx1"/>
                </a:solidFill>
                <a:latin typeface="Times New Roman" pitchFamily="18" charset="0"/>
              </a:defRPr>
            </a:lvl8pPr>
            <a:lvl9pPr marL="5334000" indent="-609600" eaLnBrk="0" fontAlgn="base" hangingPunct="0">
              <a:spcBef>
                <a:spcPct val="0"/>
              </a:spcBef>
              <a:spcAft>
                <a:spcPct val="0"/>
              </a:spcAft>
              <a:defRPr sz="2400">
                <a:solidFill>
                  <a:schemeClr val="tx1"/>
                </a:solidFill>
                <a:latin typeface="Times New Roman" pitchFamily="18" charset="0"/>
              </a:defRPr>
            </a:lvl9pPr>
          </a:lstStyle>
          <a:p>
            <a:pPr algn="ctr" eaLnBrk="1" hangingPunct="1">
              <a:spcAft>
                <a:spcPct val="65000"/>
              </a:spcAft>
              <a:buFontTx/>
              <a:buNone/>
            </a:pPr>
            <a:endParaRPr lang="en-US" sz="3200" dirty="0">
              <a:solidFill>
                <a:schemeClr val="accent1">
                  <a:lumMod val="25000"/>
                </a:schemeClr>
              </a:solidFill>
              <a:latin typeface="+mj-lt"/>
              <a:cs typeface="Times New Roman" pitchFamily="18" charset="0"/>
            </a:endParaRPr>
          </a:p>
        </p:txBody>
      </p:sp>
      <p:sp>
        <p:nvSpPr>
          <p:cNvPr id="81267" name="Rectangle 371"/>
          <p:cNvSpPr>
            <a:spLocks noChangeArrowheads="1"/>
          </p:cNvSpPr>
          <p:nvPr/>
        </p:nvSpPr>
        <p:spPr bwMode="auto">
          <a:xfrm>
            <a:off x="39051541" y="24886910"/>
            <a:ext cx="10283825" cy="661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57200" indent="-457200" algn="ctr" eaLnBrk="1" hangingPunct="1">
              <a:spcBef>
                <a:spcPct val="0"/>
              </a:spcBef>
              <a:spcAft>
                <a:spcPct val="65000"/>
              </a:spcAft>
              <a:buFontTx/>
              <a:buNone/>
            </a:pPr>
            <a:r>
              <a:rPr lang="en-US" sz="4500" b="1" dirty="0">
                <a:solidFill>
                  <a:schemeClr val="accent1">
                    <a:lumMod val="25000"/>
                  </a:schemeClr>
                </a:solidFill>
                <a:latin typeface="+mj-lt"/>
                <a:cs typeface="Times New Roman" pitchFamily="18" charset="0"/>
              </a:rPr>
              <a:t>CONCLUSIONS</a:t>
            </a:r>
          </a:p>
          <a:p>
            <a:pPr marL="457200" indent="-457200">
              <a:lnSpc>
                <a:spcPct val="115000"/>
              </a:lnSpc>
            </a:pPr>
            <a:r>
              <a:rPr lang="en-US" sz="3600" dirty="0" smtClean="0">
                <a:latin typeface="+mj-lt"/>
                <a:cs typeface="Times New Roman" pitchFamily="18" charset="0"/>
              </a:rPr>
              <a:t>Most PPS hospitals had at least one </a:t>
            </a:r>
            <a:r>
              <a:rPr lang="en-US" sz="3600" dirty="0" smtClean="0">
                <a:latin typeface="+mj-lt"/>
                <a:cs typeface="Times New Roman" pitchFamily="18" charset="0"/>
              </a:rPr>
              <a:t>full FTE </a:t>
            </a:r>
            <a:r>
              <a:rPr lang="en-US" sz="3600" dirty="0" smtClean="0">
                <a:latin typeface="+mj-lt"/>
                <a:cs typeface="Times New Roman" pitchFamily="18" charset="0"/>
              </a:rPr>
              <a:t>devoted to IC, </a:t>
            </a:r>
            <a:r>
              <a:rPr lang="en-US" sz="3600" dirty="0" smtClean="0">
                <a:latin typeface="+mj-lt"/>
                <a:cs typeface="Times New Roman" pitchFamily="18" charset="0"/>
              </a:rPr>
              <a:t>but less </a:t>
            </a:r>
            <a:r>
              <a:rPr lang="en-US" sz="3600" dirty="0" smtClean="0">
                <a:latin typeface="+mj-lt"/>
                <a:cs typeface="Times New Roman" pitchFamily="18" charset="0"/>
              </a:rPr>
              <a:t>than 50% </a:t>
            </a:r>
            <a:r>
              <a:rPr lang="en-US" sz="3600" dirty="0" smtClean="0">
                <a:latin typeface="+mj-lt"/>
                <a:cs typeface="Times New Roman" pitchFamily="18" charset="0"/>
              </a:rPr>
              <a:t>had a lead IP with  </a:t>
            </a:r>
            <a:r>
              <a:rPr lang="en-US" sz="3600" dirty="0" smtClean="0">
                <a:latin typeface="+mj-lt"/>
                <a:cs typeface="Times New Roman" pitchFamily="18" charset="0"/>
              </a:rPr>
              <a:t>CIC</a:t>
            </a:r>
          </a:p>
          <a:p>
            <a:pPr marL="457200" indent="-457200">
              <a:lnSpc>
                <a:spcPct val="115000"/>
              </a:lnSpc>
            </a:pPr>
            <a:r>
              <a:rPr lang="en-US" sz="3600" dirty="0" smtClean="0">
                <a:latin typeface="+mj-lt"/>
                <a:cs typeface="Times New Roman" pitchFamily="18" charset="0"/>
              </a:rPr>
              <a:t>Only 1/3 </a:t>
            </a:r>
            <a:r>
              <a:rPr lang="en-US" sz="3600" dirty="0" smtClean="0">
                <a:latin typeface="+mj-lt"/>
                <a:cs typeface="Times New Roman" pitchFamily="18" charset="0"/>
              </a:rPr>
              <a:t>of nursing home IC contacts had specialized training in IC </a:t>
            </a:r>
            <a:r>
              <a:rPr lang="en-US" sz="3600" dirty="0" smtClean="0">
                <a:latin typeface="+mj-lt"/>
                <a:cs typeface="Times New Roman" pitchFamily="18" charset="0"/>
              </a:rPr>
              <a:t>and 50% had less than .25 FTE devoted to IP</a:t>
            </a:r>
            <a:endParaRPr lang="en-US" sz="3600" dirty="0" smtClean="0">
              <a:latin typeface="+mj-lt"/>
              <a:cs typeface="Times New Roman" pitchFamily="18" charset="0"/>
            </a:endParaRPr>
          </a:p>
          <a:p>
            <a:pPr marL="457200" indent="-457200">
              <a:lnSpc>
                <a:spcPct val="115000"/>
              </a:lnSpc>
            </a:pPr>
            <a:r>
              <a:rPr lang="en-US" sz="3600" dirty="0" smtClean="0">
                <a:latin typeface="+mj-lt"/>
                <a:cs typeface="Times New Roman" pitchFamily="18" charset="0"/>
              </a:rPr>
              <a:t>Both CAHs and ASCs had higher levels of IP training than previously anticipated by the team </a:t>
            </a:r>
            <a:r>
              <a:rPr lang="en-US" sz="3600" dirty="0" smtClean="0">
                <a:latin typeface="+mj-lt"/>
                <a:cs typeface="Times New Roman" pitchFamily="18" charset="0"/>
              </a:rPr>
              <a:t>but less time devoted to IP than desirable</a:t>
            </a:r>
            <a:endParaRPr lang="en-US" sz="3600" dirty="0" smtClean="0">
              <a:latin typeface="+mj-lt"/>
              <a:cs typeface="Times New Roman" pitchFamily="18" charset="0"/>
            </a:endParaRPr>
          </a:p>
          <a:p>
            <a:pPr marL="457200" indent="-457200">
              <a:lnSpc>
                <a:spcPct val="115000"/>
              </a:lnSpc>
            </a:pPr>
            <a:r>
              <a:rPr lang="en-US" sz="3600" dirty="0" smtClean="0">
                <a:latin typeface="+mj-lt"/>
                <a:cs typeface="Times New Roman" pitchFamily="18" charset="0"/>
              </a:rPr>
              <a:t>A focus on IC training </a:t>
            </a:r>
            <a:r>
              <a:rPr lang="en-US" sz="3600" dirty="0" smtClean="0">
                <a:latin typeface="+mj-lt"/>
                <a:cs typeface="Times New Roman" pitchFamily="18" charset="0"/>
              </a:rPr>
              <a:t>and IP staffing in </a:t>
            </a:r>
            <a:r>
              <a:rPr lang="en-US" sz="3600" dirty="0" smtClean="0">
                <a:latin typeface="+mj-lt"/>
                <a:cs typeface="Times New Roman" pitchFamily="18" charset="0"/>
              </a:rPr>
              <a:t>non-acute care facilities may prove to </a:t>
            </a:r>
            <a:r>
              <a:rPr lang="en-US" sz="3600" dirty="0" smtClean="0">
                <a:latin typeface="+mj-lt"/>
                <a:cs typeface="Times New Roman" pitchFamily="18" charset="0"/>
              </a:rPr>
              <a:t>be beneficial </a:t>
            </a:r>
            <a:r>
              <a:rPr lang="en-US" sz="3600" dirty="0" smtClean="0">
                <a:latin typeface="+mj-lt"/>
                <a:cs typeface="Times New Roman" pitchFamily="18" charset="0"/>
              </a:rPr>
              <a:t>in decreasing rates of HAIs in the state </a:t>
            </a:r>
            <a:endParaRPr lang="en-US" sz="3600" dirty="0">
              <a:latin typeface="+mj-lt"/>
              <a:cs typeface="Times New Roman" pitchFamily="18" charset="0"/>
            </a:endParaRPr>
          </a:p>
        </p:txBody>
      </p:sp>
      <p:sp>
        <p:nvSpPr>
          <p:cNvPr id="81271" name="Text Box 375"/>
          <p:cNvSpPr txBox="1">
            <a:spLocks noChangeArrowheads="1"/>
          </p:cNvSpPr>
          <p:nvPr/>
        </p:nvSpPr>
        <p:spPr bwMode="auto">
          <a:xfrm>
            <a:off x="46085125" y="9723438"/>
            <a:ext cx="39751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392" tIns="45696" rIns="91392" bIns="45696">
            <a:spAutoFit/>
          </a:bodyPr>
          <a:lstStyle>
            <a:lvl1pPr>
              <a:spcBef>
                <a:spcPct val="0"/>
              </a:spcBef>
              <a:defRPr sz="2400">
                <a:solidFill>
                  <a:schemeClr val="tx1"/>
                </a:solidFill>
                <a:latin typeface="Times New Roman" pitchFamily="18" charset="0"/>
              </a:defRPr>
            </a:lvl1pPr>
            <a:lvl2pPr marL="452438">
              <a:spcBef>
                <a:spcPct val="0"/>
              </a:spcBef>
              <a:defRPr sz="2400">
                <a:solidFill>
                  <a:schemeClr val="tx1"/>
                </a:solidFill>
                <a:latin typeface="Times New Roman" pitchFamily="18" charset="0"/>
              </a:defRPr>
            </a:lvl2pPr>
            <a:lvl3pPr>
              <a:spcBef>
                <a:spcPct val="0"/>
              </a:spcBef>
              <a:defRPr sz="2400">
                <a:solidFill>
                  <a:schemeClr val="tx1"/>
                </a:solidFill>
                <a:latin typeface="Times New Roman" pitchFamily="18" charset="0"/>
              </a:defRPr>
            </a:lvl3pPr>
            <a:lvl4pPr marL="1366838">
              <a:spcBef>
                <a:spcPct val="0"/>
              </a:spcBef>
              <a:defRPr sz="2400">
                <a:solidFill>
                  <a:schemeClr val="tx1"/>
                </a:solidFill>
                <a:latin typeface="Times New Roman" pitchFamily="18" charset="0"/>
              </a:defRPr>
            </a:lvl4pPr>
            <a:lvl5pPr>
              <a:spcBef>
                <a:spcPct val="0"/>
              </a:spcBef>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buFontTx/>
              <a:buNone/>
            </a:pPr>
            <a:endParaRPr lang="en-US" sz="1600" b="1" dirty="0">
              <a:effectLst>
                <a:outerShdw blurRad="38100" dist="38100" dir="2700000" algn="tl">
                  <a:srgbClr val="C0C0C0"/>
                </a:outerShdw>
              </a:effectLst>
              <a:latin typeface="Arial" charset="0"/>
              <a:cs typeface="Times New Roman" pitchFamily="18" charset="0"/>
            </a:endParaRPr>
          </a:p>
        </p:txBody>
      </p:sp>
      <p:sp>
        <p:nvSpPr>
          <p:cNvPr id="81335" name="Text Box 439"/>
          <p:cNvSpPr txBox="1">
            <a:spLocks noChangeArrowheads="1"/>
          </p:cNvSpPr>
          <p:nvPr/>
        </p:nvSpPr>
        <p:spPr bwMode="auto">
          <a:xfrm>
            <a:off x="39014400" y="8299450"/>
            <a:ext cx="10283825"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1027113" indent="-1027113" defTabSz="6288088">
              <a:spcBef>
                <a:spcPct val="0"/>
              </a:spcBef>
              <a:defRPr sz="2400">
                <a:solidFill>
                  <a:schemeClr val="tx1"/>
                </a:solidFill>
                <a:latin typeface="Times New Roman" pitchFamily="18" charset="0"/>
              </a:defRPr>
            </a:lvl1pPr>
            <a:lvl2pPr defTabSz="6288088">
              <a:spcBef>
                <a:spcPct val="0"/>
              </a:spcBef>
              <a:defRPr sz="2400">
                <a:solidFill>
                  <a:schemeClr val="tx1"/>
                </a:solidFill>
                <a:latin typeface="Times New Roman" pitchFamily="18" charset="0"/>
              </a:defRPr>
            </a:lvl2pPr>
            <a:lvl3pPr defTabSz="6288088">
              <a:spcBef>
                <a:spcPct val="0"/>
              </a:spcBef>
              <a:defRPr sz="2400">
                <a:solidFill>
                  <a:schemeClr val="tx1"/>
                </a:solidFill>
                <a:latin typeface="Times New Roman" pitchFamily="18" charset="0"/>
              </a:defRPr>
            </a:lvl3pPr>
            <a:lvl4pPr defTabSz="6288088">
              <a:spcBef>
                <a:spcPct val="0"/>
              </a:spcBef>
              <a:defRPr sz="2400">
                <a:solidFill>
                  <a:schemeClr val="tx1"/>
                </a:solidFill>
                <a:latin typeface="Times New Roman" pitchFamily="18" charset="0"/>
              </a:defRPr>
            </a:lvl4pPr>
            <a:lvl5pPr defTabSz="6288088">
              <a:spcBef>
                <a:spcPct val="0"/>
              </a:spcBef>
              <a:defRPr sz="2400">
                <a:solidFill>
                  <a:schemeClr val="tx1"/>
                </a:solidFill>
                <a:latin typeface="Times New Roman" pitchFamily="18" charset="0"/>
              </a:defRPr>
            </a:lvl5pPr>
            <a:lvl6pPr defTabSz="6288088" eaLnBrk="0" fontAlgn="base" hangingPunct="0">
              <a:spcBef>
                <a:spcPct val="0"/>
              </a:spcBef>
              <a:spcAft>
                <a:spcPct val="0"/>
              </a:spcAft>
              <a:defRPr sz="2400">
                <a:solidFill>
                  <a:schemeClr val="tx1"/>
                </a:solidFill>
                <a:latin typeface="Times New Roman" pitchFamily="18" charset="0"/>
              </a:defRPr>
            </a:lvl6pPr>
            <a:lvl7pPr defTabSz="6288088" eaLnBrk="0" fontAlgn="base" hangingPunct="0">
              <a:spcBef>
                <a:spcPct val="0"/>
              </a:spcBef>
              <a:spcAft>
                <a:spcPct val="0"/>
              </a:spcAft>
              <a:defRPr sz="2400">
                <a:solidFill>
                  <a:schemeClr val="tx1"/>
                </a:solidFill>
                <a:latin typeface="Times New Roman" pitchFamily="18" charset="0"/>
              </a:defRPr>
            </a:lvl7pPr>
            <a:lvl8pPr defTabSz="6288088" eaLnBrk="0" fontAlgn="base" hangingPunct="0">
              <a:spcBef>
                <a:spcPct val="0"/>
              </a:spcBef>
              <a:spcAft>
                <a:spcPct val="0"/>
              </a:spcAft>
              <a:defRPr sz="2400">
                <a:solidFill>
                  <a:schemeClr val="tx1"/>
                </a:solidFill>
                <a:latin typeface="Times New Roman" pitchFamily="18" charset="0"/>
              </a:defRPr>
            </a:lvl8pPr>
            <a:lvl9pPr defTabSz="6288088" eaLnBrk="0" fontAlgn="base" hangingPunct="0">
              <a:spcBef>
                <a:spcPct val="0"/>
              </a:spcBef>
              <a:spcAft>
                <a:spcPct val="0"/>
              </a:spcAft>
              <a:defRPr sz="2400">
                <a:solidFill>
                  <a:schemeClr val="tx1"/>
                </a:solidFill>
                <a:latin typeface="Times New Roman" pitchFamily="18" charset="0"/>
              </a:defRPr>
            </a:lvl9pPr>
          </a:lstStyle>
          <a:p>
            <a:pPr algn="ctr" eaLnBrk="1" hangingPunct="1">
              <a:spcAft>
                <a:spcPct val="65000"/>
              </a:spcAft>
              <a:buFontTx/>
              <a:buNone/>
            </a:pPr>
            <a:endParaRPr lang="en-US" sz="4500" b="1" dirty="0">
              <a:solidFill>
                <a:schemeClr val="accent1">
                  <a:lumMod val="25000"/>
                </a:schemeClr>
              </a:solidFill>
              <a:latin typeface="+mj-lt"/>
            </a:endParaRPr>
          </a:p>
        </p:txBody>
      </p:sp>
      <p:graphicFrame>
        <p:nvGraphicFramePr>
          <p:cNvPr id="11" name="Object 442"/>
          <p:cNvGraphicFramePr>
            <a:graphicFrameLocks noChangeAspect="1"/>
          </p:cNvGraphicFramePr>
          <p:nvPr>
            <p:extLst>
              <p:ext uri="{D42A27DB-BD31-4B8C-83A1-F6EECF244321}">
                <p14:modId xmlns:p14="http://schemas.microsoft.com/office/powerpoint/2010/main" val="3028759979"/>
              </p:ext>
            </p:extLst>
          </p:nvPr>
        </p:nvGraphicFramePr>
        <p:xfrm>
          <a:off x="26612182" y="22666325"/>
          <a:ext cx="11085826" cy="6232702"/>
        </p:xfrm>
        <a:graphic>
          <a:graphicData uri="http://schemas.openxmlformats.org/drawingml/2006/chart">
            <c:chart xmlns:c="http://schemas.openxmlformats.org/drawingml/2006/chart" xmlns:r="http://schemas.openxmlformats.org/officeDocument/2006/relationships" r:id="rId2"/>
          </a:graphicData>
        </a:graphic>
      </p:graphicFrame>
      <p:sp>
        <p:nvSpPr>
          <p:cNvPr id="81390" name="Text Box 494"/>
          <p:cNvSpPr txBox="1">
            <a:spLocks noChangeArrowheads="1"/>
          </p:cNvSpPr>
          <p:nvPr/>
        </p:nvSpPr>
        <p:spPr bwMode="auto">
          <a:xfrm>
            <a:off x="4495800" y="2743200"/>
            <a:ext cx="38481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576" tIns="36576" rIns="36576" bIns="36576"/>
          <a:lstStyle>
            <a:lvl1pPr defTabSz="4389438">
              <a:spcBef>
                <a:spcPct val="0"/>
              </a:spcBef>
              <a:defRPr sz="2400">
                <a:solidFill>
                  <a:schemeClr val="tx1"/>
                </a:solidFill>
                <a:latin typeface="Times New Roman" pitchFamily="18" charset="0"/>
              </a:defRPr>
            </a:lvl1pPr>
            <a:lvl2pPr defTabSz="4389438">
              <a:spcBef>
                <a:spcPct val="0"/>
              </a:spcBef>
              <a:defRPr sz="2400">
                <a:solidFill>
                  <a:schemeClr val="tx1"/>
                </a:solidFill>
                <a:latin typeface="Times New Roman" pitchFamily="18" charset="0"/>
              </a:defRPr>
            </a:lvl2pPr>
            <a:lvl3pPr defTabSz="4389438">
              <a:spcBef>
                <a:spcPct val="0"/>
              </a:spcBef>
              <a:defRPr sz="2400">
                <a:solidFill>
                  <a:schemeClr val="tx1"/>
                </a:solidFill>
                <a:latin typeface="Times New Roman" pitchFamily="18" charset="0"/>
              </a:defRPr>
            </a:lvl3pPr>
            <a:lvl4pPr defTabSz="4389438">
              <a:spcBef>
                <a:spcPct val="0"/>
              </a:spcBef>
              <a:defRPr sz="2400">
                <a:solidFill>
                  <a:schemeClr val="tx1"/>
                </a:solidFill>
                <a:latin typeface="Times New Roman" pitchFamily="18" charset="0"/>
              </a:defRPr>
            </a:lvl4pPr>
            <a:lvl5pPr defTabSz="4389438">
              <a:spcBef>
                <a:spcPct val="0"/>
              </a:spcBef>
              <a:defRPr sz="2400">
                <a:solidFill>
                  <a:schemeClr val="tx1"/>
                </a:solidFill>
                <a:latin typeface="Times New Roman" pitchFamily="18" charset="0"/>
              </a:defRPr>
            </a:lvl5pPr>
            <a:lvl6pPr defTabSz="4389438" eaLnBrk="0" fontAlgn="base" hangingPunct="0">
              <a:spcBef>
                <a:spcPct val="0"/>
              </a:spcBef>
              <a:spcAft>
                <a:spcPct val="0"/>
              </a:spcAft>
              <a:defRPr sz="2400">
                <a:solidFill>
                  <a:schemeClr val="tx1"/>
                </a:solidFill>
                <a:latin typeface="Times New Roman" pitchFamily="18" charset="0"/>
              </a:defRPr>
            </a:lvl6pPr>
            <a:lvl7pPr defTabSz="4389438" eaLnBrk="0" fontAlgn="base" hangingPunct="0">
              <a:spcBef>
                <a:spcPct val="0"/>
              </a:spcBef>
              <a:spcAft>
                <a:spcPct val="0"/>
              </a:spcAft>
              <a:defRPr sz="2400">
                <a:solidFill>
                  <a:schemeClr val="tx1"/>
                </a:solidFill>
                <a:latin typeface="Times New Roman" pitchFamily="18" charset="0"/>
              </a:defRPr>
            </a:lvl7pPr>
            <a:lvl8pPr defTabSz="4389438" eaLnBrk="0" fontAlgn="base" hangingPunct="0">
              <a:spcBef>
                <a:spcPct val="0"/>
              </a:spcBef>
              <a:spcAft>
                <a:spcPct val="0"/>
              </a:spcAft>
              <a:defRPr sz="2400">
                <a:solidFill>
                  <a:schemeClr val="tx1"/>
                </a:solidFill>
                <a:latin typeface="Times New Roman" pitchFamily="18" charset="0"/>
              </a:defRPr>
            </a:lvl8pPr>
            <a:lvl9pPr defTabSz="4389438" eaLnBrk="0" fontAlgn="base" hangingPunct="0">
              <a:spcBef>
                <a:spcPct val="0"/>
              </a:spcBef>
              <a:spcAft>
                <a:spcPct val="0"/>
              </a:spcAft>
              <a:defRPr sz="2400">
                <a:solidFill>
                  <a:schemeClr val="tx1"/>
                </a:solidFill>
                <a:latin typeface="Times New Roman" pitchFamily="18" charset="0"/>
              </a:defRPr>
            </a:lvl9pPr>
          </a:lstStyle>
          <a:p>
            <a:pPr algn="ctr" eaLnBrk="1" hangingPunct="1">
              <a:buFontTx/>
              <a:buNone/>
            </a:pPr>
            <a:r>
              <a:rPr lang="en-US" sz="1000" dirty="0">
                <a:solidFill>
                  <a:srgbClr val="000000"/>
                </a:solidFill>
              </a:rPr>
              <a:t>￼</a:t>
            </a:r>
            <a:endParaRPr lang="en-US" sz="8600" dirty="0">
              <a:latin typeface="Arial" charset="0"/>
            </a:endParaRPr>
          </a:p>
        </p:txBody>
      </p:sp>
      <p:pic>
        <p:nvPicPr>
          <p:cNvPr id="81391" name="Picture 495" descr="your logo here"/>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9475" y="2857500"/>
            <a:ext cx="3424238" cy="171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81392" name="Text Box 496"/>
          <p:cNvSpPr txBox="1">
            <a:spLocks noChangeArrowheads="1"/>
          </p:cNvSpPr>
          <p:nvPr/>
        </p:nvSpPr>
        <p:spPr bwMode="auto">
          <a:xfrm>
            <a:off x="39014400" y="32631063"/>
            <a:ext cx="10283825" cy="2649537"/>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389438">
              <a:spcBef>
                <a:spcPct val="0"/>
              </a:spcBef>
              <a:tabLst>
                <a:tab pos="549275" algn="l"/>
              </a:tabLst>
              <a:defRPr sz="2400">
                <a:solidFill>
                  <a:schemeClr val="tx1"/>
                </a:solidFill>
                <a:latin typeface="Times New Roman" pitchFamily="18" charset="0"/>
              </a:defRPr>
            </a:lvl1pPr>
            <a:lvl2pPr marL="2193925" defTabSz="4389438">
              <a:spcBef>
                <a:spcPct val="0"/>
              </a:spcBef>
              <a:tabLst>
                <a:tab pos="549275" algn="l"/>
              </a:tabLst>
              <a:defRPr sz="2400">
                <a:solidFill>
                  <a:schemeClr val="tx1"/>
                </a:solidFill>
                <a:latin typeface="Times New Roman" pitchFamily="18" charset="0"/>
              </a:defRPr>
            </a:lvl2pPr>
            <a:lvl3pPr marL="4389438" defTabSz="4389438">
              <a:spcBef>
                <a:spcPct val="0"/>
              </a:spcBef>
              <a:tabLst>
                <a:tab pos="549275" algn="l"/>
              </a:tabLst>
              <a:defRPr sz="2400">
                <a:solidFill>
                  <a:schemeClr val="tx1"/>
                </a:solidFill>
                <a:latin typeface="Times New Roman" pitchFamily="18" charset="0"/>
              </a:defRPr>
            </a:lvl3pPr>
            <a:lvl4pPr marL="6583363" defTabSz="4389438">
              <a:spcBef>
                <a:spcPct val="0"/>
              </a:spcBef>
              <a:tabLst>
                <a:tab pos="549275" algn="l"/>
              </a:tabLst>
              <a:defRPr sz="2400">
                <a:solidFill>
                  <a:schemeClr val="tx1"/>
                </a:solidFill>
                <a:latin typeface="Times New Roman" pitchFamily="18" charset="0"/>
              </a:defRPr>
            </a:lvl4pPr>
            <a:lvl5pPr marL="8778875" defTabSz="4389438">
              <a:spcBef>
                <a:spcPct val="0"/>
              </a:spcBef>
              <a:tabLst>
                <a:tab pos="549275" algn="l"/>
              </a:tabLst>
              <a:defRPr sz="2400">
                <a:solidFill>
                  <a:schemeClr val="tx1"/>
                </a:solidFill>
                <a:latin typeface="Times New Roman" pitchFamily="18" charset="0"/>
              </a:defRPr>
            </a:lvl5pPr>
            <a:lvl6pPr marL="9236075" defTabSz="4389438" eaLnBrk="0" fontAlgn="base" hangingPunct="0">
              <a:spcBef>
                <a:spcPct val="0"/>
              </a:spcBef>
              <a:spcAft>
                <a:spcPct val="0"/>
              </a:spcAft>
              <a:tabLst>
                <a:tab pos="549275" algn="l"/>
              </a:tabLst>
              <a:defRPr sz="2400">
                <a:solidFill>
                  <a:schemeClr val="tx1"/>
                </a:solidFill>
                <a:latin typeface="Times New Roman" pitchFamily="18" charset="0"/>
              </a:defRPr>
            </a:lvl6pPr>
            <a:lvl7pPr marL="9693275" defTabSz="4389438" eaLnBrk="0" fontAlgn="base" hangingPunct="0">
              <a:spcBef>
                <a:spcPct val="0"/>
              </a:spcBef>
              <a:spcAft>
                <a:spcPct val="0"/>
              </a:spcAft>
              <a:tabLst>
                <a:tab pos="549275" algn="l"/>
              </a:tabLst>
              <a:defRPr sz="2400">
                <a:solidFill>
                  <a:schemeClr val="tx1"/>
                </a:solidFill>
                <a:latin typeface="Times New Roman" pitchFamily="18" charset="0"/>
              </a:defRPr>
            </a:lvl7pPr>
            <a:lvl8pPr marL="10150475" defTabSz="4389438" eaLnBrk="0" fontAlgn="base" hangingPunct="0">
              <a:spcBef>
                <a:spcPct val="0"/>
              </a:spcBef>
              <a:spcAft>
                <a:spcPct val="0"/>
              </a:spcAft>
              <a:tabLst>
                <a:tab pos="549275" algn="l"/>
              </a:tabLst>
              <a:defRPr sz="2400">
                <a:solidFill>
                  <a:schemeClr val="tx1"/>
                </a:solidFill>
                <a:latin typeface="Times New Roman" pitchFamily="18" charset="0"/>
              </a:defRPr>
            </a:lvl8pPr>
            <a:lvl9pPr marL="10607675" defTabSz="4389438" eaLnBrk="0" fontAlgn="base" hangingPunct="0">
              <a:spcBef>
                <a:spcPct val="0"/>
              </a:spcBef>
              <a:spcAft>
                <a:spcPct val="0"/>
              </a:spcAft>
              <a:tabLst>
                <a:tab pos="549275" algn="l"/>
              </a:tabLst>
              <a:defRPr sz="2400">
                <a:solidFill>
                  <a:schemeClr val="tx1"/>
                </a:solidFill>
                <a:latin typeface="Times New Roman" pitchFamily="18" charset="0"/>
              </a:defRPr>
            </a:lvl9pPr>
          </a:lstStyle>
          <a:p>
            <a:pPr eaLnBrk="1" hangingPunct="1">
              <a:buFontTx/>
              <a:buNone/>
            </a:pPr>
            <a:endParaRPr lang="en-US" b="1" dirty="0">
              <a:latin typeface="+mn-lt"/>
            </a:endParaRPr>
          </a:p>
          <a:p>
            <a:pPr eaLnBrk="1" hangingPunct="1">
              <a:buFontTx/>
              <a:buNone/>
            </a:pPr>
            <a:endParaRPr lang="en-US" sz="3200" b="1" dirty="0">
              <a:latin typeface="+mn-lt"/>
            </a:endParaRPr>
          </a:p>
        </p:txBody>
      </p:sp>
      <p:sp>
        <p:nvSpPr>
          <p:cNvPr id="81437" name="Text Box 541"/>
          <p:cNvSpPr txBox="1">
            <a:spLocks noChangeArrowheads="1"/>
          </p:cNvSpPr>
          <p:nvPr/>
        </p:nvSpPr>
        <p:spPr bwMode="auto">
          <a:xfrm>
            <a:off x="39014400" y="15163800"/>
            <a:ext cx="10283825" cy="750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66738" indent="-566738">
              <a:spcBef>
                <a:spcPct val="0"/>
              </a:spcBef>
              <a:tabLst>
                <a:tab pos="1422400" algn="l"/>
                <a:tab pos="1944688" algn="l"/>
              </a:tabLst>
              <a:defRPr sz="2400">
                <a:solidFill>
                  <a:schemeClr val="tx1"/>
                </a:solidFill>
                <a:latin typeface="Times New Roman" pitchFamily="18" charset="0"/>
              </a:defRPr>
            </a:lvl1pPr>
            <a:lvl2pPr marL="1204913" indent="-406400">
              <a:spcBef>
                <a:spcPct val="0"/>
              </a:spcBef>
              <a:tabLst>
                <a:tab pos="1422400" algn="l"/>
                <a:tab pos="1944688" algn="l"/>
              </a:tabLst>
              <a:defRPr sz="2400">
                <a:solidFill>
                  <a:schemeClr val="tx1"/>
                </a:solidFill>
                <a:latin typeface="Times New Roman" pitchFamily="18" charset="0"/>
              </a:defRPr>
            </a:lvl2pPr>
            <a:lvl3pPr marL="1944688" indent="-344488">
              <a:spcBef>
                <a:spcPct val="0"/>
              </a:spcBef>
              <a:tabLst>
                <a:tab pos="1422400" algn="l"/>
                <a:tab pos="1944688" algn="l"/>
              </a:tabLst>
              <a:defRPr sz="2400">
                <a:solidFill>
                  <a:schemeClr val="tx1"/>
                </a:solidFill>
                <a:latin typeface="Times New Roman" pitchFamily="18" charset="0"/>
              </a:defRPr>
            </a:lvl3pPr>
            <a:lvl4pPr marL="2628900" indent="-457200">
              <a:spcBef>
                <a:spcPct val="0"/>
              </a:spcBef>
              <a:tabLst>
                <a:tab pos="1422400" algn="l"/>
                <a:tab pos="1944688" algn="l"/>
              </a:tabLst>
              <a:defRPr sz="2400">
                <a:solidFill>
                  <a:schemeClr val="tx1"/>
                </a:solidFill>
                <a:latin typeface="Times New Roman" pitchFamily="18" charset="0"/>
              </a:defRPr>
            </a:lvl4pPr>
            <a:lvl5pPr marL="3200400" indent="-457200">
              <a:spcBef>
                <a:spcPct val="0"/>
              </a:spcBef>
              <a:tabLst>
                <a:tab pos="1422400" algn="l"/>
                <a:tab pos="1944688" algn="l"/>
              </a:tabLst>
              <a:defRPr sz="2400">
                <a:solidFill>
                  <a:schemeClr val="tx1"/>
                </a:solidFill>
                <a:latin typeface="Times New Roman" pitchFamily="18" charset="0"/>
              </a:defRPr>
            </a:lvl5pPr>
            <a:lvl6pPr marL="36576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6pPr>
            <a:lvl7pPr marL="41148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7pPr>
            <a:lvl8pPr marL="45720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8pPr>
            <a:lvl9pPr marL="50292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9pPr>
          </a:lstStyle>
          <a:p>
            <a:pPr>
              <a:spcAft>
                <a:spcPct val="50000"/>
              </a:spcAft>
              <a:buClr>
                <a:srgbClr val="008080"/>
              </a:buClr>
              <a:buSzPct val="115000"/>
              <a:buFont typeface="Wingdings 3" pitchFamily="18" charset="2"/>
              <a:buNone/>
            </a:pPr>
            <a:endParaRPr lang="en-US" dirty="0">
              <a:latin typeface="+mj-lt"/>
              <a:cs typeface="Times New Roman" pitchFamily="18" charset="0"/>
            </a:endParaRPr>
          </a:p>
        </p:txBody>
      </p:sp>
      <p:pic>
        <p:nvPicPr>
          <p:cNvPr id="39" name="Picture 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227" y="1350963"/>
            <a:ext cx="10575245" cy="5235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7192286" y="20827232"/>
            <a:ext cx="10007600" cy="1311128"/>
          </a:xfrm>
          <a:prstGeom prst="rect">
            <a:avLst/>
          </a:prstGeom>
          <a:noFill/>
        </p:spPr>
        <p:txBody>
          <a:bodyPr wrap="square" rtlCol="0">
            <a:spAutoFit/>
          </a:bodyPr>
          <a:lstStyle/>
          <a:p>
            <a:pPr algn="ctr">
              <a:buNone/>
            </a:pPr>
            <a:r>
              <a:rPr lang="en-US" sz="3600" b="1" dirty="0" smtClean="0"/>
              <a:t>RESULTS IC TRAINING</a:t>
            </a:r>
          </a:p>
          <a:p>
            <a:pPr algn="ctr">
              <a:buNone/>
            </a:pPr>
            <a:r>
              <a:rPr lang="en-US" sz="3600" b="1" dirty="0" smtClean="0"/>
              <a:t>PPS</a:t>
            </a:r>
            <a:endParaRPr lang="en-US" sz="3600" b="1" dirty="0"/>
          </a:p>
        </p:txBody>
      </p:sp>
      <p:graphicFrame>
        <p:nvGraphicFramePr>
          <p:cNvPr id="32" name="Object 442"/>
          <p:cNvGraphicFramePr>
            <a:graphicFrameLocks noChangeAspect="1"/>
          </p:cNvGraphicFramePr>
          <p:nvPr>
            <p:extLst>
              <p:ext uri="{D42A27DB-BD31-4B8C-83A1-F6EECF244321}">
                <p14:modId xmlns:p14="http://schemas.microsoft.com/office/powerpoint/2010/main" val="2357394921"/>
              </p:ext>
            </p:extLst>
          </p:nvPr>
        </p:nvGraphicFramePr>
        <p:xfrm>
          <a:off x="26252173" y="28082379"/>
          <a:ext cx="11493004" cy="5806930"/>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p:cNvSpPr txBox="1"/>
          <p:nvPr/>
        </p:nvSpPr>
        <p:spPr>
          <a:xfrm>
            <a:off x="31318200" y="28376562"/>
            <a:ext cx="2514600" cy="646331"/>
          </a:xfrm>
          <a:prstGeom prst="rect">
            <a:avLst/>
          </a:prstGeom>
          <a:noFill/>
        </p:spPr>
        <p:txBody>
          <a:bodyPr wrap="square" rtlCol="0">
            <a:spAutoFit/>
          </a:bodyPr>
          <a:lstStyle/>
          <a:p>
            <a:pPr algn="ctr">
              <a:buNone/>
            </a:pPr>
            <a:r>
              <a:rPr lang="en-US" sz="3600" b="1" dirty="0" smtClean="0"/>
              <a:t>CAHs</a:t>
            </a:r>
            <a:endParaRPr lang="en-US" sz="3600" b="1" dirty="0"/>
          </a:p>
        </p:txBody>
      </p:sp>
      <p:graphicFrame>
        <p:nvGraphicFramePr>
          <p:cNvPr id="34" name="Object 442"/>
          <p:cNvGraphicFramePr>
            <a:graphicFrameLocks noChangeAspect="1"/>
          </p:cNvGraphicFramePr>
          <p:nvPr>
            <p:extLst>
              <p:ext uri="{D42A27DB-BD31-4B8C-83A1-F6EECF244321}">
                <p14:modId xmlns:p14="http://schemas.microsoft.com/office/powerpoint/2010/main" val="2295881732"/>
              </p:ext>
            </p:extLst>
          </p:nvPr>
        </p:nvGraphicFramePr>
        <p:xfrm>
          <a:off x="38983116" y="9092440"/>
          <a:ext cx="10699284" cy="7201265"/>
        </p:xfrm>
        <a:graphic>
          <a:graphicData uri="http://schemas.openxmlformats.org/drawingml/2006/chart">
            <c:chart xmlns:c="http://schemas.openxmlformats.org/drawingml/2006/chart" xmlns:r="http://schemas.openxmlformats.org/officeDocument/2006/relationships" r:id="rId6"/>
          </a:graphicData>
        </a:graphic>
      </p:graphicFrame>
      <p:sp>
        <p:nvSpPr>
          <p:cNvPr id="4" name="TextBox 3"/>
          <p:cNvSpPr txBox="1"/>
          <p:nvPr/>
        </p:nvSpPr>
        <p:spPr>
          <a:xfrm>
            <a:off x="42594212" y="9887535"/>
            <a:ext cx="3124200" cy="646331"/>
          </a:xfrm>
          <a:prstGeom prst="rect">
            <a:avLst/>
          </a:prstGeom>
          <a:noFill/>
        </p:spPr>
        <p:txBody>
          <a:bodyPr wrap="square" rtlCol="0">
            <a:spAutoFit/>
          </a:bodyPr>
          <a:lstStyle/>
          <a:p>
            <a:pPr algn="ctr">
              <a:buNone/>
            </a:pPr>
            <a:r>
              <a:rPr lang="en-US" sz="3600" b="1" dirty="0" smtClean="0"/>
              <a:t>ASCs</a:t>
            </a:r>
            <a:endParaRPr lang="en-US" sz="3600" b="1" dirty="0"/>
          </a:p>
        </p:txBody>
      </p:sp>
      <p:graphicFrame>
        <p:nvGraphicFramePr>
          <p:cNvPr id="36" name="Object 442"/>
          <p:cNvGraphicFramePr>
            <a:graphicFrameLocks noChangeAspect="1"/>
          </p:cNvGraphicFramePr>
          <p:nvPr>
            <p:extLst>
              <p:ext uri="{D42A27DB-BD31-4B8C-83A1-F6EECF244321}">
                <p14:modId xmlns:p14="http://schemas.microsoft.com/office/powerpoint/2010/main" val="3046129829"/>
              </p:ext>
            </p:extLst>
          </p:nvPr>
        </p:nvGraphicFramePr>
        <p:xfrm>
          <a:off x="38709600" y="17682768"/>
          <a:ext cx="10972800" cy="6942532"/>
        </p:xfrm>
        <a:graphic>
          <a:graphicData uri="http://schemas.openxmlformats.org/drawingml/2006/chart">
            <c:chart xmlns:c="http://schemas.openxmlformats.org/drawingml/2006/chart" xmlns:r="http://schemas.openxmlformats.org/officeDocument/2006/relationships" r:id="rId7"/>
          </a:graphicData>
        </a:graphic>
      </p:graphicFrame>
      <p:sp>
        <p:nvSpPr>
          <p:cNvPr id="5" name="TextBox 4"/>
          <p:cNvSpPr txBox="1"/>
          <p:nvPr/>
        </p:nvSpPr>
        <p:spPr>
          <a:xfrm>
            <a:off x="43187867" y="16690554"/>
            <a:ext cx="2855913" cy="1200329"/>
          </a:xfrm>
          <a:prstGeom prst="rect">
            <a:avLst/>
          </a:prstGeom>
          <a:noFill/>
        </p:spPr>
        <p:txBody>
          <a:bodyPr wrap="square" rtlCol="0">
            <a:spAutoFit/>
          </a:bodyPr>
          <a:lstStyle/>
          <a:p>
            <a:pPr algn="ctr">
              <a:buNone/>
            </a:pPr>
            <a:r>
              <a:rPr lang="en-US" sz="3600" b="1" dirty="0" smtClean="0"/>
              <a:t>Nursing</a:t>
            </a:r>
            <a:r>
              <a:rPr lang="en-US" sz="3200" dirty="0" smtClean="0"/>
              <a:t> </a:t>
            </a:r>
            <a:r>
              <a:rPr lang="en-US" sz="3600" b="1" dirty="0" smtClean="0"/>
              <a:t>Homes</a:t>
            </a:r>
            <a:r>
              <a:rPr lang="en-US" sz="3200" dirty="0" smtClean="0"/>
              <a:t> </a:t>
            </a:r>
            <a:endParaRPr lang="en-US" sz="3200" dirty="0"/>
          </a:p>
        </p:txBody>
      </p:sp>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807243" y="18506134"/>
            <a:ext cx="5377113" cy="7474726"/>
          </a:xfrm>
          <a:prstGeom prst="rect">
            <a:avLst/>
          </a:prstGeom>
        </p:spPr>
      </p:pic>
      <p:sp>
        <p:nvSpPr>
          <p:cNvPr id="8" name="TextBox 7"/>
          <p:cNvSpPr txBox="1"/>
          <p:nvPr/>
        </p:nvSpPr>
        <p:spPr>
          <a:xfrm>
            <a:off x="5352381" y="27045585"/>
            <a:ext cx="6477000" cy="769441"/>
          </a:xfrm>
          <a:prstGeom prst="rect">
            <a:avLst/>
          </a:prstGeom>
          <a:noFill/>
        </p:spPr>
        <p:txBody>
          <a:bodyPr wrap="square" rtlCol="0">
            <a:spAutoFit/>
          </a:bodyPr>
          <a:lstStyle/>
          <a:p>
            <a:pPr>
              <a:buNone/>
            </a:pPr>
            <a:r>
              <a:rPr lang="en-US" sz="4400" b="1" dirty="0" smtClean="0"/>
              <a:t>Objective</a:t>
            </a:r>
            <a:endParaRPr lang="en-US" sz="4400" b="1" dirty="0"/>
          </a:p>
        </p:txBody>
      </p:sp>
      <p:sp>
        <p:nvSpPr>
          <p:cNvPr id="9" name="TextBox 8"/>
          <p:cNvSpPr txBox="1"/>
          <p:nvPr/>
        </p:nvSpPr>
        <p:spPr>
          <a:xfrm>
            <a:off x="1752600" y="24625300"/>
            <a:ext cx="7924800" cy="261610"/>
          </a:xfrm>
          <a:prstGeom prst="rect">
            <a:avLst/>
          </a:prstGeom>
          <a:noFill/>
        </p:spPr>
        <p:txBody>
          <a:bodyPr wrap="square" rtlCol="0">
            <a:spAutoFit/>
          </a:bodyPr>
          <a:lstStyle/>
          <a:p>
            <a:r>
              <a:rPr lang="en-US" sz="1100" dirty="0"/>
              <a:t>https://pixabay.com/en/surgery-surgeons-operation-medical-857140/</a:t>
            </a:r>
          </a:p>
        </p:txBody>
      </p:sp>
      <p:graphicFrame>
        <p:nvGraphicFramePr>
          <p:cNvPr id="16" name="Chart 15"/>
          <p:cNvGraphicFramePr/>
          <p:nvPr>
            <p:extLst>
              <p:ext uri="{D42A27DB-BD31-4B8C-83A1-F6EECF244321}">
                <p14:modId xmlns:p14="http://schemas.microsoft.com/office/powerpoint/2010/main" val="3261520462"/>
              </p:ext>
            </p:extLst>
          </p:nvPr>
        </p:nvGraphicFramePr>
        <p:xfrm>
          <a:off x="27742028" y="8245783"/>
          <a:ext cx="8340260" cy="11413818"/>
        </p:xfrm>
        <a:graphic>
          <a:graphicData uri="http://schemas.openxmlformats.org/drawingml/2006/chart">
            <c:chart xmlns:c="http://schemas.openxmlformats.org/drawingml/2006/chart" xmlns:r="http://schemas.openxmlformats.org/officeDocument/2006/relationships" r:id="rId9"/>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Medical poster with graphic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dical Poster">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274430" tIns="138248" rIns="274430" bIns="138248" numCol="1" anchor="t" anchorCtr="0" compatLnSpc="1">
        <a:prstTxWarp prst="textNoShape">
          <a:avLst/>
        </a:prstTxWarp>
      </a:bodyPr>
      <a:lstStyle>
        <a:defPPr marL="1027113" marR="0" indent="-1027113" algn="l" defTabSz="6288088" rtl="0" eaLnBrk="0" fontAlgn="base" latinLnBrk="0" hangingPunct="0">
          <a:lnSpc>
            <a:spcPct val="100000"/>
          </a:lnSpc>
          <a:spcBef>
            <a:spcPct val="20000"/>
          </a:spcBef>
          <a:spcAft>
            <a:spcPct val="0"/>
          </a:spcAft>
          <a:buClrTx/>
          <a:buSzTx/>
          <a:buFontTx/>
          <a:buChar char="•"/>
          <a:tabLst/>
          <a:defRPr kumimoji="0" lang="en-US" sz="99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274430" tIns="138248" rIns="274430" bIns="138248" numCol="1" anchor="t" anchorCtr="0" compatLnSpc="1">
        <a:prstTxWarp prst="textNoShape">
          <a:avLst/>
        </a:prstTxWarp>
      </a:bodyPr>
      <a:lstStyle>
        <a:defPPr marL="1027113" marR="0" indent="-1027113" algn="l" defTabSz="6288088" rtl="0" eaLnBrk="0" fontAlgn="base" latinLnBrk="0" hangingPunct="0">
          <a:lnSpc>
            <a:spcPct val="100000"/>
          </a:lnSpc>
          <a:spcBef>
            <a:spcPct val="20000"/>
          </a:spcBef>
          <a:spcAft>
            <a:spcPct val="0"/>
          </a:spcAft>
          <a:buClrTx/>
          <a:buSzTx/>
          <a:buFontTx/>
          <a:buChar char="•"/>
          <a:tabLst/>
          <a:defRPr kumimoji="0" lang="en-US" sz="99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edical poster with graphics_post design_082605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edical poster with graphics_post design_082605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edical poster with graphics_post design_082605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edical poster with graphics_post design_082605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edical poster with graphics_post design_082605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edical poster with graphics_post design_082605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edical poster with graphics_post design_082605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edical poster with graphics_post design_082605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edical poster with graphics_post design_082605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edical poster with graphics_post design_082605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edical poster with graphics_post design_082605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edical poster with graphics_post design_082605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310CDEE-6E89-4FD2-9D39-B5EF7D79FE9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Medical poster with graphics</Template>
  <TotalTime>712</TotalTime>
  <Words>493</Words>
  <Application>Microsoft Office PowerPoint</Application>
  <PresentationFormat>Custom</PresentationFormat>
  <Paragraphs>45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Wingdings 3</vt:lpstr>
      <vt:lpstr>Medical poster with graphics</vt:lpstr>
      <vt:lpstr>Extent of Training of the Infection Prevention Contact in Acute Care Facilities, Nursing Homes and Ambulatory Surgery Centers in Nebraska</vt:lpstr>
    </vt:vector>
  </TitlesOfParts>
  <Company>State of Nebraska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title]</dc:title>
  <dc:creator>Maddie Sullivan</dc:creator>
  <cp:keywords/>
  <cp:lastModifiedBy>Maureen Tierney</cp:lastModifiedBy>
  <cp:revision>25</cp:revision>
  <cp:lastPrinted>2017-05-24T19:43:18Z</cp:lastPrinted>
  <dcterms:created xsi:type="dcterms:W3CDTF">2017-05-22T18:00:18Z</dcterms:created>
  <dcterms:modified xsi:type="dcterms:W3CDTF">2017-05-24T22:28:49Z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TC100214271033</vt:lpwstr>
  </property>
  <property fmtid="{D5CDD505-2E9C-101B-9397-08002B2CF9AE}" pid="3" name="_AdHocReviewCycleID">
    <vt:i4>713144673</vt:i4>
  </property>
  <property fmtid="{D5CDD505-2E9C-101B-9397-08002B2CF9AE}" pid="4" name="_NewReviewCycle">
    <vt:lpwstr/>
  </property>
  <property fmtid="{D5CDD505-2E9C-101B-9397-08002B2CF9AE}" pid="5" name="_EmailSubject">
    <vt:lpwstr>IP CSTE poster </vt:lpwstr>
  </property>
  <property fmtid="{D5CDD505-2E9C-101B-9397-08002B2CF9AE}" pid="6" name="_AuthorEmail">
    <vt:lpwstr>Maddie.Sullivan@nebraska.gov</vt:lpwstr>
  </property>
  <property fmtid="{D5CDD505-2E9C-101B-9397-08002B2CF9AE}" pid="7" name="_AuthorEmailDisplayName">
    <vt:lpwstr>Sullivan, Maddie</vt:lpwstr>
  </property>
</Properties>
</file>