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4"/>
  </p:notesMasterIdLst>
  <p:sldIdLst>
    <p:sldId id="256" r:id="rId2"/>
    <p:sldId id="257" r:id="rId3"/>
    <p:sldId id="258" r:id="rId4"/>
    <p:sldId id="269" r:id="rId5"/>
    <p:sldId id="270" r:id="rId6"/>
    <p:sldId id="264" r:id="rId7"/>
    <p:sldId id="282" r:id="rId8"/>
    <p:sldId id="265" r:id="rId9"/>
    <p:sldId id="268" r:id="rId10"/>
    <p:sldId id="273" r:id="rId11"/>
    <p:sldId id="280" r:id="rId12"/>
    <p:sldId id="279" r:id="rId13"/>
    <p:sldId id="274" r:id="rId14"/>
    <p:sldId id="277" r:id="rId15"/>
    <p:sldId id="262" r:id="rId16"/>
    <p:sldId id="286" r:id="rId17"/>
    <p:sldId id="290" r:id="rId18"/>
    <p:sldId id="289" r:id="rId19"/>
    <p:sldId id="291" r:id="rId20"/>
    <p:sldId id="281" r:id="rId21"/>
    <p:sldId id="263"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7E0"/>
    <a:srgbClr val="84D1E0"/>
    <a:srgbClr val="4EBCD2"/>
    <a:srgbClr val="6BB2E3"/>
    <a:srgbClr val="7AC5E6"/>
    <a:srgbClr val="3DAADB"/>
    <a:srgbClr val="11455D"/>
    <a:srgbClr val="7BAFCF"/>
    <a:srgbClr val="6FC9DB"/>
    <a:srgbClr val="33B2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5" autoAdjust="0"/>
    <p:restoredTop sz="94660"/>
  </p:normalViewPr>
  <p:slideViewPr>
    <p:cSldViewPr snapToGrid="0">
      <p:cViewPr varScale="1">
        <p:scale>
          <a:sx n="75" d="100"/>
          <a:sy n="75" d="100"/>
        </p:scale>
        <p:origin x="84" y="9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2800" b="1" i="0" baseline="0" dirty="0">
                <a:solidFill>
                  <a:schemeClr val="tx1"/>
                </a:solidFill>
                <a:latin typeface="Arial" panose="020B0604020202020204" pitchFamily="34" charset="0"/>
                <a:cs typeface="Arial" panose="020B0604020202020204" pitchFamily="34" charset="0"/>
              </a:rPr>
              <a:t> Varsity Football Team Cryptosporidiosis Outbreak Epi Curve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5165595646670362E-2"/>
          <c:y val="0.16779163021289006"/>
          <c:w val="0.90483440435332962"/>
          <c:h val="0.64446340040828232"/>
        </c:manualLayout>
      </c:layout>
      <c:barChart>
        <c:barDir val="col"/>
        <c:grouping val="clustered"/>
        <c:varyColors val="0"/>
        <c:ser>
          <c:idx val="0"/>
          <c:order val="0"/>
          <c:tx>
            <c:v>Primary</c:v>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Sheet1!$D$1:$D$7</c:f>
              <c:numCache>
                <c:formatCode>mm/dd/yyyy</c:formatCode>
                <c:ptCount val="7"/>
                <c:pt idx="0">
                  <c:v>42601</c:v>
                </c:pt>
                <c:pt idx="1">
                  <c:v>42602</c:v>
                </c:pt>
                <c:pt idx="2">
                  <c:v>42603</c:v>
                </c:pt>
                <c:pt idx="3">
                  <c:v>42604</c:v>
                </c:pt>
                <c:pt idx="4">
                  <c:v>42605</c:v>
                </c:pt>
                <c:pt idx="5">
                  <c:v>42606</c:v>
                </c:pt>
                <c:pt idx="6">
                  <c:v>42607</c:v>
                </c:pt>
              </c:numCache>
            </c:numRef>
          </c:cat>
          <c:val>
            <c:numRef>
              <c:f>Sheet1!$E$1:$E$7</c:f>
              <c:numCache>
                <c:formatCode>General</c:formatCode>
                <c:ptCount val="7"/>
                <c:pt idx="0">
                  <c:v>1</c:v>
                </c:pt>
                <c:pt idx="1">
                  <c:v>6</c:v>
                </c:pt>
                <c:pt idx="2">
                  <c:v>11</c:v>
                </c:pt>
                <c:pt idx="3">
                  <c:v>20</c:v>
                </c:pt>
                <c:pt idx="5">
                  <c:v>2</c:v>
                </c:pt>
              </c:numCache>
            </c:numRef>
          </c:val>
          <c:extLst>
            <c:ext xmlns:c16="http://schemas.microsoft.com/office/drawing/2014/chart" uri="{C3380CC4-5D6E-409C-BE32-E72D297353CC}">
              <c16:uniqueId val="{00000000-8886-4FCA-9EB0-B8F8C19BA48B}"/>
            </c:ext>
          </c:extLst>
        </c:ser>
        <c:ser>
          <c:idx val="1"/>
          <c:order val="1"/>
          <c:tx>
            <c:v>Secondary</c:v>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Sheet1!$D$1:$D$7</c:f>
              <c:numCache>
                <c:formatCode>mm/dd/yyyy</c:formatCode>
                <c:ptCount val="7"/>
                <c:pt idx="0">
                  <c:v>42601</c:v>
                </c:pt>
                <c:pt idx="1">
                  <c:v>42602</c:v>
                </c:pt>
                <c:pt idx="2">
                  <c:v>42603</c:v>
                </c:pt>
                <c:pt idx="3">
                  <c:v>42604</c:v>
                </c:pt>
                <c:pt idx="4">
                  <c:v>42605</c:v>
                </c:pt>
                <c:pt idx="5">
                  <c:v>42606</c:v>
                </c:pt>
                <c:pt idx="6">
                  <c:v>42607</c:v>
                </c:pt>
              </c:numCache>
            </c:numRef>
          </c:cat>
          <c:val>
            <c:numRef>
              <c:f>Sheet1!$F$1:$F$7</c:f>
              <c:numCache>
                <c:formatCode>General</c:formatCode>
                <c:ptCount val="7"/>
                <c:pt idx="1">
                  <c:v>2</c:v>
                </c:pt>
                <c:pt idx="2">
                  <c:v>2</c:v>
                </c:pt>
                <c:pt idx="3">
                  <c:v>2</c:v>
                </c:pt>
                <c:pt idx="6">
                  <c:v>1</c:v>
                </c:pt>
              </c:numCache>
            </c:numRef>
          </c:val>
          <c:extLst>
            <c:ext xmlns:c16="http://schemas.microsoft.com/office/drawing/2014/chart" uri="{C3380CC4-5D6E-409C-BE32-E72D297353CC}">
              <c16:uniqueId val="{00000001-8886-4FCA-9EB0-B8F8C19BA48B}"/>
            </c:ext>
          </c:extLst>
        </c:ser>
        <c:dLbls>
          <c:showLegendKey val="0"/>
          <c:showVal val="0"/>
          <c:showCatName val="0"/>
          <c:showSerName val="0"/>
          <c:showPercent val="0"/>
          <c:showBubbleSize val="0"/>
        </c:dLbls>
        <c:gapWidth val="219"/>
        <c:overlap val="-27"/>
        <c:axId val="209390336"/>
        <c:axId val="209390728"/>
      </c:barChart>
      <c:dateAx>
        <c:axId val="20939033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sz="2000" b="1" i="0" baseline="0" dirty="0">
                    <a:solidFill>
                      <a:schemeClr val="tx1"/>
                    </a:solidFill>
                    <a:latin typeface="Arial" panose="020B0604020202020204" pitchFamily="34" charset="0"/>
                    <a:cs typeface="Arial" panose="020B0604020202020204" pitchFamily="34" charset="0"/>
                  </a:rPr>
                  <a:t>Date</a:t>
                </a:r>
              </a:p>
            </c:rich>
          </c:tx>
          <c:layout>
            <c:manualLayout>
              <c:xMode val="edge"/>
              <c:yMode val="edge"/>
              <c:x val="0.49855558832558095"/>
              <c:y val="0.87722455686591816"/>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mm/d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390728"/>
        <c:crosses val="autoZero"/>
        <c:auto val="1"/>
        <c:lblOffset val="100"/>
        <c:baseTimeUnit val="days"/>
      </c:dateAx>
      <c:valAx>
        <c:axId val="209390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en-US" sz="2000" b="1" baseline="0" dirty="0">
                    <a:solidFill>
                      <a:schemeClr val="tx1"/>
                    </a:solidFill>
                    <a:latin typeface="Arial" panose="020B0604020202020204" pitchFamily="34" charset="0"/>
                    <a:cs typeface="Arial" panose="020B0604020202020204" pitchFamily="34" charset="0"/>
                  </a:rPr>
                  <a:t>Number</a:t>
                </a:r>
              </a:p>
            </c:rich>
          </c:tx>
          <c:layout>
            <c:manualLayout>
              <c:xMode val="edge"/>
              <c:yMode val="edge"/>
              <c:x val="2.4369702208685553E-4"/>
              <c:y val="0.4067569811303105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9390336"/>
        <c:crosses val="autoZero"/>
        <c:crossBetween val="between"/>
      </c:valAx>
      <c:spPr>
        <a:noFill/>
        <a:ln>
          <a:noFill/>
        </a:ln>
        <a:effectLst/>
      </c:spPr>
    </c:plotArea>
    <c:legend>
      <c:legendPos val="b"/>
      <c:layout>
        <c:manualLayout>
          <c:xMode val="edge"/>
          <c:yMode val="edge"/>
          <c:x val="0.40071585682151056"/>
          <c:y val="0.93203455818022751"/>
          <c:w val="0.2524310113918391"/>
          <c:h val="5.1298708891367742E-2"/>
        </c:manualLayout>
      </c:layout>
      <c:overlay val="0"/>
      <c:spPr>
        <a:noFill/>
        <a:ln>
          <a:solidFill>
            <a:schemeClr val="tx1"/>
          </a:solid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AB5BF-86DA-40C5-B7E4-0F6A19CD4401}" type="datetimeFigureOut">
              <a:rPr lang="en-US" smtClean="0"/>
              <a:t>05/26/2017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DF2FC-DCFB-4BDA-9166-760E1C3866D4}" type="slidenum">
              <a:rPr lang="en-US" smtClean="0"/>
              <a:t>‹#›</a:t>
            </a:fld>
            <a:endParaRPr lang="en-US"/>
          </a:p>
        </p:txBody>
      </p:sp>
    </p:spTree>
    <p:extLst>
      <p:ext uri="{BB962C8B-B14F-4D97-AF65-F5344CB8AC3E}">
        <p14:creationId xmlns:p14="http://schemas.microsoft.com/office/powerpoint/2010/main" val="115512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FD51FEE-879D-4F4F-B8B7-A8BD97210E8F}" type="datetimeFigureOut">
              <a:rPr lang="en-US" smtClean="0"/>
              <a:t>05/26/2017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263364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51FEE-879D-4F4F-B8B7-A8BD97210E8F}" type="datetimeFigureOut">
              <a:rPr lang="en-US" smtClean="0"/>
              <a:t>05/26/2017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426230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51FEE-879D-4F4F-B8B7-A8BD97210E8F}" type="datetimeFigureOut">
              <a:rPr lang="en-US" smtClean="0"/>
              <a:t>05/26/2017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4165377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51FEE-879D-4F4F-B8B7-A8BD97210E8F}" type="datetimeFigureOut">
              <a:rPr lang="en-US" smtClean="0"/>
              <a:t>05/26/2017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4553-C858-4175-8446-551E74A5EAE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752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51FEE-879D-4F4F-B8B7-A8BD97210E8F}" type="datetimeFigureOut">
              <a:rPr lang="en-US" smtClean="0"/>
              <a:t>05/26/2017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416170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FD51FEE-879D-4F4F-B8B7-A8BD97210E8F}" type="datetimeFigureOut">
              <a:rPr lang="en-US" smtClean="0"/>
              <a:t>05/26/2017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2322972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FD51FEE-879D-4F4F-B8B7-A8BD97210E8F}" type="datetimeFigureOut">
              <a:rPr lang="en-US" smtClean="0"/>
              <a:t>05/26/2017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242215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51FEE-879D-4F4F-B8B7-A8BD97210E8F}" type="datetimeFigureOut">
              <a:rPr lang="en-US" smtClean="0"/>
              <a:t>05/26/2017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1132426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51FEE-879D-4F4F-B8B7-A8BD97210E8F}" type="datetimeFigureOut">
              <a:rPr lang="en-US" smtClean="0"/>
              <a:t>05/26/2017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420596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D51FEE-879D-4F4F-B8B7-A8BD97210E8F}" type="datetimeFigureOut">
              <a:rPr lang="en-US" smtClean="0"/>
              <a:t>05/26/2017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243520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D51FEE-879D-4F4F-B8B7-A8BD97210E8F}" type="datetimeFigureOut">
              <a:rPr lang="en-US" smtClean="0"/>
              <a:t>05/26/2017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112202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D51FEE-879D-4F4F-B8B7-A8BD97210E8F}" type="datetimeFigureOut">
              <a:rPr lang="en-US" smtClean="0"/>
              <a:t>05/26/2017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104962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D51FEE-879D-4F4F-B8B7-A8BD97210E8F}" type="datetimeFigureOut">
              <a:rPr lang="en-US" smtClean="0"/>
              <a:t>05/26/2017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363219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D51FEE-879D-4F4F-B8B7-A8BD97210E8F}" type="datetimeFigureOut">
              <a:rPr lang="en-US" smtClean="0"/>
              <a:t>05/26/2017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348507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51FEE-879D-4F4F-B8B7-A8BD97210E8F}" type="datetimeFigureOut">
              <a:rPr lang="en-US" smtClean="0"/>
              <a:t>05/26/2017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70135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51FEE-879D-4F4F-B8B7-A8BD97210E8F}" type="datetimeFigureOut">
              <a:rPr lang="en-US" smtClean="0"/>
              <a:t>05/26/2017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328810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51FEE-879D-4F4F-B8B7-A8BD97210E8F}" type="datetimeFigureOut">
              <a:rPr lang="en-US" smtClean="0"/>
              <a:t>05/26/2017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94553-C858-4175-8446-551E74A5EAE8}" type="slidenum">
              <a:rPr lang="en-US" smtClean="0"/>
              <a:t>‹#›</a:t>
            </a:fld>
            <a:endParaRPr lang="en-US"/>
          </a:p>
        </p:txBody>
      </p:sp>
    </p:spTree>
    <p:extLst>
      <p:ext uri="{BB962C8B-B14F-4D97-AF65-F5344CB8AC3E}">
        <p14:creationId xmlns:p14="http://schemas.microsoft.com/office/powerpoint/2010/main" val="297540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FD51FEE-879D-4F4F-B8B7-A8BD97210E8F}" type="datetimeFigureOut">
              <a:rPr lang="en-US" smtClean="0"/>
              <a:t>05/26/2017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2394553-C858-4175-8446-551E74A5EAE8}" type="slidenum">
              <a:rPr lang="en-US" smtClean="0"/>
              <a:t>‹#›</a:t>
            </a:fld>
            <a:endParaRPr lang="en-US"/>
          </a:p>
        </p:txBody>
      </p:sp>
    </p:spTree>
    <p:extLst>
      <p:ext uri="{BB962C8B-B14F-4D97-AF65-F5344CB8AC3E}">
        <p14:creationId xmlns:p14="http://schemas.microsoft.com/office/powerpoint/2010/main" val="3532833183"/>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podunk.com/cgi-bin/genInfo.php?locIndex=21908" TargetMode="External"/><Relationship Id="rId7" Type="http://schemas.openxmlformats.org/officeDocument/2006/relationships/hyperlink" Target="https://upload.wikimedia.org/Wikipedia/commons/4/40/Canoes_AuSable" TargetMode="External"/><Relationship Id="rId2" Type="http://schemas.openxmlformats.org/officeDocument/2006/relationships/hyperlink" Target="http://highschoolsports.mlive.com/news/article/2234257689597148235/munger-games-veteran-rockford-football-coach-on-brink-of-career-milestone/" TargetMode="External"/><Relationship Id="rId1" Type="http://schemas.openxmlformats.org/officeDocument/2006/relationships/slideLayout" Target="../slideLayouts/slideLayout2.xml"/><Relationship Id="rId6" Type="http://schemas.openxmlformats.org/officeDocument/2006/relationships/hyperlink" Target="http://woodtv.com/2016/08/26/kchd-30-in-rockford-football-program-likely-have-crypto/" TargetMode="External"/><Relationship Id="rId5" Type="http://schemas.openxmlformats.org/officeDocument/2006/relationships/hyperlink" Target="https://lintvwood.files.wordpress.com/2016/08/rockford-high-school-inspection-" TargetMode="External"/><Relationship Id="rId4" Type="http://schemas.openxmlformats.org/officeDocument/2006/relationships/hyperlink" Target="http://www.andersoneconomicgroup.com/Portals/0/Um%20football.j"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3200" y="691515"/>
            <a:ext cx="11861801" cy="2530928"/>
          </a:xfrm>
        </p:spPr>
        <p:txBody>
          <a:bodyPr>
            <a:noAutofit/>
          </a:bodyPr>
          <a:lstStyle/>
          <a:p>
            <a:pPr algn="l"/>
            <a:r>
              <a:rPr lang="en-US" sz="3600" dirty="0">
                <a:solidFill>
                  <a:srgbClr val="D6D100"/>
                </a:solidFill>
                <a:latin typeface="Arial" panose="020B0604020202020204" pitchFamily="34" charset="0"/>
                <a:cs typeface="Arial" panose="020B0604020202020204" pitchFamily="34" charset="0"/>
              </a:rPr>
              <a:t>Investigation of an Outbreak of Cryptosporidiosis Associated with a High School Football Team in Michigan</a:t>
            </a:r>
          </a:p>
          <a:p>
            <a:pPr algn="ctr"/>
            <a:endParaRPr lang="en-US" sz="3600" dirty="0">
              <a:solidFill>
                <a:srgbClr val="D6D1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275" y="5606288"/>
            <a:ext cx="3067473" cy="920242"/>
          </a:xfrm>
          <a:prstGeom prst="rect">
            <a:avLst/>
          </a:prstGeom>
          <a:effectLst>
            <a:outerShdw blurRad="50800" dist="50800" dir="5400000" algn="ctr" rotWithShape="0">
              <a:srgbClr val="FFFF99"/>
            </a:outerShdw>
          </a:effectLst>
        </p:spPr>
      </p:pic>
      <p:sp>
        <p:nvSpPr>
          <p:cNvPr id="5" name="TextBox 4"/>
          <p:cNvSpPr txBox="1"/>
          <p:nvPr/>
        </p:nvSpPr>
        <p:spPr>
          <a:xfrm>
            <a:off x="8648700" y="5016500"/>
            <a:ext cx="3321048" cy="400110"/>
          </a:xfrm>
          <a:prstGeom prst="rect">
            <a:avLst/>
          </a:prstGeom>
          <a:noFill/>
        </p:spPr>
        <p:txBody>
          <a:bodyPr wrap="square" rtlCol="0">
            <a:spAutoFit/>
          </a:bodyPr>
          <a:lstStyle/>
          <a:p>
            <a:r>
              <a:rPr lang="en-US" sz="2000" b="1" dirty="0">
                <a:solidFill>
                  <a:srgbClr val="D6D100"/>
                </a:solidFill>
              </a:rPr>
              <a:t>Julie Kettlehut Payne, MPH</a:t>
            </a:r>
          </a:p>
        </p:txBody>
      </p:sp>
      <p:pic>
        <p:nvPicPr>
          <p:cNvPr id="6" name="Picture 2" descr="Image result for rockford high school varsity football team in michi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77" y="2606797"/>
            <a:ext cx="7468250" cy="39518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16386" y="4316673"/>
            <a:ext cx="545122" cy="195385"/>
          </a:xfrm>
          <a:prstGeom prst="rect">
            <a:avLst/>
          </a:prstGeom>
          <a:solidFill>
            <a:schemeClr val="bg1">
              <a:lumMod val="85000"/>
              <a:lumOff val="15000"/>
            </a:schemeClr>
          </a:solidFill>
        </p:spPr>
        <p:txBody>
          <a:bodyPr wrap="square" rtlCol="0">
            <a:spAutoFit/>
          </a:bodyPr>
          <a:lstStyle/>
          <a:p>
            <a:endParaRPr lang="en-US" dirty="0">
              <a:solidFill>
                <a:schemeClr val="bg1"/>
              </a:solidFill>
            </a:endParaRPr>
          </a:p>
        </p:txBody>
      </p:sp>
      <p:sp>
        <p:nvSpPr>
          <p:cNvPr id="8" name="TextBox 7"/>
          <p:cNvSpPr txBox="1"/>
          <p:nvPr/>
        </p:nvSpPr>
        <p:spPr>
          <a:xfrm>
            <a:off x="1714500" y="4635500"/>
            <a:ext cx="292100" cy="369332"/>
          </a:xfrm>
          <a:prstGeom prst="rect">
            <a:avLst/>
          </a:prstGeom>
          <a:noFill/>
        </p:spPr>
        <p:txBody>
          <a:bodyPr wrap="square" rtlCol="0">
            <a:spAutoFit/>
          </a:bodyPr>
          <a:lstStyle/>
          <a:p>
            <a:endParaRPr lang="en-US" dirty="0"/>
          </a:p>
        </p:txBody>
      </p:sp>
      <p:sp>
        <p:nvSpPr>
          <p:cNvPr id="7" name="TextBox 6"/>
          <p:cNvSpPr txBox="1"/>
          <p:nvPr/>
        </p:nvSpPr>
        <p:spPr>
          <a:xfrm>
            <a:off x="1239600" y="4520708"/>
            <a:ext cx="430823" cy="94763"/>
          </a:xfrm>
          <a:prstGeom prst="rect">
            <a:avLst/>
          </a:prstGeom>
          <a:solidFill>
            <a:schemeClr val="bg1">
              <a:lumMod val="85000"/>
              <a:lumOff val="15000"/>
            </a:schemeClr>
          </a:solidFill>
        </p:spPr>
        <p:txBody>
          <a:bodyPr wrap="square" rtlCol="0">
            <a:spAutoFit/>
          </a:bodyPr>
          <a:lstStyle/>
          <a:p>
            <a:endParaRPr lang="en-US" dirty="0"/>
          </a:p>
        </p:txBody>
      </p:sp>
    </p:spTree>
    <p:extLst>
      <p:ext uri="{BB962C8B-B14F-4D97-AF65-F5344CB8AC3E}">
        <p14:creationId xmlns:p14="http://schemas.microsoft.com/office/powerpoint/2010/main" val="243464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6D100"/>
                </a:solidFill>
                <a:latin typeface="Arial" panose="020B0604020202020204" pitchFamily="34" charset="0"/>
                <a:cs typeface="Arial" panose="020B0604020202020204" pitchFamily="34" charset="0"/>
              </a:rPr>
              <a:t>Methods-Environmental Investigation</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 school water supply was soon ruled out as source of illnesses as it was noted other sports teams that had been practicing were not ill.</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Focus soon changed to other foodborne exposures:</a:t>
            </a:r>
          </a:p>
          <a:p>
            <a:pPr lvl="1"/>
            <a:r>
              <a:rPr lang="en-US" dirty="0">
                <a:latin typeface="Arial" panose="020B0604020202020204" pitchFamily="34" charset="0"/>
                <a:cs typeface="Arial" panose="020B0604020202020204" pitchFamily="34" charset="0"/>
              </a:rPr>
              <a:t>“Brown Bag Luncheon” at a scrimmage on August 17, 2016.</a:t>
            </a:r>
          </a:p>
          <a:p>
            <a:pPr lvl="1"/>
            <a:r>
              <a:rPr lang="en-US" dirty="0">
                <a:latin typeface="Arial" panose="020B0604020202020204" pitchFamily="34" charset="0"/>
                <a:cs typeface="Arial" panose="020B0604020202020204" pitchFamily="34" charset="0"/>
              </a:rPr>
              <a:t>Community event with the football team where food was served on Friday August 19, 2016</a:t>
            </a:r>
          </a:p>
        </p:txBody>
      </p:sp>
    </p:spTree>
    <p:extLst>
      <p:ext uri="{BB962C8B-B14F-4D97-AF65-F5344CB8AC3E}">
        <p14:creationId xmlns:p14="http://schemas.microsoft.com/office/powerpoint/2010/main" val="341724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fhwa.dot.gov/byways/Uploads/asset_files/000/005/678/nominations_cano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2554545"/>
            <a:ext cx="8763000" cy="43034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6706" y="6027003"/>
            <a:ext cx="4588188" cy="830997"/>
          </a:xfrm>
          <a:prstGeom prst="rect">
            <a:avLst/>
          </a:prstGeom>
        </p:spPr>
        <p:txBody>
          <a:bodyPr wrap="square">
            <a:spAutoFit/>
          </a:bodyPr>
          <a:lstStyle/>
          <a:p>
            <a:r>
              <a:rPr lang="en-US" sz="4800" dirty="0">
                <a:solidFill>
                  <a:srgbClr val="D6D100"/>
                </a:solidFill>
                <a:latin typeface="Arial" panose="020B0604020202020204" pitchFamily="34" charset="0"/>
                <a:cs typeface="Arial" panose="020B0604020202020204" pitchFamily="34" charset="0"/>
              </a:rPr>
              <a:t>Au</a:t>
            </a:r>
            <a:r>
              <a:rPr lang="en-US" sz="4800" dirty="0">
                <a:solidFill>
                  <a:schemeClr val="bg1"/>
                </a:solidFill>
                <a:latin typeface="Arial" panose="020B0604020202020204" pitchFamily="34" charset="0"/>
                <a:cs typeface="Arial" panose="020B0604020202020204" pitchFamily="34" charset="0"/>
              </a:rPr>
              <a:t> </a:t>
            </a:r>
            <a:r>
              <a:rPr lang="en-US" sz="4800" dirty="0">
                <a:solidFill>
                  <a:srgbClr val="D6D100"/>
                </a:solidFill>
                <a:latin typeface="Arial" panose="020B0604020202020204" pitchFamily="34" charset="0"/>
                <a:cs typeface="Arial" panose="020B0604020202020204" pitchFamily="34" charset="0"/>
              </a:rPr>
              <a:t>Sable River</a:t>
            </a:r>
          </a:p>
        </p:txBody>
      </p:sp>
      <p:sp>
        <p:nvSpPr>
          <p:cNvPr id="2" name="Rectangle 1"/>
          <p:cNvSpPr/>
          <p:nvPr/>
        </p:nvSpPr>
        <p:spPr>
          <a:xfrm>
            <a:off x="0" y="0"/>
            <a:ext cx="12039600" cy="2554545"/>
          </a:xfrm>
          <a:prstGeom prst="rect">
            <a:avLst/>
          </a:prstGeom>
        </p:spPr>
        <p:txBody>
          <a:bodyPr wrap="square">
            <a:spAutoFit/>
          </a:bodyPr>
          <a:lstStyle/>
          <a:p>
            <a:r>
              <a:rPr lang="en-US" sz="4800" dirty="0">
                <a:solidFill>
                  <a:srgbClr val="D6D100"/>
                </a:solidFill>
                <a:latin typeface="Arial" panose="020B0604020202020204" pitchFamily="34" charset="0"/>
                <a:cs typeface="Arial" panose="020B0604020202020204" pitchFamily="34" charset="0"/>
              </a:rPr>
              <a:t>Methods - Environmental Investigation</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Interviews with mothers of football team members helped to identify a pre-season riverside camping retreat that players, coaches, and fathers attended prior to onset of illnesses. </a:t>
            </a:r>
          </a:p>
        </p:txBody>
      </p:sp>
    </p:spTree>
    <p:extLst>
      <p:ext uri="{BB962C8B-B14F-4D97-AF65-F5344CB8AC3E}">
        <p14:creationId xmlns:p14="http://schemas.microsoft.com/office/powerpoint/2010/main" val="173742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90" y="1016000"/>
            <a:ext cx="10515600" cy="923665"/>
          </a:xfrm>
        </p:spPr>
        <p:txBody>
          <a:bodyPr>
            <a:normAutofit fontScale="90000"/>
          </a:bodyPr>
          <a:lstStyle/>
          <a:p>
            <a:r>
              <a:rPr lang="en-US" dirty="0">
                <a:solidFill>
                  <a:srgbClr val="D6D100"/>
                </a:solidFill>
              </a:rPr>
              <a:t>Location of Au Sable River</a:t>
            </a:r>
            <a:br>
              <a:rPr lang="en-US" dirty="0">
                <a:solidFill>
                  <a:srgbClr val="D6D100"/>
                </a:solidFill>
              </a:rPr>
            </a:br>
            <a:br>
              <a:rPr lang="en-US" dirty="0">
                <a:solidFill>
                  <a:srgbClr val="D6D100"/>
                </a:solidFill>
              </a:rPr>
            </a:br>
            <a:r>
              <a:rPr lang="en-US" sz="3600" dirty="0">
                <a:latin typeface="Arial" panose="020B0604020202020204" pitchFamily="34" charset="0"/>
                <a:cs typeface="Arial" panose="020B0604020202020204" pitchFamily="34" charset="0"/>
              </a:rPr>
              <a:t>Camping retreat took place on the private property of a friend to the team </a:t>
            </a:r>
            <a:br>
              <a:rPr lang="en-US" dirty="0">
                <a:latin typeface="Arial" panose="020B0604020202020204" pitchFamily="34" charset="0"/>
                <a:cs typeface="Arial" panose="020B0604020202020204" pitchFamily="34" charset="0"/>
              </a:rPr>
            </a:br>
            <a:endParaRPr lang="en-US" dirty="0">
              <a:solidFill>
                <a:srgbClr val="D6D100"/>
              </a:solidFill>
            </a:endParaRPr>
          </a:p>
        </p:txBody>
      </p:sp>
      <p:pic>
        <p:nvPicPr>
          <p:cNvPr id="4" name="Picture 2" descr="Ausableriver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889" y="234606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usable River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890" y="2417242"/>
            <a:ext cx="5517394" cy="420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16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6D100"/>
                </a:solidFill>
                <a:latin typeface="Arial" panose="020B0604020202020204" pitchFamily="34" charset="0"/>
                <a:cs typeface="Arial" panose="020B0604020202020204" pitchFamily="34" charset="0"/>
              </a:rPr>
              <a:t>Methods-Epidemiologic Investigation</a:t>
            </a:r>
          </a:p>
        </p:txBody>
      </p:sp>
      <p:sp>
        <p:nvSpPr>
          <p:cNvPr id="3" name="Content Placeholder 2"/>
          <p:cNvSpPr>
            <a:spLocks noGrp="1"/>
          </p:cNvSpPr>
          <p:nvPr>
            <p:ph idx="1"/>
          </p:nvPr>
        </p:nvSpPr>
        <p:spPr>
          <a:ln>
            <a:noFill/>
          </a:ln>
        </p:spPr>
        <p:txBody>
          <a:bodyPr>
            <a:normAutofit/>
          </a:bodyPr>
          <a:lstStyle/>
          <a:p>
            <a:r>
              <a:rPr lang="en-US" dirty="0">
                <a:latin typeface="Arial" panose="020B0604020202020204" pitchFamily="34" charset="0"/>
                <a:cs typeface="Arial" panose="020B0604020202020204" pitchFamily="34" charset="0"/>
              </a:rPr>
              <a:t>Once details of the retreat were obtained, a case control study was conducted to identify exposures associated with illness</a:t>
            </a:r>
            <a:endParaRPr lang="en-US" u="sng" dirty="0">
              <a:latin typeface="Arial" panose="020B0604020202020204" pitchFamily="34" charset="0"/>
              <a:cs typeface="Arial" panose="020B0604020202020204" pitchFamily="34" charset="0"/>
            </a:endParaRPr>
          </a:p>
          <a:p>
            <a:endParaRPr lang="en-US" u="sng"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Primary Case Definition-</a:t>
            </a:r>
          </a:p>
          <a:p>
            <a:r>
              <a:rPr lang="en-US" dirty="0">
                <a:latin typeface="Arial" panose="020B0604020202020204" pitchFamily="34" charset="0"/>
                <a:cs typeface="Arial" panose="020B0604020202020204" pitchFamily="34" charset="0"/>
              </a:rPr>
              <a:t>A primary case was defined as </a:t>
            </a:r>
            <a:r>
              <a:rPr lang="en-US" u="sng" dirty="0">
                <a:latin typeface="Arial" panose="020B0604020202020204" pitchFamily="34" charset="0"/>
                <a:cs typeface="Arial" panose="020B0604020202020204" pitchFamily="34" charset="0"/>
              </a:rPr>
              <a:t>diarrhea</a:t>
            </a:r>
            <a:r>
              <a:rPr lang="en-US" dirty="0">
                <a:latin typeface="Arial" panose="020B0604020202020204" pitchFamily="34" charset="0"/>
                <a:cs typeface="Arial" panose="020B0604020202020204" pitchFamily="34" charset="0"/>
              </a:rPr>
              <a:t> (three or more loose stools in a 24-hour period) or (four or more </a:t>
            </a:r>
            <a:r>
              <a:rPr lang="en-US" u="sng" dirty="0">
                <a:latin typeface="Arial" panose="020B0604020202020204" pitchFamily="34" charset="0"/>
                <a:cs typeface="Arial" panose="020B0604020202020204" pitchFamily="34" charset="0"/>
              </a:rPr>
              <a:t>gastrointestinal symptoms</a:t>
            </a:r>
            <a:r>
              <a:rPr lang="en-US" dirty="0">
                <a:latin typeface="Arial" panose="020B0604020202020204" pitchFamily="34" charset="0"/>
                <a:cs typeface="Arial" panose="020B0604020202020204" pitchFamily="34" charset="0"/>
              </a:rPr>
              <a:t> [e.g., nausea, abdominal cramps, vomiting, anorexia or fever]) occurring within 12 days of the retreat. Confirmed cases had a positive stool test for </a:t>
            </a:r>
            <a:r>
              <a:rPr lang="en-US" i="1" dirty="0">
                <a:latin typeface="Arial" panose="020B0604020202020204" pitchFamily="34" charset="0"/>
                <a:cs typeface="Arial" panose="020B0604020202020204" pitchFamily="34" charset="0"/>
              </a:rPr>
              <a:t>Cryptosporidium</a:t>
            </a:r>
            <a:r>
              <a:rPr lang="en-US" dirty="0">
                <a:latin typeface="Arial" panose="020B0604020202020204" pitchFamily="34" charset="0"/>
                <a:cs typeface="Arial" panose="020B0604020202020204" pitchFamily="34" charset="0"/>
              </a:rPr>
              <a:t>. Controls attended the retreat but reported no illness.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7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6D100"/>
                </a:solidFill>
                <a:latin typeface="Arial" panose="020B0604020202020204" pitchFamily="34" charset="0"/>
                <a:cs typeface="Arial" panose="020B0604020202020204" pitchFamily="34" charset="0"/>
              </a:rPr>
              <a:t>Methods-Epidemiologic Investigation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u="sng" dirty="0">
                <a:latin typeface="Arial" panose="020B0604020202020204" pitchFamily="34" charset="0"/>
                <a:cs typeface="Arial" panose="020B0604020202020204" pitchFamily="34" charset="0"/>
              </a:rPr>
              <a:t>Secondary Case Definition-</a:t>
            </a:r>
          </a:p>
          <a:p>
            <a:r>
              <a:rPr lang="en-US" dirty="0">
                <a:latin typeface="Arial" panose="020B0604020202020204" pitchFamily="34" charset="0"/>
                <a:cs typeface="Arial" panose="020B0604020202020204" pitchFamily="34" charset="0"/>
              </a:rPr>
              <a:t>An individual who </a:t>
            </a:r>
            <a:r>
              <a:rPr lang="en-US" u="sng" dirty="0">
                <a:latin typeface="Arial" panose="020B0604020202020204" pitchFamily="34" charset="0"/>
                <a:cs typeface="Arial" panose="020B0604020202020204" pitchFamily="34" charset="0"/>
              </a:rPr>
              <a:t>did not attend </a:t>
            </a:r>
            <a:r>
              <a:rPr lang="en-US" dirty="0">
                <a:latin typeface="Arial" panose="020B0604020202020204" pitchFamily="34" charset="0"/>
                <a:cs typeface="Arial" panose="020B0604020202020204" pitchFamily="34" charset="0"/>
              </a:rPr>
              <a:t>the camping trip and became ill by exposure to an individual who attended the camping trip (person to person exposure).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a:t>
            </a:r>
            <a:r>
              <a:rPr lang="en-US" u="sng" dirty="0">
                <a:latin typeface="Arial" panose="020B0604020202020204" pitchFamily="34" charset="0"/>
                <a:cs typeface="Arial" panose="020B0604020202020204" pitchFamily="34" charset="0"/>
              </a:rPr>
              <a:t>probable case </a:t>
            </a:r>
            <a:r>
              <a:rPr lang="en-US" dirty="0">
                <a:latin typeface="Arial" panose="020B0604020202020204" pitchFamily="34" charset="0"/>
                <a:cs typeface="Arial" panose="020B0604020202020204" pitchFamily="34" charset="0"/>
              </a:rPr>
              <a:t>was defined as a case that lacked laboratory confirmation but was linked epidemiologically to a confirmed case.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Survey was distributed online, 81 surveys were completed</a:t>
            </a:r>
          </a:p>
        </p:txBody>
      </p:sp>
    </p:spTree>
    <p:extLst>
      <p:ext uri="{BB962C8B-B14F-4D97-AF65-F5344CB8AC3E}">
        <p14:creationId xmlns:p14="http://schemas.microsoft.com/office/powerpoint/2010/main" val="322174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1036201377"/>
              </p:ext>
            </p:extLst>
          </p:nvPr>
        </p:nvGraphicFramePr>
        <p:xfrm>
          <a:off x="179614" y="0"/>
          <a:ext cx="1178922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339726" y="1318680"/>
            <a:ext cx="258792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Retreat occurred August 12-13, 2016</a:t>
            </a:r>
          </a:p>
        </p:txBody>
      </p:sp>
      <p:graphicFrame>
        <p:nvGraphicFramePr>
          <p:cNvPr id="3" name="Table 2"/>
          <p:cNvGraphicFramePr>
            <a:graphicFrameLocks noGrp="1"/>
          </p:cNvGraphicFramePr>
          <p:nvPr>
            <p:extLst>
              <p:ext uri="{D42A27DB-BD31-4B8C-83A1-F6EECF244321}">
                <p14:modId xmlns:p14="http://schemas.microsoft.com/office/powerpoint/2010/main" val="198362341"/>
              </p:ext>
            </p:extLst>
          </p:nvPr>
        </p:nvGraphicFramePr>
        <p:xfrm>
          <a:off x="7675685" y="678062"/>
          <a:ext cx="3845510" cy="3840316"/>
        </p:xfrm>
        <a:graphic>
          <a:graphicData uri="http://schemas.openxmlformats.org/drawingml/2006/table">
            <a:tbl>
              <a:tblPr firstRow="1" bandRow="1">
                <a:tableStyleId>{5C22544A-7EE6-4342-B048-85BDC9FD1C3A}</a:tableStyleId>
              </a:tblPr>
              <a:tblGrid>
                <a:gridCol w="2268781">
                  <a:extLst>
                    <a:ext uri="{9D8B030D-6E8A-4147-A177-3AD203B41FA5}">
                      <a16:colId xmlns:a16="http://schemas.microsoft.com/office/drawing/2014/main" val="2378405671"/>
                    </a:ext>
                  </a:extLst>
                </a:gridCol>
                <a:gridCol w="1576729">
                  <a:extLst>
                    <a:ext uri="{9D8B030D-6E8A-4147-A177-3AD203B41FA5}">
                      <a16:colId xmlns:a16="http://schemas.microsoft.com/office/drawing/2014/main" val="2808040625"/>
                    </a:ext>
                  </a:extLst>
                </a:gridCol>
              </a:tblGrid>
              <a:tr h="696439">
                <a:tc>
                  <a:txBody>
                    <a:bodyPr/>
                    <a:lstStyle/>
                    <a:p>
                      <a:pPr marL="0" marR="0" lvl="0" indent="0" algn="l" defTabSz="3762375"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dirty="0">
                        <a:ln>
                          <a:noFill/>
                        </a:ln>
                        <a:solidFill>
                          <a:schemeClr val="bg1"/>
                        </a:solidFill>
                        <a:latin typeface="Arial" pitchFamily="34" charset="0"/>
                      </a:endParaRPr>
                    </a:p>
                  </a:txBody>
                  <a:tcPr marL="137160" marR="137160" marT="68580" marB="6858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bg1"/>
                          </a:solidFill>
                          <a:latin typeface="Arial" pitchFamily="34" charset="0"/>
                        </a:rPr>
                        <a:t>Number or  </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bg1"/>
                          </a:solidFill>
                          <a:latin typeface="Arial" pitchFamily="34" charset="0"/>
                        </a:rPr>
                        <a:t>Percentage</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88606704"/>
                  </a:ext>
                </a:extLst>
              </a:tr>
              <a:tr h="1100574">
                <a:tc>
                  <a:txBody>
                    <a:body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bg1"/>
                          </a:solidFill>
                          <a:latin typeface="Arial" pitchFamily="34" charset="0"/>
                        </a:rPr>
                        <a:t>Primary Case </a:t>
                      </a:r>
                    </a:p>
                    <a:p>
                      <a:pPr marL="0" marR="0" lvl="0" indent="0" algn="l" defTabSz="3762375"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bg1"/>
                          </a:solidFill>
                          <a:latin typeface="Arial" pitchFamily="34" charset="0"/>
                        </a:rPr>
                        <a:t>Attack Rate</a:t>
                      </a:r>
                    </a:p>
                  </a:txBody>
                  <a:tcPr marL="137160" marR="137160" marT="68580" marB="6858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bg1"/>
                          </a:solidFill>
                          <a:latin typeface="Arial" pitchFamily="34" charset="0"/>
                        </a:rPr>
                        <a:t>49.4%</a:t>
                      </a:r>
                    </a:p>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bg1"/>
                          </a:solidFill>
                          <a:latin typeface="Arial" pitchFamily="34" charset="0"/>
                        </a:rPr>
                        <a:t>(40/81)</a:t>
                      </a:r>
                      <a:endParaRPr kumimoji="0" lang="en-US" sz="1800" b="1"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733885181"/>
                  </a:ext>
                </a:extLst>
              </a:tr>
              <a:tr h="390685">
                <a:tc>
                  <a:txBody>
                    <a:bodyPr/>
                    <a:lstStyle>
                      <a:defPPr>
                        <a:defRPr kern="1200" smtId="4294967295"/>
                      </a:defPPr>
                    </a:lstStyle>
                    <a:p>
                      <a:pPr marL="0" marR="0" lvl="0" indent="0" algn="l" defTabSz="3762375"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dirty="0">
                        <a:ln>
                          <a:noFill/>
                        </a:ln>
                        <a:solidFill>
                          <a:schemeClr val="bg1"/>
                        </a:solidFill>
                        <a:latin typeface="Arial" pitchFamily="34" charset="0"/>
                      </a:endParaRPr>
                    </a:p>
                  </a:txBody>
                  <a:tcPr marL="137160" marR="137160" marT="68580" marB="6858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bg1"/>
                          </a:solidFill>
                          <a:latin typeface="Arial" pitchFamily="34" charset="0"/>
                        </a:rPr>
                        <a:t> </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254898943"/>
                  </a:ext>
                </a:extLst>
              </a:tr>
              <a:tr h="571336">
                <a:tc>
                  <a:txBody>
                    <a:bodyPr/>
                    <a:lstStyle>
                      <a:defPPr>
                        <a:defRPr kern="1200" smtId="4294967295"/>
                      </a:defP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bg1"/>
                          </a:solidFill>
                          <a:latin typeface="Arial" pitchFamily="34" charset="0"/>
                        </a:rPr>
                        <a:t>Primary Cases</a:t>
                      </a:r>
                    </a:p>
                  </a:txBody>
                  <a:tcPr marL="137160" marR="137160" marT="68580" marB="6858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a:ln>
                            <a:noFill/>
                          </a:ln>
                          <a:solidFill>
                            <a:schemeClr val="bg1"/>
                          </a:solidFill>
                          <a:latin typeface="Arial" pitchFamily="34" charset="0"/>
                        </a:rPr>
                        <a:t>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16828982"/>
                  </a:ext>
                </a:extLst>
              </a:tr>
              <a:tr h="577350">
                <a:tc>
                  <a:txBody>
                    <a:bodyPr/>
                    <a:lstStyle>
                      <a:defPPr>
                        <a:defRPr kern="1200" smtId="4294967295"/>
                      </a:defP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bg1"/>
                          </a:solidFill>
                          <a:latin typeface="Arial" pitchFamily="34" charset="0"/>
                        </a:rPr>
                        <a:t>Secondary Cases</a:t>
                      </a:r>
                    </a:p>
                  </a:txBody>
                  <a:tcPr marL="137160" marR="137160" marT="73152" marB="7315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a:ln>
                            <a:noFill/>
                          </a:ln>
                          <a:solidFill>
                            <a:schemeClr val="bg1"/>
                          </a:solidFill>
                          <a:latin typeface="Arial" pitchFamily="34" charset="0"/>
                        </a:rPr>
                        <a:t>7*</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0873574"/>
                  </a:ext>
                </a:extLst>
              </a:tr>
              <a:tr h="390685">
                <a:tc>
                  <a:txBody>
                    <a:bodyPr/>
                    <a:lstStyle>
                      <a:defPPr>
                        <a:defRPr kern="1200" smtId="4294967295"/>
                      </a:defP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bg1"/>
                          </a:solidFill>
                          <a:latin typeface="Arial" pitchFamily="34" charset="0"/>
                        </a:rPr>
                        <a:t>Controls</a:t>
                      </a:r>
                    </a:p>
                  </a:txBody>
                  <a:tcPr marL="137160" marR="137160" marT="73152" marB="7315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1800" b="0" i="0" u="none" strike="noStrike" cap="none" normalizeH="0" baseline="0" dirty="0">
                          <a:ln>
                            <a:noFill/>
                          </a:ln>
                          <a:solidFill>
                            <a:schemeClr val="bg1"/>
                          </a:solidFill>
                          <a:latin typeface="Arial" pitchFamily="34" charset="0"/>
                        </a:rPr>
                        <a:t>34</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173539556"/>
                  </a:ext>
                </a:extLst>
              </a:tr>
            </a:tbl>
          </a:graphicData>
        </a:graphic>
      </p:graphicFrame>
    </p:spTree>
    <p:extLst>
      <p:ext uri="{BB962C8B-B14F-4D97-AF65-F5344CB8AC3E}">
        <p14:creationId xmlns:p14="http://schemas.microsoft.com/office/powerpoint/2010/main" val="228896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46" y="141516"/>
            <a:ext cx="10515600" cy="990600"/>
          </a:xfrm>
        </p:spPr>
        <p:txBody>
          <a:bodyPr/>
          <a:lstStyle/>
          <a:p>
            <a:r>
              <a:rPr lang="en-US" dirty="0">
                <a:solidFill>
                  <a:srgbClr val="D6D100"/>
                </a:solidFill>
              </a:rPr>
              <a:t>Symptoms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757203"/>
              </p:ext>
            </p:extLst>
          </p:nvPr>
        </p:nvGraphicFramePr>
        <p:xfrm>
          <a:off x="554246" y="1132116"/>
          <a:ext cx="11398268" cy="5321808"/>
        </p:xfrm>
        <a:graphic>
          <a:graphicData uri="http://schemas.openxmlformats.org/drawingml/2006/table">
            <a:tbl>
              <a:tblPr firstRow="1" bandRow="1">
                <a:tableStyleId>{5C22544A-7EE6-4342-B048-85BDC9FD1C3A}</a:tableStyleId>
              </a:tblPr>
              <a:tblGrid>
                <a:gridCol w="3122984">
                  <a:extLst>
                    <a:ext uri="{9D8B030D-6E8A-4147-A177-3AD203B41FA5}">
                      <a16:colId xmlns:a16="http://schemas.microsoft.com/office/drawing/2014/main" val="183076145"/>
                    </a:ext>
                  </a:extLst>
                </a:gridCol>
                <a:gridCol w="2837870">
                  <a:extLst>
                    <a:ext uri="{9D8B030D-6E8A-4147-A177-3AD203B41FA5}">
                      <a16:colId xmlns:a16="http://schemas.microsoft.com/office/drawing/2014/main" val="1899758019"/>
                    </a:ext>
                  </a:extLst>
                </a:gridCol>
                <a:gridCol w="835733">
                  <a:extLst>
                    <a:ext uri="{9D8B030D-6E8A-4147-A177-3AD203B41FA5}">
                      <a16:colId xmlns:a16="http://schemas.microsoft.com/office/drawing/2014/main" val="2430791702"/>
                    </a:ext>
                  </a:extLst>
                </a:gridCol>
                <a:gridCol w="2668446">
                  <a:extLst>
                    <a:ext uri="{9D8B030D-6E8A-4147-A177-3AD203B41FA5}">
                      <a16:colId xmlns:a16="http://schemas.microsoft.com/office/drawing/2014/main" val="3949991062"/>
                    </a:ext>
                  </a:extLst>
                </a:gridCol>
                <a:gridCol w="1933235">
                  <a:extLst>
                    <a:ext uri="{9D8B030D-6E8A-4147-A177-3AD203B41FA5}">
                      <a16:colId xmlns:a16="http://schemas.microsoft.com/office/drawing/2014/main" val="1909406753"/>
                    </a:ext>
                  </a:extLst>
                </a:gridCol>
              </a:tblGrid>
              <a:tr h="1239561">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Symptoms of Primary Cases</a:t>
                      </a: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defPPr>
                        <a:defRPr kern="1200" smtId="4294967295"/>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a:t>
                      </a:r>
                      <a:r>
                        <a:rPr kumimoji="0" lang="en-US" sz="2400" b="1" i="0" u="none" strike="noStrike" kern="1200" cap="none" spc="0" normalizeH="0" baseline="0" noProof="0" dirty="0">
                          <a:ln>
                            <a:noFill/>
                          </a:ln>
                          <a:solidFill>
                            <a:prstClr val="black"/>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a:t>
                      </a:r>
                      <a:endParaRPr lang="en-US" sz="2400" b="1" dirty="0">
                        <a:solidFill>
                          <a:schemeClr val="bg1"/>
                        </a:solidFill>
                        <a:latin typeface="Arial" panose="020B0604020202020204" pitchFamily="34" charset="0"/>
                        <a:cs typeface="Arial" panose="020B0604020202020204"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cap="none" normalizeH="0" baseline="0" dirty="0">
                        <a:ln>
                          <a:noFill/>
                        </a:ln>
                        <a:solidFill>
                          <a:schemeClr val="bg1"/>
                        </a:solidFill>
                        <a:latin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bg1"/>
                          </a:solidFill>
                          <a:latin typeface="Arial" pitchFamily="34" charset="0"/>
                        </a:rPr>
                        <a:t>Symptoms of Primary Cases</a:t>
                      </a:r>
                    </a:p>
                    <a:p>
                      <a:pPr algn="ctr"/>
                      <a:endParaRPr lang="en-US" dirty="0"/>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tc>
                  <a:txBody>
                    <a:bodyPr/>
                    <a:lstStyle/>
                    <a:p>
                      <a:pPr algn="ctr"/>
                      <a:r>
                        <a:rPr lang="en-US" sz="2400" b="1" baseline="0" dirty="0">
                          <a:solidFill>
                            <a:schemeClr val="bg1"/>
                          </a:solidFill>
                          <a:latin typeface="Arial" panose="020B0604020202020204" pitchFamily="34" charset="0"/>
                          <a:cs typeface="Arial" panose="020B0604020202020204" pitchFamily="34" charset="0"/>
                        </a:rPr>
                        <a:t>Percentage</a:t>
                      </a:r>
                      <a:r>
                        <a:rPr lang="en-US" sz="2400" b="1" baseline="0" dirty="0">
                          <a:solidFill>
                            <a:schemeClr val="bg1"/>
                          </a:solidFill>
                        </a:rPr>
                        <a:t> or</a:t>
                      </a:r>
                      <a:endParaRPr lang="en-US" sz="2400" b="1" dirty="0">
                        <a:solidFill>
                          <a:schemeClr val="bg1"/>
                        </a:solidFill>
                      </a:endParaRPr>
                    </a:p>
                    <a:p>
                      <a:pPr algn="ctr"/>
                      <a:r>
                        <a:rPr lang="en-US" sz="2400" b="1" dirty="0">
                          <a:solidFill>
                            <a:schemeClr val="bg1"/>
                          </a:solidFill>
                          <a:latin typeface="Arial" panose="020B0604020202020204" pitchFamily="34" charset="0"/>
                          <a:cs typeface="Arial" panose="020B0604020202020204" pitchFamily="34" charset="0"/>
                        </a:rPr>
                        <a:t>Number</a:t>
                      </a:r>
                      <a:endParaRPr lang="en-US" sz="2400" dirty="0"/>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165628166"/>
                  </a:ext>
                </a:extLst>
              </a:tr>
              <a:tr h="94790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Diarrhea</a:t>
                      </a: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100%</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(40/40)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bg1"/>
                          </a:solidFill>
                          <a:latin typeface="Arial" pitchFamily="34" charset="0"/>
                        </a:rPr>
                        <a:t>Nausea</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bg1"/>
                          </a:solidFill>
                          <a:latin typeface="Arial" pitchFamily="34" charset="0"/>
                        </a:rPr>
                        <a:t>  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bg1"/>
                          </a:solidFill>
                          <a:latin typeface="Arial" pitchFamily="34" charset="0"/>
                        </a:rPr>
                        <a:t>(28/40)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2012055"/>
                  </a:ext>
                </a:extLst>
              </a:tr>
              <a:tr h="947900">
                <a:tc>
                  <a:txBody>
                    <a:body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Fatigue</a:t>
                      </a: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95%</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(38/40)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 </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bg1"/>
                          </a:solidFill>
                          <a:latin typeface="Arial" pitchFamily="34" charset="0"/>
                        </a:rPr>
                        <a:t>Cramps</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70%</a:t>
                      </a:r>
                    </a:p>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(28/40)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5856446"/>
                  </a:ext>
                </a:extLst>
              </a:tr>
              <a:tr h="947900">
                <a:tc>
                  <a:txBody>
                    <a:bodyPr/>
                    <a:lstStyle>
                      <a:defPPr>
                        <a:defRPr kern="1200" smtId="4294967295"/>
                      </a:defP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Loss of appetite</a:t>
                      </a: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88%</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(35/40)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bg1"/>
                          </a:solidFill>
                          <a:latin typeface="Arial" pitchFamily="34" charset="0"/>
                        </a:rPr>
                        <a:t>Vomiting</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43%</a:t>
                      </a:r>
                    </a:p>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(17/40)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74514437"/>
                  </a:ext>
                </a:extLst>
              </a:tr>
              <a:tr h="947900">
                <a:tc>
                  <a:txBody>
                    <a:bodyPr/>
                    <a:lstStyle>
                      <a:defPPr>
                        <a:defRPr kern="1200" smtId="4294967295"/>
                      </a:defP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Gas/bloating</a:t>
                      </a: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75%</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(30/40)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980490392"/>
                  </a:ext>
                </a:extLst>
              </a:tr>
            </a:tbl>
          </a:graphicData>
        </a:graphic>
      </p:graphicFrame>
    </p:spTree>
    <p:extLst>
      <p:ext uri="{BB962C8B-B14F-4D97-AF65-F5344CB8AC3E}">
        <p14:creationId xmlns:p14="http://schemas.microsoft.com/office/powerpoint/2010/main" val="205853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0"/>
            <a:ext cx="10515600" cy="1325563"/>
          </a:xfrm>
        </p:spPr>
        <p:txBody>
          <a:bodyPr/>
          <a:lstStyle/>
          <a:p>
            <a:r>
              <a:rPr lang="en-US" dirty="0">
                <a:solidFill>
                  <a:srgbClr val="D6D100"/>
                </a:solidFill>
              </a:rPr>
              <a:t>Age and Gender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6875203"/>
              </p:ext>
            </p:extLst>
          </p:nvPr>
        </p:nvGraphicFramePr>
        <p:xfrm>
          <a:off x="1193800" y="1139825"/>
          <a:ext cx="8496300" cy="5436766"/>
        </p:xfrm>
        <a:graphic>
          <a:graphicData uri="http://schemas.openxmlformats.org/drawingml/2006/table">
            <a:tbl>
              <a:tblPr firstRow="1" bandRow="1">
                <a:tableStyleId>{5C22544A-7EE6-4342-B048-85BDC9FD1C3A}</a:tableStyleId>
              </a:tblPr>
              <a:tblGrid>
                <a:gridCol w="2832100">
                  <a:extLst>
                    <a:ext uri="{9D8B030D-6E8A-4147-A177-3AD203B41FA5}">
                      <a16:colId xmlns:a16="http://schemas.microsoft.com/office/drawing/2014/main" val="1105096887"/>
                    </a:ext>
                  </a:extLst>
                </a:gridCol>
                <a:gridCol w="2832100">
                  <a:extLst>
                    <a:ext uri="{9D8B030D-6E8A-4147-A177-3AD203B41FA5}">
                      <a16:colId xmlns:a16="http://schemas.microsoft.com/office/drawing/2014/main" val="2905650524"/>
                    </a:ext>
                  </a:extLst>
                </a:gridCol>
                <a:gridCol w="2832100">
                  <a:extLst>
                    <a:ext uri="{9D8B030D-6E8A-4147-A177-3AD203B41FA5}">
                      <a16:colId xmlns:a16="http://schemas.microsoft.com/office/drawing/2014/main" val="213555710"/>
                    </a:ext>
                  </a:extLst>
                </a:gridCol>
              </a:tblGrid>
              <a:tr h="822094">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Age Group</a:t>
                      </a:r>
                    </a:p>
                  </a:txBody>
                  <a:tcPr marL="137160" marR="137160" marT="73152" marB="7315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bg1"/>
                          </a:solidFill>
                          <a:latin typeface="Arial" pitchFamily="34" charset="0"/>
                        </a:rPr>
                        <a:t>Primary Cases</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schemeClr>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bg1"/>
                          </a:solidFill>
                          <a:latin typeface="Arial" pitchFamily="34" charset="0"/>
                        </a:rPr>
                        <a:t>Secondary Cases</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907451009"/>
                  </a:ext>
                </a:extLst>
              </a:tr>
              <a:tr h="906898">
                <a:tc>
                  <a:txBody>
                    <a:bodyPr/>
                    <a:lstStyle/>
                    <a:p>
                      <a:pPr marL="0" marR="0" lvl="0" indent="0" algn="l" defTabSz="3762375"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a:ln>
                            <a:noFill/>
                          </a:ln>
                          <a:solidFill>
                            <a:schemeClr val="bg1"/>
                          </a:solidFill>
                          <a:latin typeface="Arial" pitchFamily="34" charset="0"/>
                        </a:rPr>
                        <a:t>10-19 yrs. old </a:t>
                      </a:r>
                    </a:p>
                    <a:p>
                      <a:pPr marL="0" marR="0" lvl="0" indent="0" algn="l" defTabSz="3762375"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dirty="0">
                        <a:ln>
                          <a:noFill/>
                        </a:ln>
                        <a:solidFill>
                          <a:schemeClr val="bg1"/>
                        </a:solidFill>
                        <a:latin typeface="Arial" pitchFamily="34" charset="0"/>
                      </a:endParaRPr>
                    </a:p>
                  </a:txBody>
                  <a:tcPr marL="137160" marR="137160" marT="73152" marB="7315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90%</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(36/40)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  29%</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(2/7)</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073113776"/>
                  </a:ext>
                </a:extLst>
              </a:tr>
              <a:tr h="906898">
                <a:tc>
                  <a:txBody>
                    <a:bodyPr/>
                    <a:lstStyle>
                      <a:defPPr>
                        <a:defRPr kern="1200" smtId="4294967295"/>
                      </a:defP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20-49 yrs. old </a:t>
                      </a:r>
                    </a:p>
                  </a:txBody>
                  <a:tcPr marL="137160" marR="137160" marT="73152" marB="7315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7.5%</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(3/40)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42%</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(3/7)</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802966457"/>
                  </a:ext>
                </a:extLst>
              </a:tr>
              <a:tr h="906898">
                <a:tc>
                  <a:txBody>
                    <a:bodyPr/>
                    <a:lstStyle>
                      <a:defPPr>
                        <a:defRPr kern="1200" smtId="4294967295"/>
                      </a:defPPr>
                    </a:lstStyle>
                    <a:p>
                      <a:pPr marL="0" marR="0" lvl="0" indent="0" algn="l"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50-74 yrs. old </a:t>
                      </a:r>
                    </a:p>
                  </a:txBody>
                  <a:tcPr marL="137160" marR="137160" marT="73152" marB="7315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a:ln>
                            <a:noFill/>
                          </a:ln>
                          <a:solidFill>
                            <a:schemeClr val="bg1"/>
                          </a:solidFill>
                          <a:latin typeface="Arial" pitchFamily="34" charset="0"/>
                        </a:rPr>
                        <a:t>2.5%</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(1/40)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29%</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(2/7)</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41657691"/>
                  </a:ext>
                </a:extLst>
              </a:tr>
              <a:tr h="633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cap="none" normalizeH="0" baseline="0" dirty="0">
                        <a:ln>
                          <a:noFill/>
                        </a:ln>
                        <a:solidFill>
                          <a:schemeClr val="bg1"/>
                        </a:solidFill>
                        <a:latin typeface="Arial" pitchFamily="34" charset="0"/>
                      </a:endParaRPr>
                    </a:p>
                  </a:txBody>
                  <a:tcPr marL="137160" marR="137160" marT="73152" marB="73152"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617541864"/>
                  </a:ext>
                </a:extLst>
              </a:tr>
              <a:tr h="1046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bg1"/>
                          </a:solidFill>
                          <a:latin typeface="Arial" pitchFamily="34" charset="0"/>
                        </a:rPr>
                        <a:t>Gender of Primary Cases</a:t>
                      </a:r>
                    </a:p>
                    <a:p>
                      <a:endParaRPr lang="en-US"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bg1"/>
                          </a:solidFill>
                          <a:latin typeface="Arial" pitchFamily="34" charset="0"/>
                        </a:rPr>
                        <a:t>100% Male</a:t>
                      </a:r>
                    </a:p>
                    <a:p>
                      <a:endParaRPr lang="en-US"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r>
                        <a:rPr lang="en-US" sz="2400" dirty="0">
                          <a:solidFill>
                            <a:schemeClr val="bg1"/>
                          </a:solidFill>
                          <a:latin typeface="Arial" panose="020B0604020202020204" pitchFamily="34" charset="0"/>
                          <a:cs typeface="Arial" panose="020B0604020202020204" pitchFamily="34" charset="0"/>
                        </a:rPr>
                        <a:t>57% Male (4/7)</a:t>
                      </a:r>
                    </a:p>
                    <a:p>
                      <a:r>
                        <a:rPr lang="en-US" sz="2400" dirty="0">
                          <a:solidFill>
                            <a:schemeClr val="bg1"/>
                          </a:solidFill>
                          <a:latin typeface="Arial" panose="020B0604020202020204" pitchFamily="34" charset="0"/>
                          <a:cs typeface="Arial" panose="020B0604020202020204" pitchFamily="34" charset="0"/>
                        </a:rPr>
                        <a:t>43% Female (3/7)</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83895034"/>
                  </a:ext>
                </a:extLst>
              </a:tr>
            </a:tbl>
          </a:graphicData>
        </a:graphic>
      </p:graphicFrame>
    </p:spTree>
    <p:extLst>
      <p:ext uri="{BB962C8B-B14F-4D97-AF65-F5344CB8AC3E}">
        <p14:creationId xmlns:p14="http://schemas.microsoft.com/office/powerpoint/2010/main" val="238005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478986" cy="1325563"/>
          </a:xfrm>
        </p:spPr>
        <p:txBody>
          <a:bodyPr>
            <a:normAutofit fontScale="90000"/>
          </a:bodyPr>
          <a:lstStyle/>
          <a:p>
            <a:r>
              <a:rPr lang="en-US" dirty="0">
                <a:solidFill>
                  <a:srgbClr val="D6D100"/>
                </a:solidFill>
                <a:latin typeface="Arial" panose="020B0604020202020204" pitchFamily="34" charset="0"/>
                <a:cs typeface="Arial" panose="020B0604020202020204" pitchFamily="34" charset="0"/>
              </a:rPr>
              <a:t>Health Care Visits and Incubation Period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0416691"/>
              </p:ext>
            </p:extLst>
          </p:nvPr>
        </p:nvGraphicFramePr>
        <p:xfrm>
          <a:off x="1120775" y="1825625"/>
          <a:ext cx="10233026" cy="4681728"/>
        </p:xfrm>
        <a:graphic>
          <a:graphicData uri="http://schemas.openxmlformats.org/drawingml/2006/table">
            <a:tbl>
              <a:tblPr firstRow="1" bandRow="1">
                <a:tableStyleId>{5C22544A-7EE6-4342-B048-85BDC9FD1C3A}</a:tableStyleId>
              </a:tblPr>
              <a:tblGrid>
                <a:gridCol w="5116513">
                  <a:extLst>
                    <a:ext uri="{9D8B030D-6E8A-4147-A177-3AD203B41FA5}">
                      <a16:colId xmlns:a16="http://schemas.microsoft.com/office/drawing/2014/main" val="334002727"/>
                    </a:ext>
                  </a:extLst>
                </a:gridCol>
                <a:gridCol w="5116513">
                  <a:extLst>
                    <a:ext uri="{9D8B030D-6E8A-4147-A177-3AD203B41FA5}">
                      <a16:colId xmlns:a16="http://schemas.microsoft.com/office/drawing/2014/main" val="837422278"/>
                    </a:ext>
                  </a:extLst>
                </a:gridCol>
              </a:tblGrid>
              <a:tr h="37084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Healthcare Visits of Primary Cases</a:t>
                      </a:r>
                    </a:p>
                  </a:txBody>
                  <a:tcPr marL="137160" marR="137160" marT="73152" marB="73152" anchor="ctr" anchorCtr="1" horzOverflow="overflow">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schemeClr>
                    </a:solidFill>
                  </a:tcPr>
                </a:tc>
                <a:tc>
                  <a:txBody>
                    <a:bodyPr/>
                    <a:lstStyle/>
                    <a:p>
                      <a:pPr algn="just"/>
                      <a:r>
                        <a:rPr lang="en-US" sz="2400" b="1" dirty="0">
                          <a:solidFill>
                            <a:schemeClr val="bg1"/>
                          </a:solidFill>
                          <a:latin typeface="Arial" panose="020B0604020202020204" pitchFamily="34" charset="0"/>
                          <a:cs typeface="Arial" panose="020B0604020202020204" pitchFamily="34" charset="0"/>
                        </a:rPr>
                        <a:t>    Percentage</a:t>
                      </a:r>
                    </a:p>
                    <a:p>
                      <a:pPr algn="just"/>
                      <a:r>
                        <a:rPr lang="en-US" sz="2400" b="1" dirty="0">
                          <a:solidFill>
                            <a:schemeClr val="bg1"/>
                          </a:solidFill>
                          <a:latin typeface="Arial" panose="020B0604020202020204" pitchFamily="34" charset="0"/>
                          <a:cs typeface="Arial" panose="020B0604020202020204" pitchFamily="34" charset="0"/>
                        </a:rPr>
                        <a:t>(Number or days)</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825205170"/>
                  </a:ext>
                </a:extLst>
              </a:tr>
              <a:tr h="37084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 Primary Care Doctor</a:t>
                      </a: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30%</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(12/40)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86249292"/>
                  </a:ext>
                </a:extLst>
              </a:tr>
              <a:tr h="37084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 Emergency Room</a:t>
                      </a: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15%</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(6/40)</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76619982"/>
                  </a:ext>
                </a:extLst>
              </a:tr>
              <a:tr h="37084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dirty="0">
                        <a:ln>
                          <a:noFill/>
                        </a:ln>
                        <a:solidFill>
                          <a:schemeClr val="bg1"/>
                        </a:solidFill>
                        <a:latin typeface="Arial" pitchFamily="34" charset="0"/>
                      </a:endParaRP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169722332"/>
                  </a:ext>
                </a:extLst>
              </a:tr>
              <a:tr h="37084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Incubation Period Range and Mean</a:t>
                      </a:r>
                    </a:p>
                  </a:txBody>
                  <a:tcPr marL="137160" marR="137160" marT="73152" marB="73152" anchor="ctr" anchorCtr="1" horzOverflow="overflow">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lumMod val="85000"/>
                      </a:schemeClr>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169-276 hrs. </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(4-7 days) </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chemeClr val="bg1"/>
                          </a:solidFill>
                          <a:latin typeface="Arial" pitchFamily="34" charset="0"/>
                        </a:rPr>
                        <a:t>Mean = 6 days</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75062878"/>
                  </a:ext>
                </a:extLst>
              </a:tr>
            </a:tbl>
          </a:graphicData>
        </a:graphic>
      </p:graphicFrame>
    </p:spTree>
    <p:extLst>
      <p:ext uri="{BB962C8B-B14F-4D97-AF65-F5344CB8AC3E}">
        <p14:creationId xmlns:p14="http://schemas.microsoft.com/office/powerpoint/2010/main" val="143591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6D100"/>
                </a:solidFill>
              </a:rPr>
              <a:t>Statistical Analysis 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52875"/>
              </p:ext>
            </p:extLst>
          </p:nvPr>
        </p:nvGraphicFramePr>
        <p:xfrm>
          <a:off x="979487" y="2331811"/>
          <a:ext cx="10233026" cy="3560064"/>
        </p:xfrm>
        <a:graphic>
          <a:graphicData uri="http://schemas.openxmlformats.org/drawingml/2006/table">
            <a:tbl>
              <a:tblPr firstRow="1" bandRow="1">
                <a:tableStyleId>{5C22544A-7EE6-4342-B048-85BDC9FD1C3A}</a:tableStyleId>
              </a:tblPr>
              <a:tblGrid>
                <a:gridCol w="5116513">
                  <a:extLst>
                    <a:ext uri="{9D8B030D-6E8A-4147-A177-3AD203B41FA5}">
                      <a16:colId xmlns:a16="http://schemas.microsoft.com/office/drawing/2014/main" val="4051061374"/>
                    </a:ext>
                  </a:extLst>
                </a:gridCol>
                <a:gridCol w="5116513">
                  <a:extLst>
                    <a:ext uri="{9D8B030D-6E8A-4147-A177-3AD203B41FA5}">
                      <a16:colId xmlns:a16="http://schemas.microsoft.com/office/drawing/2014/main" val="470553793"/>
                    </a:ext>
                  </a:extLst>
                </a:gridCol>
              </a:tblGrid>
              <a:tr h="37084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3200" b="1" i="0" u="none" strike="noStrike" cap="none" normalizeH="0" baseline="0" dirty="0">
                          <a:ln>
                            <a:noFill/>
                          </a:ln>
                          <a:solidFill>
                            <a:schemeClr val="bg1"/>
                          </a:solidFill>
                          <a:latin typeface="Arial" pitchFamily="34" charset="0"/>
                        </a:rPr>
                        <a:t>Association with Illness</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schemeClr>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bg1"/>
                          </a:solidFill>
                          <a:latin typeface="Arial" pitchFamily="34" charset="0"/>
                        </a:rPr>
                        <a:t>Odd Ratio, Confidence Interval,  Stat. Significant</a:t>
                      </a:r>
                      <a:r>
                        <a:rPr kumimoji="0" lang="en-US" sz="2400" b="0" i="0" u="none" strike="noStrike" cap="none" normalizeH="0" baseline="0" dirty="0">
                          <a:ln>
                            <a:noFill/>
                          </a:ln>
                          <a:solidFill>
                            <a:schemeClr val="bg1"/>
                          </a:solidFill>
                          <a:latin typeface="Arial" pitchFamily="34" charset="0"/>
                        </a:rPr>
                        <a:t>.</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791808791"/>
                  </a:ext>
                </a:extLst>
              </a:tr>
              <a:tr h="37084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bg1"/>
                          </a:solidFill>
                          <a:latin typeface="Arial" pitchFamily="34" charset="0"/>
                        </a:rPr>
                        <a:t>Mud Fight</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bg1"/>
                          </a:solidFill>
                          <a:latin typeface="Arial" pitchFamily="34" charset="0"/>
                        </a:rPr>
                        <a:t>OR=10.82</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bg1"/>
                          </a:solidFill>
                          <a:latin typeface="Arial" pitchFamily="34" charset="0"/>
                        </a:rPr>
                        <a:t>CI 3.5-33.6</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bg1"/>
                          </a:solidFill>
                          <a:latin typeface="Arial" pitchFamily="34" charset="0"/>
                        </a:rPr>
                        <a:t>p=.00003</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686850717"/>
                  </a:ext>
                </a:extLst>
              </a:tr>
              <a:tr h="370840">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bg1"/>
                          </a:solidFill>
                          <a:latin typeface="Arial" pitchFamily="34" charset="0"/>
                        </a:rPr>
                        <a:t>Swimming in River </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defPPr>
                        <a:defRPr kern="1200" smtId="4294967295"/>
                      </a:defPPr>
                    </a:lstStyle>
                    <a:p>
                      <a:pPr marL="0" marR="0" lvl="0" indent="0" algn="ctr" defTabSz="3762375"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bg1"/>
                          </a:solidFill>
                          <a:latin typeface="Arial" pitchFamily="34" charset="0"/>
                        </a:rPr>
                        <a:t>OR=4.39 </a:t>
                      </a:r>
                    </a:p>
                    <a:p>
                      <a:pPr marL="0" marR="0" lvl="0" indent="0" algn="ctr" defTabSz="3762375"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bg1"/>
                          </a:solidFill>
                          <a:latin typeface="Arial" pitchFamily="34" charset="0"/>
                        </a:rPr>
                        <a:t>CI 1.5-12.5 p=.008</a:t>
                      </a:r>
                    </a:p>
                  </a:txBody>
                  <a:tcPr marL="137160" marR="137160" marT="73152" marB="73152"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43672689"/>
                  </a:ext>
                </a:extLst>
              </a:tr>
            </a:tbl>
          </a:graphicData>
        </a:graphic>
      </p:graphicFrame>
      <p:sp>
        <p:nvSpPr>
          <p:cNvPr id="3" name="Rectangle 2"/>
          <p:cNvSpPr/>
          <p:nvPr/>
        </p:nvSpPr>
        <p:spPr>
          <a:xfrm>
            <a:off x="1186960" y="5874251"/>
            <a:ext cx="994410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*analysis of 28 water exposure variables and 32 food exposure variables. Seven stool samples tested positive for the parasite Cryptosporidium.</a:t>
            </a:r>
            <a:endParaRPr lang="en-US" dirty="0"/>
          </a:p>
        </p:txBody>
      </p:sp>
    </p:spTree>
    <p:extLst>
      <p:ext uri="{BB962C8B-B14F-4D97-AF65-F5344CB8AC3E}">
        <p14:creationId xmlns:p14="http://schemas.microsoft.com/office/powerpoint/2010/main" val="182038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83" y="-165100"/>
            <a:ext cx="10515600" cy="1325563"/>
          </a:xfrm>
        </p:spPr>
        <p:txBody>
          <a:bodyPr/>
          <a:lstStyle/>
          <a:p>
            <a:r>
              <a:rPr lang="en-US" dirty="0">
                <a:solidFill>
                  <a:srgbClr val="F8F200"/>
                </a:solidFill>
                <a:latin typeface="Arial" panose="020B0604020202020204" pitchFamily="34" charset="0"/>
                <a:cs typeface="Arial" panose="020B0604020202020204" pitchFamily="34" charset="0"/>
              </a:rPr>
              <a:t>Background</a:t>
            </a:r>
          </a:p>
        </p:txBody>
      </p:sp>
      <p:sp>
        <p:nvSpPr>
          <p:cNvPr id="3" name="Content Placeholder 2"/>
          <p:cNvSpPr>
            <a:spLocks noGrp="1"/>
          </p:cNvSpPr>
          <p:nvPr>
            <p:ph idx="1"/>
          </p:nvPr>
        </p:nvSpPr>
        <p:spPr>
          <a:xfrm>
            <a:off x="364466" y="894354"/>
            <a:ext cx="10864966" cy="1793875"/>
          </a:xfrm>
        </p:spPr>
        <p:txBody>
          <a:bodyPr/>
          <a:lstStyle/>
          <a:p>
            <a:r>
              <a:rPr lang="en-US" dirty="0">
                <a:latin typeface="Arial" panose="020B0604020202020204" pitchFamily="34" charset="0"/>
                <a:cs typeface="Arial" panose="020B0604020202020204" pitchFamily="34" charset="0"/>
              </a:rPr>
              <a:t>In August 2016 – The Kent County Health Department (KCHD) in MI, investigated an outbreak of gastrointestinal illnesses associated with a varsity football team at a local high school.</a:t>
            </a:r>
          </a:p>
        </p:txBody>
      </p:sp>
      <p:pic>
        <p:nvPicPr>
          <p:cNvPr id="1026" name="Picture 2" descr="23238_mi_49503_kent-county-health-department-fuller-public-health-clinic_swb.jpg (604×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2238771"/>
            <a:ext cx="7785100" cy="453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6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1" cy="1122363"/>
          </a:xfrm>
        </p:spPr>
        <p:txBody>
          <a:bodyPr/>
          <a:lstStyle/>
          <a:p>
            <a:r>
              <a:rPr lang="en-US" dirty="0">
                <a:solidFill>
                  <a:srgbClr val="D6D100"/>
                </a:solidFill>
                <a:latin typeface="Arial" panose="020B0604020202020204" pitchFamily="34" charset="0"/>
                <a:cs typeface="Arial" panose="020B0604020202020204" pitchFamily="34" charset="0"/>
              </a:rPr>
              <a:t>Conclusion</a:t>
            </a:r>
          </a:p>
        </p:txBody>
      </p:sp>
      <p:sp>
        <p:nvSpPr>
          <p:cNvPr id="3" name="Content Placeholder 2"/>
          <p:cNvSpPr>
            <a:spLocks noGrp="1"/>
          </p:cNvSpPr>
          <p:nvPr>
            <p:ph idx="1"/>
          </p:nvPr>
        </p:nvSpPr>
        <p:spPr>
          <a:xfrm>
            <a:off x="230162" y="808648"/>
            <a:ext cx="11880557" cy="4351338"/>
          </a:xfrm>
        </p:spPr>
        <p:txBody>
          <a:bodyPr/>
          <a:lstStyle/>
          <a:p>
            <a:r>
              <a:rPr lang="en-US" dirty="0">
                <a:latin typeface="Arial" panose="020B0604020202020204" pitchFamily="34" charset="0"/>
                <a:cs typeface="Arial" panose="020B0604020202020204" pitchFamily="34" charset="0"/>
              </a:rPr>
              <a:t>During this investigation, prompt doctor, school, and electronic surveillance reporting led to early identification of the parasite.  Disease prevention interventions, including the cancellation of the team’s first game, prevented further transmission.  </a:t>
            </a:r>
          </a:p>
          <a:p>
            <a:endParaRPr lang="en-US" dirty="0"/>
          </a:p>
        </p:txBody>
      </p:sp>
      <p:pic>
        <p:nvPicPr>
          <p:cNvPr id="4" name="Picture 12" descr="Image result for rockford high school crypto outbreak and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2437344"/>
            <a:ext cx="8280400" cy="44206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66695" y="3181811"/>
            <a:ext cx="34333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Adam London, Health Officer</a:t>
            </a:r>
            <a:endParaRPr lang="en-US" b="1" dirty="0">
              <a:solidFill>
                <a:schemeClr val="bg1"/>
              </a:solidFill>
            </a:endParaRPr>
          </a:p>
        </p:txBody>
      </p:sp>
    </p:spTree>
    <p:extLst>
      <p:ext uri="{BB962C8B-B14F-4D97-AF65-F5344CB8AC3E}">
        <p14:creationId xmlns:p14="http://schemas.microsoft.com/office/powerpoint/2010/main" val="312760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63"/>
            <a:ext cx="10515600" cy="1325563"/>
          </a:xfrm>
        </p:spPr>
        <p:txBody>
          <a:bodyPr/>
          <a:lstStyle/>
          <a:p>
            <a:r>
              <a:rPr lang="en-US" dirty="0">
                <a:solidFill>
                  <a:srgbClr val="D6D100"/>
                </a:solidFill>
                <a:latin typeface="Arial" panose="020B0604020202020204" pitchFamily="34" charset="0"/>
                <a:cs typeface="Arial" panose="020B0604020202020204" pitchFamily="34" charset="0"/>
              </a:rPr>
              <a:t>Conclusions</a:t>
            </a:r>
          </a:p>
        </p:txBody>
      </p:sp>
      <p:sp>
        <p:nvSpPr>
          <p:cNvPr id="3" name="Content Placeholder 2"/>
          <p:cNvSpPr>
            <a:spLocks noGrp="1"/>
          </p:cNvSpPr>
          <p:nvPr>
            <p:ph idx="1"/>
          </p:nvPr>
        </p:nvSpPr>
        <p:spPr>
          <a:xfrm>
            <a:off x="12700" y="838283"/>
            <a:ext cx="11596254" cy="4351338"/>
          </a:xfrm>
        </p:spPr>
        <p:txBody>
          <a:bodyPr>
            <a:normAutofit/>
          </a:bodyPr>
          <a:lstStyle/>
          <a:p>
            <a:r>
              <a:rPr lang="en-US" i="1" dirty="0">
                <a:latin typeface="Arial" panose="020B0604020202020204" pitchFamily="34" charset="0"/>
                <a:cs typeface="Arial" panose="020B0604020202020204" pitchFamily="34" charset="0"/>
              </a:rPr>
              <a:t>Cryptosporidium</a:t>
            </a:r>
            <a:r>
              <a:rPr lang="en-US" dirty="0">
                <a:latin typeface="Arial" panose="020B0604020202020204" pitchFamily="34" charset="0"/>
                <a:cs typeface="Arial" panose="020B0604020202020204" pitchFamily="34" charset="0"/>
              </a:rPr>
              <a:t> is found in river water and is established by pollution.</a:t>
            </a:r>
          </a:p>
          <a:p>
            <a:pPr marL="0" indent="0">
              <a:buNone/>
            </a:pP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There were heavy rains in the area prior to the retreat, which potentially introduced the parasite into the river from surrounding fields.</a:t>
            </a:r>
          </a:p>
          <a:p>
            <a:pPr marL="0" indent="0">
              <a:buNone/>
            </a:pP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Players rinsed themselves off in the river prior to eating dinner and did not shower or perform proper hand hygiene.</a:t>
            </a:r>
          </a:p>
        </p:txBody>
      </p:sp>
      <p:pic>
        <p:nvPicPr>
          <p:cNvPr id="2050" name="Picture 2" descr="farm-runoff.jpg (1280×8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4185458"/>
            <a:ext cx="4333010" cy="2599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4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00" y="88900"/>
            <a:ext cx="10515600" cy="651353"/>
          </a:xfrm>
        </p:spPr>
        <p:txBody>
          <a:bodyPr>
            <a:normAutofit fontScale="90000"/>
          </a:bodyPr>
          <a:lstStyle/>
          <a:p>
            <a:r>
              <a:rPr lang="en-US" dirty="0">
                <a:solidFill>
                  <a:srgbClr val="D6D100"/>
                </a:solidFill>
              </a:rPr>
              <a:t>Images</a:t>
            </a:r>
          </a:p>
        </p:txBody>
      </p:sp>
      <p:sp>
        <p:nvSpPr>
          <p:cNvPr id="3" name="Content Placeholder 2"/>
          <p:cNvSpPr>
            <a:spLocks noGrp="1"/>
          </p:cNvSpPr>
          <p:nvPr>
            <p:ph idx="1"/>
          </p:nvPr>
        </p:nvSpPr>
        <p:spPr>
          <a:xfrm>
            <a:off x="642900" y="537053"/>
            <a:ext cx="10233800" cy="6320947"/>
          </a:xfrm>
          <a:ln>
            <a:noFill/>
          </a:ln>
        </p:spPr>
        <p:txBody>
          <a:bodyPr>
            <a:normAutofit fontScale="25000" lnSpcReduction="20000"/>
          </a:bodyPr>
          <a:lstStyle/>
          <a:p>
            <a:pPr marL="0" indent="0">
              <a:buNone/>
            </a:pPr>
            <a:endParaRPr lang="en-US" sz="7200" dirty="0">
              <a:ln>
                <a:solidFill>
                  <a:srgbClr val="00B0F0"/>
                </a:solidFill>
              </a:ln>
              <a:solidFill>
                <a:srgbClr val="0070C0"/>
              </a:solidFill>
              <a:latin typeface="Arial" panose="020B0604020202020204" pitchFamily="34" charset="0"/>
              <a:cs typeface="Arial" panose="020B0604020202020204" pitchFamily="34" charset="0"/>
            </a:endParaRPr>
          </a:p>
          <a:p>
            <a:pPr marL="0" indent="0">
              <a:buNone/>
            </a:pPr>
            <a:r>
              <a:rPr lang="en-US" sz="7200" dirty="0">
                <a:ln>
                  <a:solidFill>
                    <a:srgbClr val="00B0F0"/>
                  </a:solidFill>
                </a:ln>
                <a:solidFill>
                  <a:srgbClr val="5AB7E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Slide Number</a:t>
            </a:r>
          </a:p>
          <a:p>
            <a:pPr marL="514350" indent="-514350">
              <a:buFont typeface="+mj-lt"/>
              <a:buAutoNum type="arabicPeriod"/>
            </a:pPr>
            <a:r>
              <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http://highschoolsports.mlive.com/news/article/2234257689597148235/munger-games-veteran-rockford-football-coach-on-brink-of-career-milestone</a:t>
            </a: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a:t>
            </a:r>
            <a:endPar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AutoNum type="arabicPeriod" startAt="2"/>
            </a:pP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http://www.freeclinics.com/det/mi_49503_kent-county-health-</a:t>
            </a:r>
          </a:p>
          <a:p>
            <a:pPr marL="0" indent="0">
              <a:buNone/>
            </a:pP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department-fuller-public-health-clinic</a:t>
            </a:r>
          </a:p>
          <a:p>
            <a:pPr marL="520700" indent="-520700">
              <a:buAutoNum type="arabicPeriod" startAt="3"/>
            </a:pPr>
            <a:r>
              <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http://www.epodunk.com/cgi-bin/genInfo.php?locIndex=21908</a:t>
            </a:r>
            <a:endPar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a:rPr>
              <a:t>http://www.andersoneconomicgroup.com/Portals/0/Um%20football.j</a:t>
            </a:r>
            <a:endPar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20700" indent="-520700">
              <a:buNone/>
              <a:tabLst>
                <a:tab pos="457200" algn="l"/>
              </a:tabLst>
            </a:pP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http://media.mlive.com/grpress/news_impact/photo/rockford-grandville-19-b92c1d3fe12ed48d.j</a:t>
            </a:r>
          </a:p>
          <a:p>
            <a:pPr marL="457200" indent="-457200">
              <a:buAutoNum type="arabicPeriod" startAt="6"/>
            </a:pP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/lintvwood.files.wordpress.com/2016/08/generic-rockford-high-school-%20football.jpg</a:t>
            </a:r>
          </a:p>
          <a:p>
            <a:pPr marL="517525" indent="-517525">
              <a:buAutoNum type="arabicPeriod" startAt="7"/>
            </a:pPr>
            <a:r>
              <a:rPr lang="en-US" sz="7200" u="sng" dirty="0" err="1">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image.jpghttps</a:t>
            </a:r>
            <a:r>
              <a:rPr lang="en-US" sz="7200" u="sng"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://www.cdc.gov/parasites/crypto/</a:t>
            </a:r>
          </a:p>
          <a:p>
            <a:pPr marL="520700" indent="-520700">
              <a:buNone/>
            </a:pP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https://lintvwood.files.wordpress.com/2016/08/rockford-high-school-inspection-</a:t>
            </a:r>
            <a:r>
              <a:rPr lang="en-US" sz="7200" dirty="0">
                <a:ln w="0">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082516.jpg</a:t>
            </a:r>
            <a:endParaRPr lang="en-US" sz="7200" dirty="0">
              <a:ln>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7200" dirty="0">
                <a:ln>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     </a:t>
            </a:r>
            <a:r>
              <a:rPr lang="en-US" sz="7200" dirty="0">
                <a:ln>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rPr>
              <a:t>http://woodtv.com/2016/08/26/kchd-30-in-rockford-football-program-likely-have-crypto/</a:t>
            </a:r>
            <a:endParaRPr lang="en-US" sz="7200" dirty="0">
              <a:ln>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7200" dirty="0">
                <a:ln>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en-US" sz="7200" dirty="0">
                <a:ln>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https://upload.Wikimedia.org/Wikipedia/commons/4/40/Canoes_AuSable</a:t>
            </a:r>
            <a:r>
              <a:rPr lang="en-US" sz="7200" dirty="0">
                <a:ln>
                  <a:solidFill>
                    <a:srgbClr val="00B0F0"/>
                  </a:solidFill>
                </a:ln>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RiverMI.jpg</a:t>
            </a:r>
          </a:p>
          <a:p>
            <a:pPr marL="0" indent="0">
              <a:buNone/>
            </a:pPr>
            <a:r>
              <a:rPr lang="en-US" sz="7200" dirty="0">
                <a:solidFill>
                  <a:srgbClr val="5AB7E0"/>
                </a:solidFill>
                <a:latin typeface="Arial" panose="020B0604020202020204" pitchFamily="34" charset="0"/>
                <a:cs typeface="Arial" panose="020B0604020202020204" pitchFamily="34" charset="0"/>
              </a:rPr>
              <a:t>12.   </a:t>
            </a:r>
            <a:r>
              <a:rPr lang="en-US" sz="7200" u="sng" dirty="0">
                <a:solidFill>
                  <a:srgbClr val="5AB7E0"/>
                </a:solidFill>
                <a:latin typeface="Arial" panose="020B0604020202020204" pitchFamily="34" charset="0"/>
                <a:cs typeface="Arial" panose="020B0604020202020204" pitchFamily="34" charset="0"/>
              </a:rPr>
              <a:t>https://en.wikipedia.org/wiki/Au_Sable_River_(Michigan)</a:t>
            </a:r>
          </a:p>
          <a:p>
            <a:pPr marL="0" indent="0">
              <a:buNone/>
            </a:pPr>
            <a:r>
              <a:rPr lang="en-US" sz="7200" dirty="0">
                <a:solidFill>
                  <a:srgbClr val="5AB7E0"/>
                </a:solidFill>
                <a:latin typeface="Arial" panose="020B0604020202020204" pitchFamily="34" charset="0"/>
                <a:cs typeface="Arial" panose="020B0604020202020204" pitchFamily="34" charset="0"/>
              </a:rPr>
              <a:t>        </a:t>
            </a:r>
            <a:r>
              <a:rPr lang="en-US" sz="7200" u="sng" dirty="0">
                <a:solidFill>
                  <a:srgbClr val="5AB7E0"/>
                </a:solidFill>
                <a:latin typeface="Arial" panose="020B0604020202020204" pitchFamily="34" charset="0"/>
                <a:cs typeface="Arial" panose="020B0604020202020204" pitchFamily="34" charset="0"/>
              </a:rPr>
              <a:t>http://www.michigan.gov/images/au_sable1a_19270_7.jpg </a:t>
            </a:r>
          </a:p>
          <a:p>
            <a:pPr marL="0" indent="0">
              <a:buNone/>
            </a:pPr>
            <a:r>
              <a:rPr lang="en-US" sz="7200" dirty="0">
                <a:solidFill>
                  <a:srgbClr val="5AB7E0"/>
                </a:solidFill>
                <a:latin typeface="Arial" panose="020B0604020202020204" pitchFamily="34" charset="0"/>
                <a:cs typeface="Arial" panose="020B0604020202020204" pitchFamily="34" charset="0"/>
              </a:rPr>
              <a:t>20.   </a:t>
            </a:r>
            <a:r>
              <a:rPr lang="en-US" sz="7200" u="sng" dirty="0">
                <a:solidFill>
                  <a:srgbClr val="5AB7E0"/>
                </a:solidFill>
                <a:latin typeface="Arial" panose="020B0604020202020204" pitchFamily="34" charset="0"/>
                <a:cs typeface="Arial" panose="020B0604020202020204" pitchFamily="34" charset="0"/>
              </a:rPr>
              <a:t>http://fox17online.com/2016/08/26/parasite-identified-in-rockford-varsity-football- </a:t>
            </a:r>
          </a:p>
          <a:p>
            <a:pPr marL="0" indent="0">
              <a:buNone/>
            </a:pPr>
            <a:r>
              <a:rPr lang="en-US" sz="7200" dirty="0">
                <a:solidFill>
                  <a:srgbClr val="5AB7E0"/>
                </a:solidFill>
                <a:latin typeface="Arial" panose="020B0604020202020204" pitchFamily="34" charset="0"/>
                <a:cs typeface="Arial" panose="020B0604020202020204" pitchFamily="34" charset="0"/>
              </a:rPr>
              <a:t>        </a:t>
            </a:r>
            <a:r>
              <a:rPr lang="en-US" sz="7200" u="sng" dirty="0">
                <a:solidFill>
                  <a:srgbClr val="5AB7E0"/>
                </a:solidFill>
                <a:latin typeface="Arial" panose="020B0604020202020204" pitchFamily="34" charset="0"/>
                <a:cs typeface="Arial" panose="020B0604020202020204" pitchFamily="34" charset="0"/>
              </a:rPr>
              <a:t>team-illnesses</a:t>
            </a:r>
            <a:r>
              <a:rPr lang="en-US" sz="7200" dirty="0">
                <a:solidFill>
                  <a:srgbClr val="5AB7E0"/>
                </a:solidFill>
                <a:latin typeface="Arial" panose="020B0604020202020204" pitchFamily="34" charset="0"/>
                <a:cs typeface="Arial" panose="020B0604020202020204" pitchFamily="34" charset="0"/>
              </a:rPr>
              <a:t>/</a:t>
            </a:r>
          </a:p>
          <a:p>
            <a:pPr marL="457200" indent="-457200">
              <a:buNone/>
            </a:pPr>
            <a:r>
              <a:rPr lang="en-US" sz="7200" dirty="0">
                <a:solidFill>
                  <a:srgbClr val="5AB7E0"/>
                </a:solidFill>
                <a:latin typeface="Arial" panose="020B0604020202020204" pitchFamily="34" charset="0"/>
                <a:cs typeface="Arial" panose="020B0604020202020204" pitchFamily="34" charset="0"/>
              </a:rPr>
              <a:t>21.   </a:t>
            </a:r>
            <a:r>
              <a:rPr lang="en-US" sz="7200" u="sng" dirty="0">
                <a:solidFill>
                  <a:srgbClr val="5AB7E0"/>
                </a:solidFill>
                <a:latin typeface="Arial" panose="020B0604020202020204" pitchFamily="34" charset="0"/>
                <a:cs typeface="Arial" panose="020B0604020202020204" pitchFamily="34" charset="0"/>
              </a:rPr>
              <a:t>http://fmr.org/sites/default/files/styles/1280w/public/field/image/farm-runoff.jpg?itok=C1hLVf-1</a:t>
            </a:r>
          </a:p>
          <a:p>
            <a:pPr marL="0" indent="0">
              <a:buNone/>
            </a:pPr>
            <a:r>
              <a:rPr lang="en-US" sz="2000" dirty="0">
                <a:solidFill>
                  <a:srgbClr val="00B0F0"/>
                </a:solidFill>
              </a:rPr>
              <a:t>        </a:t>
            </a:r>
          </a:p>
          <a:p>
            <a:pPr marL="0" indent="0">
              <a:buNone/>
            </a:pPr>
            <a:endParaRPr lang="en-US" sz="2000" dirty="0">
              <a:solidFill>
                <a:srgbClr val="00B0F0"/>
              </a:solidFill>
            </a:endParaRPr>
          </a:p>
          <a:p>
            <a:pPr marL="0" indent="0">
              <a:buNone/>
            </a:pPr>
            <a:endParaRPr lang="en-US" sz="2000" dirty="0">
              <a:solidFill>
                <a:srgbClr val="00B0F0"/>
              </a:solidFill>
            </a:endParaRPr>
          </a:p>
          <a:p>
            <a:pPr marL="0" indent="0">
              <a:buNone/>
            </a:pPr>
            <a:endParaRPr lang="en-US" sz="2000" dirty="0">
              <a:ln>
                <a:solidFill>
                  <a:srgbClr val="00B0F0"/>
                </a:solidFill>
              </a:ln>
              <a:solidFill>
                <a:srgbClr val="00B0F0"/>
              </a:solidFill>
              <a:latin typeface="Arial" panose="020B0604020202020204" pitchFamily="34" charset="0"/>
              <a:cs typeface="Arial" panose="020B0604020202020204" pitchFamily="34" charset="0"/>
            </a:endParaRPr>
          </a:p>
          <a:p>
            <a:pPr marL="0" indent="0">
              <a:buNone/>
            </a:pPr>
            <a:endParaRPr lang="en-US" sz="2000" dirty="0">
              <a:ln>
                <a:solidFill>
                  <a:srgbClr val="00B0F0"/>
                </a:solidFill>
              </a:ln>
              <a:solidFill>
                <a:srgbClr val="0070C0"/>
              </a:solidFill>
              <a:latin typeface="Arial" panose="020B0604020202020204" pitchFamily="34" charset="0"/>
              <a:cs typeface="Arial" panose="020B0604020202020204" pitchFamily="34" charset="0"/>
            </a:endParaRPr>
          </a:p>
          <a:p>
            <a:pPr marL="0" indent="0">
              <a:buNone/>
            </a:pPr>
            <a:endParaRPr lang="en-US" sz="2000" dirty="0">
              <a:ln>
                <a:solidFill>
                  <a:srgbClr val="0070C0"/>
                </a:solidFill>
              </a:ln>
              <a:solidFill>
                <a:srgbClr val="0070C0"/>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0639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chigan county map highlighting kent co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29" y="1910137"/>
            <a:ext cx="4554771" cy="4554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32476" y="343323"/>
            <a:ext cx="6080008" cy="646331"/>
          </a:xfrm>
          <a:prstGeom prst="rect">
            <a:avLst/>
          </a:prstGeom>
          <a:noFill/>
        </p:spPr>
        <p:txBody>
          <a:bodyPr wrap="square" rtlCol="0">
            <a:spAutoFit/>
          </a:bodyPr>
          <a:lstStyle/>
          <a:p>
            <a:r>
              <a:rPr lang="en-US" sz="3600" dirty="0">
                <a:solidFill>
                  <a:srgbClr val="D6D100"/>
                </a:solidFill>
                <a:latin typeface="Arial" panose="020B0604020202020204" pitchFamily="34" charset="0"/>
                <a:cs typeface="Arial" panose="020B0604020202020204" pitchFamily="34" charset="0"/>
              </a:rPr>
              <a:t>“The Great Lakes State”</a:t>
            </a:r>
          </a:p>
        </p:txBody>
      </p:sp>
      <p:sp>
        <p:nvSpPr>
          <p:cNvPr id="3" name="TextBox 2"/>
          <p:cNvSpPr txBox="1"/>
          <p:nvPr/>
        </p:nvSpPr>
        <p:spPr>
          <a:xfrm>
            <a:off x="1643934" y="1120015"/>
            <a:ext cx="3570515" cy="646331"/>
          </a:xfrm>
          <a:prstGeom prst="rect">
            <a:avLst/>
          </a:prstGeom>
          <a:noFill/>
        </p:spPr>
        <p:txBody>
          <a:bodyPr wrap="square" rtlCol="0">
            <a:spAutoFit/>
          </a:bodyPr>
          <a:lstStyle/>
          <a:p>
            <a:r>
              <a:rPr lang="en-US" sz="3600" dirty="0">
                <a:solidFill>
                  <a:srgbClr val="D6D100"/>
                </a:solidFill>
                <a:latin typeface="Arial" panose="020B0604020202020204" pitchFamily="34" charset="0"/>
                <a:cs typeface="Arial" panose="020B0604020202020204" pitchFamily="34" charset="0"/>
              </a:rPr>
              <a:t>Kent County, MI</a:t>
            </a:r>
          </a:p>
        </p:txBody>
      </p:sp>
      <p:pic>
        <p:nvPicPr>
          <p:cNvPr id="4" name="Picture 2" descr="Um football.jpg (455×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156" y="2035205"/>
            <a:ext cx="5485531" cy="4347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8644" y="1258514"/>
            <a:ext cx="4307840" cy="646331"/>
          </a:xfrm>
          <a:prstGeom prst="rect">
            <a:avLst/>
          </a:prstGeom>
          <a:noFill/>
        </p:spPr>
        <p:txBody>
          <a:bodyPr wrap="square" rtlCol="0">
            <a:spAutoFit/>
          </a:bodyPr>
          <a:lstStyle/>
          <a:p>
            <a:r>
              <a:rPr lang="en-US" sz="3600" dirty="0">
                <a:solidFill>
                  <a:srgbClr val="D6D100"/>
                </a:solidFill>
                <a:latin typeface="Arial" panose="020B0604020202020204" pitchFamily="34" charset="0"/>
                <a:cs typeface="Arial" panose="020B0604020202020204" pitchFamily="34" charset="0"/>
              </a:rPr>
              <a:t>Ann Arbor, MI</a:t>
            </a:r>
          </a:p>
        </p:txBody>
      </p:sp>
    </p:spTree>
    <p:extLst>
      <p:ext uri="{BB962C8B-B14F-4D97-AF65-F5344CB8AC3E}">
        <p14:creationId xmlns:p14="http://schemas.microsoft.com/office/powerpoint/2010/main" val="56836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2" y="207961"/>
            <a:ext cx="10515600" cy="1325563"/>
          </a:xfrm>
        </p:spPr>
        <p:txBody>
          <a:bodyPr/>
          <a:lstStyle/>
          <a:p>
            <a:r>
              <a:rPr lang="en-US" dirty="0">
                <a:solidFill>
                  <a:srgbClr val="D6D100"/>
                </a:solidFill>
                <a:latin typeface="Arial" panose="020B0604020202020204" pitchFamily="34" charset="0"/>
                <a:cs typeface="Arial" panose="020B0604020202020204" pitchFamily="34" charset="0"/>
              </a:rPr>
              <a:t>Background</a:t>
            </a:r>
          </a:p>
        </p:txBody>
      </p:sp>
      <p:sp>
        <p:nvSpPr>
          <p:cNvPr id="3" name="Content Placeholder 2"/>
          <p:cNvSpPr>
            <a:spLocks noGrp="1"/>
          </p:cNvSpPr>
          <p:nvPr>
            <p:ph idx="1"/>
          </p:nvPr>
        </p:nvSpPr>
        <p:spPr>
          <a:xfrm>
            <a:off x="369334" y="1588448"/>
            <a:ext cx="10233800" cy="4803775"/>
          </a:xfrm>
        </p:spPr>
        <p:txBody>
          <a:bodyPr>
            <a:normAutofit/>
          </a:bodyPr>
          <a:lstStyle/>
          <a:p>
            <a:r>
              <a:rPr lang="en-US" sz="3600" u="sng" dirty="0">
                <a:latin typeface="Arial" panose="020B0604020202020204" pitchFamily="34" charset="0"/>
                <a:cs typeface="Arial" panose="020B0604020202020204" pitchFamily="34" charset="0"/>
              </a:rPr>
              <a:t>August 24, 2016</a:t>
            </a:r>
          </a:p>
          <a:p>
            <a:pPr marL="0" indent="0">
              <a:buNone/>
            </a:pP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1:00 PM – HD got a call from a Dr. Office about a possible case of cryptosporidiosis. Doctor heard his patient’s fellow football team member was sick with suspected cryptosporidiosis. His patient had a similar presentation.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3:30 PM- Local High School Nurse reported approximately 30/60 players ill. </a:t>
            </a:r>
          </a:p>
          <a:p>
            <a:endParaRPr lang="en-US" dirty="0">
              <a:latin typeface="Arial" panose="020B0604020202020204" pitchFamily="34" charset="0"/>
              <a:cs typeface="Arial" panose="020B0604020202020204" pitchFamily="34" charset="0"/>
            </a:endParaRPr>
          </a:p>
        </p:txBody>
      </p:sp>
      <p:pic>
        <p:nvPicPr>
          <p:cNvPr id="1026" name="Picture 2" descr="http://media.mlive.com/grpress/news_impact/photo/rockford-grandville-19-b92c1d3fe12ed4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741" y="262885"/>
            <a:ext cx="3540531" cy="219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4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6D100"/>
                </a:solidFill>
                <a:latin typeface="Arial" panose="020B0604020202020204" pitchFamily="34" charset="0"/>
                <a:cs typeface="Arial" panose="020B0604020202020204" pitchFamily="34" charset="0"/>
              </a:rPr>
              <a:t>Timeline</a:t>
            </a:r>
          </a:p>
        </p:txBody>
      </p:sp>
      <p:sp>
        <p:nvSpPr>
          <p:cNvPr id="3" name="Content Placeholder 2"/>
          <p:cNvSpPr>
            <a:spLocks noGrp="1"/>
          </p:cNvSpPr>
          <p:nvPr>
            <p:ph idx="1"/>
          </p:nvPr>
        </p:nvSpPr>
        <p:spPr/>
        <p:txBody>
          <a:bodyPr/>
          <a:lstStyle/>
          <a:p>
            <a:r>
              <a:rPr lang="en-US" sz="3600" u="sng" dirty="0">
                <a:latin typeface="Arial" panose="020B0604020202020204" pitchFamily="34" charset="0"/>
                <a:cs typeface="Arial" panose="020B0604020202020204" pitchFamily="34" charset="0"/>
              </a:rPr>
              <a:t>August 25, 2016-Morning</a:t>
            </a:r>
          </a:p>
          <a:p>
            <a:r>
              <a:rPr lang="en-US" dirty="0">
                <a:latin typeface="Arial" panose="020B0604020202020204" pitchFamily="34" charset="0"/>
                <a:cs typeface="Arial" panose="020B0604020202020204" pitchFamily="34" charset="0"/>
              </a:rPr>
              <a:t>KCHD received laboratory confirmation of it’s first case of cryptosporidiosis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Outbreak team assembled for a meeting- Environmental Health Division Chief, Sanitarians, Communicable Disease Nurses, Epidemiologists, Emergency Preparedness Coordinator, Communications Manager, Health Officer, and Medical Director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676" y="5778500"/>
            <a:ext cx="2861946" cy="858584"/>
          </a:xfrm>
          <a:prstGeom prst="rect">
            <a:avLst/>
          </a:prstGeom>
          <a:effectLst>
            <a:outerShdw blurRad="50800" dist="50800" dir="5400000" algn="ctr" rotWithShape="0">
              <a:srgbClr val="FFFF99"/>
            </a:outerShdw>
          </a:effectLst>
        </p:spPr>
      </p:pic>
    </p:spTree>
    <p:extLst>
      <p:ext uri="{BB962C8B-B14F-4D97-AF65-F5344CB8AC3E}">
        <p14:creationId xmlns:p14="http://schemas.microsoft.com/office/powerpoint/2010/main" val="428637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45" y="609600"/>
            <a:ext cx="10696616" cy="1159393"/>
          </a:xfrm>
        </p:spPr>
        <p:txBody>
          <a:bodyPr>
            <a:normAutofit fontScale="90000"/>
          </a:bodyPr>
          <a:lstStyle/>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Players seen vomiting on the high school football field Monday 8/22/16 and Tuesday 8/23/16 during a pre-season practice.</a:t>
            </a:r>
            <a:br>
              <a:rPr lang="en-US" sz="3600" dirty="0">
                <a:latin typeface="Arial" panose="020B0604020202020204" pitchFamily="34" charset="0"/>
                <a:cs typeface="Arial" panose="020B0604020202020204" pitchFamily="34" charset="0"/>
              </a:rPr>
            </a:br>
            <a:endParaRPr lang="en-US" sz="3600" dirty="0">
              <a:solidFill>
                <a:srgbClr val="D6D100"/>
              </a:solidFill>
              <a:latin typeface="Arial" panose="020B0604020202020204" pitchFamily="34" charset="0"/>
              <a:cs typeface="Arial" panose="020B0604020202020204" pitchFamily="34" charset="0"/>
            </a:endParaRPr>
          </a:p>
        </p:txBody>
      </p:sp>
      <p:pic>
        <p:nvPicPr>
          <p:cNvPr id="1026" name="Picture 2" descr="https://lintvwood.files.wordpress.com/2016/08/generic-rockford-high-school-football.jpg?w=6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0932" y="1676400"/>
            <a:ext cx="9470107" cy="505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01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46" y="366253"/>
            <a:ext cx="10515600" cy="1325563"/>
          </a:xfrm>
        </p:spPr>
        <p:txBody>
          <a:bodyPr>
            <a:normAutofit/>
          </a:bodyPr>
          <a:lstStyle/>
          <a:p>
            <a:r>
              <a:rPr lang="en-US" dirty="0">
                <a:solidFill>
                  <a:srgbClr val="D6D100"/>
                </a:solidFill>
                <a:latin typeface="Arial" panose="020B0604020202020204" pitchFamily="34" charset="0"/>
                <a:cs typeface="Arial" panose="020B0604020202020204" pitchFamily="34" charset="0"/>
              </a:rPr>
              <a:t>Cryptosporidiosis Review</a:t>
            </a:r>
          </a:p>
        </p:txBody>
      </p:sp>
      <p:sp>
        <p:nvSpPr>
          <p:cNvPr id="3" name="Content Placeholder 2"/>
          <p:cNvSpPr>
            <a:spLocks noGrp="1"/>
          </p:cNvSpPr>
          <p:nvPr>
            <p:ph idx="1"/>
          </p:nvPr>
        </p:nvSpPr>
        <p:spPr>
          <a:xfrm>
            <a:off x="240545" y="1779087"/>
            <a:ext cx="11778539" cy="4964613"/>
          </a:xfrm>
        </p:spPr>
        <p:txBody>
          <a:bodyPr>
            <a:normAutofit lnSpcReduction="10000"/>
          </a:bodyPr>
          <a:lstStyle/>
          <a:p>
            <a:r>
              <a:rPr lang="en-US" dirty="0">
                <a:latin typeface="Arial" panose="020B0604020202020204" pitchFamily="34" charset="0"/>
                <a:cs typeface="Arial" panose="020B0604020202020204" pitchFamily="34" charset="0"/>
              </a:rPr>
              <a:t>Disease caused by a parasite that lives in animals and humans and results in watery diarrhea (vomiting, fever, weight loss, dehydration, gas/bloating)</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Transmitted via fecal-oral route, water, uncooked food, soil, and sexual contact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parasite has a hard shell and can live outside the body for long periods of time and it is resistant to bleach based disinfectants</a:t>
            </a:r>
          </a:p>
          <a:p>
            <a:pPr marL="0" indent="0">
              <a:buNone/>
            </a:pPr>
            <a:endParaRPr lang="en-US" dirty="0">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1-12 day (average of 7 days) incubation period, and lasts for 1-2 weeks, can be treated with </a:t>
            </a:r>
            <a:r>
              <a:rPr lang="en-US" dirty="0">
                <a:latin typeface="Arial" panose="020B0604020202020204" pitchFamily="34" charset="0"/>
                <a:cs typeface="Arial" panose="020B0604020202020204" pitchFamily="34" charset="0"/>
              </a:rPr>
              <a:t>Nitazoxazanide</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4" name="Picture 2" descr=" Cryptosporidium cysts breaking open and trophs coming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4239" y="65475"/>
            <a:ext cx="3683976" cy="162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1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6" y="0"/>
            <a:ext cx="11307536" cy="812799"/>
          </a:xfrm>
        </p:spPr>
        <p:txBody>
          <a:bodyPr>
            <a:normAutofit/>
          </a:bodyPr>
          <a:lstStyle/>
          <a:p>
            <a:r>
              <a:rPr lang="en-US" sz="4400" dirty="0">
                <a:solidFill>
                  <a:srgbClr val="D6D100"/>
                </a:solidFill>
                <a:latin typeface="Arial" panose="020B0604020202020204" pitchFamily="34" charset="0"/>
                <a:cs typeface="Arial" panose="020B0604020202020204" pitchFamily="34" charset="0"/>
              </a:rPr>
              <a:t>Methods- KCHD Environmental Inspection</a:t>
            </a:r>
          </a:p>
        </p:txBody>
      </p:sp>
      <p:pic>
        <p:nvPicPr>
          <p:cNvPr id="2050" name="Picture 2" descr="rockford high school inspe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705" y="812798"/>
            <a:ext cx="11834589" cy="59182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954" y="5715336"/>
            <a:ext cx="12172046" cy="1015663"/>
          </a:xfrm>
          <a:prstGeom prst="rect">
            <a:avLst/>
          </a:prstGeom>
        </p:spPr>
        <p:txBody>
          <a:bodyPr wrap="square">
            <a:spAutoFit/>
          </a:bodyPr>
          <a:lstStyle/>
          <a:p>
            <a:r>
              <a:rPr lang="en-US" sz="2000" u="sng" dirty="0">
                <a:latin typeface="Arial" panose="020B0604020202020204" pitchFamily="34" charset="0"/>
                <a:cs typeface="Arial" panose="020B0604020202020204" pitchFamily="34" charset="0"/>
              </a:rPr>
              <a:t>August 25, 2016</a:t>
            </a:r>
          </a:p>
          <a:p>
            <a:r>
              <a:rPr lang="en-US" sz="2000" dirty="0">
                <a:latin typeface="Arial" panose="020B0604020202020204" pitchFamily="34" charset="0"/>
                <a:cs typeface="Arial" panose="020B0604020202020204" pitchFamily="34" charset="0"/>
              </a:rPr>
              <a:t>Met with the AD. Inspected indoor portable electronic water storage tanks, pool and pump room, locker rooms, kitchen, outdoor grills and concession stand, irrigation well head and connections on the field</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346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24" y="-347663"/>
            <a:ext cx="10515600" cy="1325563"/>
          </a:xfrm>
        </p:spPr>
        <p:txBody>
          <a:bodyPr>
            <a:normAutofit/>
          </a:bodyPr>
          <a:lstStyle/>
          <a:p>
            <a:r>
              <a:rPr lang="en-US" dirty="0">
                <a:solidFill>
                  <a:srgbClr val="F8F200"/>
                </a:solidFill>
              </a:rPr>
              <a:t>Sports Water Hydration system </a:t>
            </a:r>
          </a:p>
        </p:txBody>
      </p:sp>
      <p:pic>
        <p:nvPicPr>
          <p:cNvPr id="6" name="Content Placeholder 5"/>
          <p:cNvPicPr>
            <a:picLocks noGrp="1" noChangeAspect="1"/>
          </p:cNvPicPr>
          <p:nvPr>
            <p:ph idx="1"/>
          </p:nvPr>
        </p:nvPicPr>
        <p:blipFill rotWithShape="1">
          <a:blip r:embed="rId2"/>
          <a:srcRect l="701" t="15517" b="19637"/>
          <a:stretch/>
        </p:blipFill>
        <p:spPr>
          <a:xfrm>
            <a:off x="425450" y="696269"/>
            <a:ext cx="10309124" cy="5018732"/>
          </a:xfrm>
          <a:prstGeom prst="rect">
            <a:avLst/>
          </a:prstGeom>
        </p:spPr>
      </p:pic>
      <p:sp>
        <p:nvSpPr>
          <p:cNvPr id="3" name="Rectangle 2"/>
          <p:cNvSpPr/>
          <p:nvPr/>
        </p:nvSpPr>
        <p:spPr>
          <a:xfrm>
            <a:off x="0" y="5623461"/>
            <a:ext cx="12014200" cy="1323439"/>
          </a:xfrm>
          <a:prstGeom prst="rect">
            <a:avLst/>
          </a:prstGeom>
        </p:spPr>
        <p:txBody>
          <a:bodyPr wrap="square">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System was connected to an outside spigot </a:t>
            </a:r>
            <a:r>
              <a:rPr lang="en-US" sz="2000" u="sng" dirty="0">
                <a:latin typeface="Arial" panose="020B0604020202020204" pitchFamily="34" charset="0"/>
                <a:cs typeface="Arial" panose="020B0604020202020204" pitchFamily="34" charset="0"/>
              </a:rPr>
              <a:t>without</a:t>
            </a:r>
            <a:r>
              <a:rPr lang="en-US" sz="2000" dirty="0">
                <a:latin typeface="Arial" panose="020B0604020202020204" pitchFamily="34" charset="0"/>
                <a:cs typeface="Arial" panose="020B0604020202020204" pitchFamily="34" charset="0"/>
              </a:rPr>
              <a:t> backflow protection and under continuous pressure.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Was </a:t>
            </a:r>
            <a:r>
              <a:rPr lang="en-US" sz="2000" b="1" u="sng" dirty="0">
                <a:latin typeface="Arial" panose="020B0604020202020204" pitchFamily="34" charset="0"/>
                <a:cs typeface="Arial" panose="020B0604020202020204" pitchFamily="34" charset="0"/>
              </a:rPr>
              <a:t>not </a:t>
            </a:r>
            <a:r>
              <a:rPr lang="en-US" sz="2000" dirty="0">
                <a:latin typeface="Arial" panose="020B0604020202020204" pitchFamily="34" charset="0"/>
                <a:cs typeface="Arial" panose="020B0604020202020204" pitchFamily="34" charset="0"/>
              </a:rPr>
              <a:t>routinely sanitized and was exposed to the elements.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 sample test was taken and later came back negative for coliform bacteria</a:t>
            </a:r>
            <a:r>
              <a:rPr lang="en-US" dirty="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1663015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4626</TotalTime>
  <Words>1096</Words>
  <Application>Microsoft Office PowerPoint</Application>
  <PresentationFormat>Widescreen</PresentationFormat>
  <Paragraphs>191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Corbel</vt:lpstr>
      <vt:lpstr>Depth</vt:lpstr>
      <vt:lpstr>PowerPoint Presentation</vt:lpstr>
      <vt:lpstr>Background</vt:lpstr>
      <vt:lpstr>PowerPoint Presentation</vt:lpstr>
      <vt:lpstr>Background</vt:lpstr>
      <vt:lpstr>Timeline</vt:lpstr>
      <vt:lpstr>Players seen vomiting on the high school football field Monday 8/22/16 and Tuesday 8/23/16 during a pre-season practice. </vt:lpstr>
      <vt:lpstr>Cryptosporidiosis Review</vt:lpstr>
      <vt:lpstr>Methods- KCHD Environmental Inspection</vt:lpstr>
      <vt:lpstr>Sports Water Hydration system </vt:lpstr>
      <vt:lpstr>Methods-Environmental Investigation</vt:lpstr>
      <vt:lpstr>PowerPoint Presentation</vt:lpstr>
      <vt:lpstr>Location of Au Sable River  Camping retreat took place on the private property of a friend to the team  </vt:lpstr>
      <vt:lpstr>Methods-Epidemiologic Investigation</vt:lpstr>
      <vt:lpstr>Methods-Epidemiologic Investigation</vt:lpstr>
      <vt:lpstr>PowerPoint Presentation</vt:lpstr>
      <vt:lpstr>Symptoms</vt:lpstr>
      <vt:lpstr>Age and Gender</vt:lpstr>
      <vt:lpstr>Health Care Visits and Incubation Period</vt:lpstr>
      <vt:lpstr>Statistical Analysis Results</vt:lpstr>
      <vt:lpstr>Conclusion</vt:lpstr>
      <vt:lpstr>Conclusions</vt:lpstr>
      <vt:lpstr>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Payne</dc:creator>
  <cp:lastModifiedBy>Julie Payne</cp:lastModifiedBy>
  <cp:revision>393</cp:revision>
  <dcterms:created xsi:type="dcterms:W3CDTF">2017-05-04T13:54:16Z</dcterms:created>
  <dcterms:modified xsi:type="dcterms:W3CDTF">2017-05-26T17:13:31Z</dcterms:modified>
</cp:coreProperties>
</file>