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3" r:id="rId1"/>
  </p:sldMasterIdLst>
  <p:notesMasterIdLst>
    <p:notesMasterId r:id="rId3"/>
  </p:notesMasterIdLst>
  <p:handoutMasterIdLst>
    <p:handoutMasterId r:id="rId4"/>
  </p:handoutMasterIdLst>
  <p:sldIdLst>
    <p:sldId id="258" r:id="rId2"/>
  </p:sldIdLst>
  <p:sldSz cx="43891200" cy="32918400"/>
  <p:notesSz cx="7010400" cy="9236075"/>
  <p:embeddedFontLst>
    <p:embeddedFont>
      <p:font typeface="Calibri" panose="020F0502020204030204" pitchFamily="34" charset="0"/>
      <p:regular r:id="rId5"/>
      <p:bold r:id="rId6"/>
      <p:italic r:id="rId7"/>
      <p:boldItalic r:id="rId8"/>
    </p:embeddedFont>
    <p:embeddedFont>
      <p:font typeface="Myriad Web Pro" panose="020B0604020202020204" charset="0"/>
      <p:regular r:id="rId9"/>
      <p:bold r:id="rId10"/>
      <p:italic r:id="rId11"/>
    </p:embeddedFont>
  </p:embeddedFontLst>
  <p:defaultTextStyle>
    <a:defPPr>
      <a:defRPr lang="en-US"/>
    </a:defPPr>
    <a:lvl1pPr marL="0" algn="l" defTabSz="2925599" rtl="0" eaLnBrk="1" latinLnBrk="0" hangingPunct="1">
      <a:defRPr sz="5800" kern="1200">
        <a:solidFill>
          <a:schemeClr val="tx1"/>
        </a:solidFill>
        <a:latin typeface="+mn-lt"/>
        <a:ea typeface="+mn-ea"/>
        <a:cs typeface="+mn-cs"/>
      </a:defRPr>
    </a:lvl1pPr>
    <a:lvl2pPr marL="1462802" algn="l" defTabSz="2925599" rtl="0" eaLnBrk="1" latinLnBrk="0" hangingPunct="1">
      <a:defRPr sz="5800" kern="1200">
        <a:solidFill>
          <a:schemeClr val="tx1"/>
        </a:solidFill>
        <a:latin typeface="+mn-lt"/>
        <a:ea typeface="+mn-ea"/>
        <a:cs typeface="+mn-cs"/>
      </a:defRPr>
    </a:lvl2pPr>
    <a:lvl3pPr marL="2925599" algn="l" defTabSz="2925599" rtl="0" eaLnBrk="1" latinLnBrk="0" hangingPunct="1">
      <a:defRPr sz="5800" kern="1200">
        <a:solidFill>
          <a:schemeClr val="tx1"/>
        </a:solidFill>
        <a:latin typeface="+mn-lt"/>
        <a:ea typeface="+mn-ea"/>
        <a:cs typeface="+mn-cs"/>
      </a:defRPr>
    </a:lvl3pPr>
    <a:lvl4pPr marL="4388401" algn="l" defTabSz="2925599" rtl="0" eaLnBrk="1" latinLnBrk="0" hangingPunct="1">
      <a:defRPr sz="5800" kern="1200">
        <a:solidFill>
          <a:schemeClr val="tx1"/>
        </a:solidFill>
        <a:latin typeface="+mn-lt"/>
        <a:ea typeface="+mn-ea"/>
        <a:cs typeface="+mn-cs"/>
      </a:defRPr>
    </a:lvl4pPr>
    <a:lvl5pPr marL="5851200" algn="l" defTabSz="2925599" rtl="0" eaLnBrk="1" latinLnBrk="0" hangingPunct="1">
      <a:defRPr sz="5800" kern="1200">
        <a:solidFill>
          <a:schemeClr val="tx1"/>
        </a:solidFill>
        <a:latin typeface="+mn-lt"/>
        <a:ea typeface="+mn-ea"/>
        <a:cs typeface="+mn-cs"/>
      </a:defRPr>
    </a:lvl5pPr>
    <a:lvl6pPr marL="7314002" algn="l" defTabSz="2925599" rtl="0" eaLnBrk="1" latinLnBrk="0" hangingPunct="1">
      <a:defRPr sz="5800" kern="1200">
        <a:solidFill>
          <a:schemeClr val="tx1"/>
        </a:solidFill>
        <a:latin typeface="+mn-lt"/>
        <a:ea typeface="+mn-ea"/>
        <a:cs typeface="+mn-cs"/>
      </a:defRPr>
    </a:lvl6pPr>
    <a:lvl7pPr marL="8776799" algn="l" defTabSz="2925599" rtl="0" eaLnBrk="1" latinLnBrk="0" hangingPunct="1">
      <a:defRPr sz="5800" kern="1200">
        <a:solidFill>
          <a:schemeClr val="tx1"/>
        </a:solidFill>
        <a:latin typeface="+mn-lt"/>
        <a:ea typeface="+mn-ea"/>
        <a:cs typeface="+mn-cs"/>
      </a:defRPr>
    </a:lvl7pPr>
    <a:lvl8pPr marL="10239601" algn="l" defTabSz="2925599" rtl="0" eaLnBrk="1" latinLnBrk="0" hangingPunct="1">
      <a:defRPr sz="5800" kern="1200">
        <a:solidFill>
          <a:schemeClr val="tx1"/>
        </a:solidFill>
        <a:latin typeface="+mn-lt"/>
        <a:ea typeface="+mn-ea"/>
        <a:cs typeface="+mn-cs"/>
      </a:defRPr>
    </a:lvl8pPr>
    <a:lvl9pPr marL="11702402" algn="l" defTabSz="2925599" rtl="0" eaLnBrk="1" latinLnBrk="0" hangingPunct="1">
      <a:defRPr sz="5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15:clr>
            <a:srgbClr val="A4A3A4"/>
          </p15:clr>
        </p15:guide>
        <p15:guide id="2">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guide id="3" orient="horz" pos="290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clegg" initials="w"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B7FF"/>
    <a:srgbClr val="006858"/>
    <a:srgbClr val="954423"/>
    <a:srgbClr val="A33715"/>
    <a:srgbClr val="CC9900"/>
    <a:srgbClr val="FFCC00"/>
    <a:srgbClr val="CFC959"/>
    <a:srgbClr val="C7C03D"/>
    <a:srgbClr val="CAA43A"/>
    <a:srgbClr val="D3B4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73" autoAdjust="0"/>
    <p:restoredTop sz="92828" autoAdjust="0"/>
  </p:normalViewPr>
  <p:slideViewPr>
    <p:cSldViewPr snapToGrid="0">
      <p:cViewPr>
        <p:scale>
          <a:sx n="30" d="100"/>
          <a:sy n="30" d="100"/>
        </p:scale>
        <p:origin x="-1050" y="792"/>
      </p:cViewPr>
      <p:guideLst>
        <p:guide orient="horz"/>
        <p:guide/>
      </p:guideLst>
    </p:cSldViewPr>
  </p:slideViewPr>
  <p:notesTextViewPr>
    <p:cViewPr>
      <p:scale>
        <a:sx n="100" d="100"/>
        <a:sy n="100" d="100"/>
      </p:scale>
      <p:origin x="0" y="0"/>
    </p:cViewPr>
  </p:notesTextViewPr>
  <p:notesViewPr>
    <p:cSldViewPr snapToGrid="0">
      <p:cViewPr varScale="1">
        <p:scale>
          <a:sx n="43" d="100"/>
          <a:sy n="43" d="100"/>
        </p:scale>
        <p:origin x="-1944" y="-102"/>
      </p:cViewPr>
      <p:guideLst>
        <p:guide orient="horz" pos="2928"/>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3.fntdata"/><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theme" Target="theme/theme1.xml"/><Relationship Id="rId10" Type="http://schemas.openxmlformats.org/officeDocument/2006/relationships/font" Target="fonts/font6.fntdata"/><Relationship Id="rId4" Type="http://schemas.openxmlformats.org/officeDocument/2006/relationships/handoutMaster" Target="handoutMasters/handoutMaster1.xml"/><Relationship Id="rId9" Type="http://schemas.openxmlformats.org/officeDocument/2006/relationships/font" Target="fonts/font5.fntdata"/><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1804"/>
          </a:xfrm>
          <a:prstGeom prst="rect">
            <a:avLst/>
          </a:prstGeom>
        </p:spPr>
        <p:txBody>
          <a:bodyPr vert="horz" lIns="93027" tIns="46513" rIns="93027" bIns="46513"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1804"/>
          </a:xfrm>
          <a:prstGeom prst="rect">
            <a:avLst/>
          </a:prstGeom>
        </p:spPr>
        <p:txBody>
          <a:bodyPr vert="horz" lIns="93027" tIns="46513" rIns="93027" bIns="46513" rtlCol="0"/>
          <a:lstStyle>
            <a:lvl1pPr algn="r">
              <a:defRPr sz="1200"/>
            </a:lvl1pPr>
          </a:lstStyle>
          <a:p>
            <a:fld id="{92F3F98B-9B56-48C8-90F8-6BB872339D23}" type="datetimeFigureOut">
              <a:rPr lang="en-US" smtClean="0"/>
              <a:pPr/>
              <a:t>5/31/2017</a:t>
            </a:fld>
            <a:endParaRPr lang="en-US" dirty="0"/>
          </a:p>
        </p:txBody>
      </p:sp>
      <p:sp>
        <p:nvSpPr>
          <p:cNvPr id="4" name="Footer Placeholder 3"/>
          <p:cNvSpPr>
            <a:spLocks noGrp="1"/>
          </p:cNvSpPr>
          <p:nvPr>
            <p:ph type="ftr" sz="quarter" idx="2"/>
          </p:nvPr>
        </p:nvSpPr>
        <p:spPr>
          <a:xfrm>
            <a:off x="1" y="8772669"/>
            <a:ext cx="3037840" cy="461804"/>
          </a:xfrm>
          <a:prstGeom prst="rect">
            <a:avLst/>
          </a:prstGeom>
        </p:spPr>
        <p:txBody>
          <a:bodyPr vert="horz" lIns="93027" tIns="46513" rIns="93027" bIns="4651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772669"/>
            <a:ext cx="3037840" cy="461804"/>
          </a:xfrm>
          <a:prstGeom prst="rect">
            <a:avLst/>
          </a:prstGeom>
        </p:spPr>
        <p:txBody>
          <a:bodyPr vert="horz" lIns="93027" tIns="46513" rIns="93027" bIns="46513" rtlCol="0" anchor="b"/>
          <a:lstStyle>
            <a:lvl1pPr algn="r">
              <a:defRPr sz="1200"/>
            </a:lvl1pPr>
          </a:lstStyle>
          <a:p>
            <a:fld id="{D66259C2-B3DA-4971-B437-84310682645B}" type="slidenum">
              <a:rPr lang="en-US" smtClean="0"/>
              <a:pPr/>
              <a:t>‹#›</a:t>
            </a:fld>
            <a:endParaRPr lang="en-US" dirty="0"/>
          </a:p>
        </p:txBody>
      </p:sp>
    </p:spTree>
    <p:extLst>
      <p:ext uri="{BB962C8B-B14F-4D97-AF65-F5344CB8AC3E}">
        <p14:creationId xmlns:p14="http://schemas.microsoft.com/office/powerpoint/2010/main" val="179506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3696"/>
          </a:xfrm>
          <a:prstGeom prst="rect">
            <a:avLst/>
          </a:prstGeom>
        </p:spPr>
        <p:txBody>
          <a:bodyPr vert="horz" lIns="91294" tIns="45647" rIns="91294" bIns="45647" rtlCol="0"/>
          <a:lstStyle>
            <a:lvl1pPr algn="l">
              <a:defRPr sz="1200"/>
            </a:lvl1pPr>
          </a:lstStyle>
          <a:p>
            <a:endParaRPr lang="en-US" dirty="0"/>
          </a:p>
        </p:txBody>
      </p:sp>
      <p:sp>
        <p:nvSpPr>
          <p:cNvPr id="3" name="Date Placeholder 2"/>
          <p:cNvSpPr>
            <a:spLocks noGrp="1"/>
          </p:cNvSpPr>
          <p:nvPr>
            <p:ph type="dt" idx="1"/>
          </p:nvPr>
        </p:nvSpPr>
        <p:spPr>
          <a:xfrm>
            <a:off x="3970339" y="1"/>
            <a:ext cx="3038475" cy="463696"/>
          </a:xfrm>
          <a:prstGeom prst="rect">
            <a:avLst/>
          </a:prstGeom>
        </p:spPr>
        <p:txBody>
          <a:bodyPr vert="horz" lIns="91294" tIns="45647" rIns="91294" bIns="45647" rtlCol="0"/>
          <a:lstStyle>
            <a:lvl1pPr algn="r">
              <a:defRPr sz="1200"/>
            </a:lvl1pPr>
          </a:lstStyle>
          <a:p>
            <a:fld id="{A39D09DD-0751-48D2-9DCC-FBA58CE75E92}" type="datetimeFigureOut">
              <a:rPr lang="en-US" smtClean="0"/>
              <a:pPr/>
              <a:t>5/31/2017</a:t>
            </a:fld>
            <a:endParaRPr lang="en-US" dirty="0"/>
          </a:p>
        </p:txBody>
      </p:sp>
      <p:sp>
        <p:nvSpPr>
          <p:cNvPr id="4" name="Slide Image Placeholder 3"/>
          <p:cNvSpPr>
            <a:spLocks noGrp="1" noRot="1" noChangeAspect="1"/>
          </p:cNvSpPr>
          <p:nvPr>
            <p:ph type="sldImg" idx="2"/>
          </p:nvPr>
        </p:nvSpPr>
        <p:spPr>
          <a:xfrm>
            <a:off x="1427163" y="1154113"/>
            <a:ext cx="4156075" cy="3116262"/>
          </a:xfrm>
          <a:prstGeom prst="rect">
            <a:avLst/>
          </a:prstGeom>
          <a:noFill/>
          <a:ln w="12700">
            <a:solidFill>
              <a:prstClr val="black"/>
            </a:solidFill>
          </a:ln>
        </p:spPr>
        <p:txBody>
          <a:bodyPr vert="horz" lIns="91294" tIns="45647" rIns="91294" bIns="45647" rtlCol="0" anchor="ctr"/>
          <a:lstStyle/>
          <a:p>
            <a:endParaRPr lang="en-US" dirty="0"/>
          </a:p>
        </p:txBody>
      </p:sp>
      <p:sp>
        <p:nvSpPr>
          <p:cNvPr id="5" name="Notes Placeholder 4"/>
          <p:cNvSpPr>
            <a:spLocks noGrp="1"/>
          </p:cNvSpPr>
          <p:nvPr>
            <p:ph type="body" sz="quarter" idx="3"/>
          </p:nvPr>
        </p:nvSpPr>
        <p:spPr>
          <a:xfrm>
            <a:off x="701675" y="4444546"/>
            <a:ext cx="5607050" cy="3637020"/>
          </a:xfrm>
          <a:prstGeom prst="rect">
            <a:avLst/>
          </a:prstGeom>
        </p:spPr>
        <p:txBody>
          <a:bodyPr vert="horz" lIns="91294" tIns="45647" rIns="91294" bIns="4564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772380"/>
            <a:ext cx="3038475" cy="463696"/>
          </a:xfrm>
          <a:prstGeom prst="rect">
            <a:avLst/>
          </a:prstGeom>
        </p:spPr>
        <p:txBody>
          <a:bodyPr vert="horz" lIns="91294" tIns="45647" rIns="91294" bIns="4564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9" y="8772380"/>
            <a:ext cx="3038475" cy="463696"/>
          </a:xfrm>
          <a:prstGeom prst="rect">
            <a:avLst/>
          </a:prstGeom>
        </p:spPr>
        <p:txBody>
          <a:bodyPr vert="horz" lIns="91294" tIns="45647" rIns="91294" bIns="45647" rtlCol="0" anchor="b"/>
          <a:lstStyle>
            <a:lvl1pPr algn="r">
              <a:defRPr sz="1200"/>
            </a:lvl1pPr>
          </a:lstStyle>
          <a:p>
            <a:fld id="{7210450A-4B44-44F7-B261-8295BE885575}" type="slidenum">
              <a:rPr lang="en-US" smtClean="0"/>
              <a:pPr/>
              <a:t>‹#›</a:t>
            </a:fld>
            <a:endParaRPr lang="en-US" dirty="0"/>
          </a:p>
        </p:txBody>
      </p:sp>
    </p:spTree>
    <p:extLst>
      <p:ext uri="{BB962C8B-B14F-4D97-AF65-F5344CB8AC3E}">
        <p14:creationId xmlns:p14="http://schemas.microsoft.com/office/powerpoint/2010/main" val="281396768"/>
      </p:ext>
    </p:extLst>
  </p:cSld>
  <p:clrMap bg1="lt1" tx1="dk1" bg2="lt2" tx2="dk2" accent1="accent1" accent2="accent2" accent3="accent3" accent4="accent4" accent5="accent5" accent6="accent6" hlink="hlink" folHlink="folHlink"/>
  <p:notesStyle>
    <a:lvl1pPr marL="0" algn="l" defTabSz="2133570" rtl="0" eaLnBrk="1" latinLnBrk="0" hangingPunct="1">
      <a:defRPr sz="2800" kern="1200">
        <a:solidFill>
          <a:schemeClr val="tx1"/>
        </a:solidFill>
        <a:latin typeface="+mn-lt"/>
        <a:ea typeface="+mn-ea"/>
        <a:cs typeface="+mn-cs"/>
      </a:defRPr>
    </a:lvl1pPr>
    <a:lvl2pPr marL="1066785" algn="l" defTabSz="2133570" rtl="0" eaLnBrk="1" latinLnBrk="0" hangingPunct="1">
      <a:defRPr sz="2800" kern="1200">
        <a:solidFill>
          <a:schemeClr val="tx1"/>
        </a:solidFill>
        <a:latin typeface="+mn-lt"/>
        <a:ea typeface="+mn-ea"/>
        <a:cs typeface="+mn-cs"/>
      </a:defRPr>
    </a:lvl2pPr>
    <a:lvl3pPr marL="2133570" algn="l" defTabSz="2133570" rtl="0" eaLnBrk="1" latinLnBrk="0" hangingPunct="1">
      <a:defRPr sz="2800" kern="1200">
        <a:solidFill>
          <a:schemeClr val="tx1"/>
        </a:solidFill>
        <a:latin typeface="+mn-lt"/>
        <a:ea typeface="+mn-ea"/>
        <a:cs typeface="+mn-cs"/>
      </a:defRPr>
    </a:lvl3pPr>
    <a:lvl4pPr marL="3200354" algn="l" defTabSz="2133570" rtl="0" eaLnBrk="1" latinLnBrk="0" hangingPunct="1">
      <a:defRPr sz="2800" kern="1200">
        <a:solidFill>
          <a:schemeClr val="tx1"/>
        </a:solidFill>
        <a:latin typeface="+mn-lt"/>
        <a:ea typeface="+mn-ea"/>
        <a:cs typeface="+mn-cs"/>
      </a:defRPr>
    </a:lvl4pPr>
    <a:lvl5pPr marL="4267139" algn="l" defTabSz="2133570" rtl="0" eaLnBrk="1" latinLnBrk="0" hangingPunct="1">
      <a:defRPr sz="2800" kern="1200">
        <a:solidFill>
          <a:schemeClr val="tx1"/>
        </a:solidFill>
        <a:latin typeface="+mn-lt"/>
        <a:ea typeface="+mn-ea"/>
        <a:cs typeface="+mn-cs"/>
      </a:defRPr>
    </a:lvl5pPr>
    <a:lvl6pPr marL="5333924" algn="l" defTabSz="2133570" rtl="0" eaLnBrk="1" latinLnBrk="0" hangingPunct="1">
      <a:defRPr sz="2800" kern="1200">
        <a:solidFill>
          <a:schemeClr val="tx1"/>
        </a:solidFill>
        <a:latin typeface="+mn-lt"/>
        <a:ea typeface="+mn-ea"/>
        <a:cs typeface="+mn-cs"/>
      </a:defRPr>
    </a:lvl6pPr>
    <a:lvl7pPr marL="6400709" algn="l" defTabSz="2133570" rtl="0" eaLnBrk="1" latinLnBrk="0" hangingPunct="1">
      <a:defRPr sz="2800" kern="1200">
        <a:solidFill>
          <a:schemeClr val="tx1"/>
        </a:solidFill>
        <a:latin typeface="+mn-lt"/>
        <a:ea typeface="+mn-ea"/>
        <a:cs typeface="+mn-cs"/>
      </a:defRPr>
    </a:lvl7pPr>
    <a:lvl8pPr marL="7467493" algn="l" defTabSz="2133570" rtl="0" eaLnBrk="1" latinLnBrk="0" hangingPunct="1">
      <a:defRPr sz="2800" kern="1200">
        <a:solidFill>
          <a:schemeClr val="tx1"/>
        </a:solidFill>
        <a:latin typeface="+mn-lt"/>
        <a:ea typeface="+mn-ea"/>
        <a:cs typeface="+mn-cs"/>
      </a:defRPr>
    </a:lvl8pPr>
    <a:lvl9pPr marL="8534278" algn="l" defTabSz="2133570" rtl="0" eaLnBrk="1" latinLnBrk="0" hangingPunct="1">
      <a:defRPr sz="2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7163" y="1154113"/>
            <a:ext cx="4156075" cy="31162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10450A-4B44-44F7-B261-8295BE885575}" type="slidenum">
              <a:rPr lang="en-US" smtClean="0"/>
              <a:pPr/>
              <a:t>1</a:t>
            </a:fld>
            <a:endParaRPr lang="en-US" dirty="0"/>
          </a:p>
        </p:txBody>
      </p:sp>
    </p:spTree>
    <p:extLst>
      <p:ext uri="{BB962C8B-B14F-4D97-AF65-F5344CB8AC3E}">
        <p14:creationId xmlns:p14="http://schemas.microsoft.com/office/powerpoint/2010/main" val="509208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DC 4x8 Scientific Poster Dark">
    <p:bg>
      <p:bgPr>
        <a:solidFill>
          <a:schemeClr val="accent5">
            <a:lumMod val="60000"/>
            <a:lumOff val="40000"/>
          </a:schemeClr>
        </a:solid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144B96"/>
        </a:solidFill>
        <a:effectLst/>
      </p:bgPr>
    </p:bg>
    <p:spTree>
      <p:nvGrpSpPr>
        <p:cNvPr id="1" name=""/>
        <p:cNvGrpSpPr/>
        <p:nvPr/>
      </p:nvGrpSpPr>
      <p:grpSpPr>
        <a:xfrm>
          <a:off x="0" y="0"/>
          <a:ext cx="0" cy="0"/>
          <a:chOff x="0" y="0"/>
          <a:chExt cx="0" cy="0"/>
        </a:xfrm>
      </p:grpSpPr>
      <p:grpSp>
        <p:nvGrpSpPr>
          <p:cNvPr id="15" name="Group 23"/>
          <p:cNvGrpSpPr/>
          <p:nvPr/>
        </p:nvGrpSpPr>
        <p:grpSpPr>
          <a:xfrm>
            <a:off x="0" y="0"/>
            <a:ext cx="43891200" cy="32918400"/>
            <a:chOff x="0" y="3448594"/>
            <a:chExt cx="10972800" cy="18497006"/>
          </a:xfrm>
        </p:grpSpPr>
        <p:sp>
          <p:nvSpPr>
            <p:cNvPr id="20" name="Freeform 19"/>
            <p:cNvSpPr/>
            <p:nvPr userDrawn="1"/>
          </p:nvSpPr>
          <p:spPr>
            <a:xfrm>
              <a:off x="0" y="15925798"/>
              <a:ext cx="10972800" cy="6019801"/>
            </a:xfrm>
            <a:custGeom>
              <a:avLst/>
              <a:gdLst>
                <a:gd name="connsiteX0" fmla="*/ 0 w 3778623"/>
                <a:gd name="connsiteY0" fmla="*/ 5553635 h 5553635"/>
                <a:gd name="connsiteX1" fmla="*/ 1889312 w 3778623"/>
                <a:gd name="connsiteY1" fmla="*/ 0 h 5553635"/>
                <a:gd name="connsiteX2" fmla="*/ 3778623 w 3778623"/>
                <a:gd name="connsiteY2" fmla="*/ 5553635 h 5553635"/>
                <a:gd name="connsiteX3" fmla="*/ 0 w 3778623"/>
                <a:gd name="connsiteY3" fmla="*/ 5553635 h 5553635"/>
                <a:gd name="connsiteX0" fmla="*/ 0 w 6548718"/>
                <a:gd name="connsiteY0" fmla="*/ 7436223 h 7436223"/>
                <a:gd name="connsiteX1" fmla="*/ 4659407 w 6548718"/>
                <a:gd name="connsiteY1" fmla="*/ 0 h 7436223"/>
                <a:gd name="connsiteX2" fmla="*/ 6548718 w 6548718"/>
                <a:gd name="connsiteY2" fmla="*/ 5553635 h 7436223"/>
                <a:gd name="connsiteX3" fmla="*/ 0 w 6548718"/>
                <a:gd name="connsiteY3" fmla="*/ 7436223 h 7436223"/>
                <a:gd name="connsiteX0" fmla="*/ 0 w 16459200"/>
                <a:gd name="connsiteY0" fmla="*/ 7436223 h 7436223"/>
                <a:gd name="connsiteX1" fmla="*/ 4659407 w 16459200"/>
                <a:gd name="connsiteY1" fmla="*/ 0 h 7436223"/>
                <a:gd name="connsiteX2" fmla="*/ 16459200 w 16459200"/>
                <a:gd name="connsiteY2" fmla="*/ 7436223 h 7436223"/>
                <a:gd name="connsiteX3" fmla="*/ 0 w 16459200"/>
                <a:gd name="connsiteY3" fmla="*/ 7436223 h 7436223"/>
                <a:gd name="connsiteX0" fmla="*/ 0 w 16459200"/>
                <a:gd name="connsiteY0" fmla="*/ 8431305 h 8431305"/>
                <a:gd name="connsiteX1" fmla="*/ 16459200 w 16459200"/>
                <a:gd name="connsiteY1" fmla="*/ 0 h 8431305"/>
                <a:gd name="connsiteX2" fmla="*/ 16459200 w 16459200"/>
                <a:gd name="connsiteY2" fmla="*/ 8431305 h 8431305"/>
                <a:gd name="connsiteX3" fmla="*/ 0 w 16459200"/>
                <a:gd name="connsiteY3" fmla="*/ 8431305 h 8431305"/>
                <a:gd name="connsiteX0" fmla="*/ 0 w 16459200"/>
                <a:gd name="connsiteY0" fmla="*/ 9036423 h 9036423"/>
                <a:gd name="connsiteX1" fmla="*/ 16459200 w 16459200"/>
                <a:gd name="connsiteY1" fmla="*/ 0 h 9036423"/>
                <a:gd name="connsiteX2" fmla="*/ 16459200 w 16459200"/>
                <a:gd name="connsiteY2" fmla="*/ 9036423 h 9036423"/>
                <a:gd name="connsiteX3" fmla="*/ 0 w 16459200"/>
                <a:gd name="connsiteY3" fmla="*/ 9036423 h 9036423"/>
                <a:gd name="connsiteX0" fmla="*/ 0 w 16459200"/>
                <a:gd name="connsiteY0" fmla="*/ 5867400 h 5867400"/>
                <a:gd name="connsiteX1" fmla="*/ 16459200 w 16459200"/>
                <a:gd name="connsiteY1" fmla="*/ 0 h 5867400"/>
                <a:gd name="connsiteX2" fmla="*/ 16459200 w 16459200"/>
                <a:gd name="connsiteY2" fmla="*/ 5867400 h 5867400"/>
                <a:gd name="connsiteX3" fmla="*/ 0 w 16459200"/>
                <a:gd name="connsiteY3" fmla="*/ 5867400 h 5867400"/>
                <a:gd name="connsiteX0" fmla="*/ 0 w 16459200"/>
                <a:gd name="connsiteY0" fmla="*/ 6019801 h 6019801"/>
                <a:gd name="connsiteX1" fmla="*/ 16459200 w 16459200"/>
                <a:gd name="connsiteY1" fmla="*/ 0 h 6019801"/>
                <a:gd name="connsiteX2" fmla="*/ 16459200 w 16459200"/>
                <a:gd name="connsiteY2" fmla="*/ 6019801 h 6019801"/>
                <a:gd name="connsiteX3" fmla="*/ 0 w 16459200"/>
                <a:gd name="connsiteY3" fmla="*/ 6019801 h 6019801"/>
              </a:gdLst>
              <a:ahLst/>
              <a:cxnLst>
                <a:cxn ang="0">
                  <a:pos x="connsiteX0" y="connsiteY0"/>
                </a:cxn>
                <a:cxn ang="0">
                  <a:pos x="connsiteX1" y="connsiteY1"/>
                </a:cxn>
                <a:cxn ang="0">
                  <a:pos x="connsiteX2" y="connsiteY2"/>
                </a:cxn>
                <a:cxn ang="0">
                  <a:pos x="connsiteX3" y="connsiteY3"/>
                </a:cxn>
              </a:cxnLst>
              <a:rect l="l" t="t" r="r" b="b"/>
              <a:pathLst>
                <a:path w="16459200" h="6019801">
                  <a:moveTo>
                    <a:pt x="0" y="6019801"/>
                  </a:moveTo>
                  <a:lnTo>
                    <a:pt x="16459200" y="0"/>
                  </a:lnTo>
                  <a:lnTo>
                    <a:pt x="16459200" y="6019801"/>
                  </a:lnTo>
                  <a:lnTo>
                    <a:pt x="0" y="6019801"/>
                  </a:lnTo>
                  <a:close/>
                </a:path>
              </a:pathLst>
            </a:custGeom>
            <a:solidFill>
              <a:srgbClr val="146CB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20"/>
            <p:cNvSpPr/>
            <p:nvPr userDrawn="1"/>
          </p:nvSpPr>
          <p:spPr>
            <a:xfrm>
              <a:off x="0" y="3448594"/>
              <a:ext cx="10972800" cy="18497006"/>
            </a:xfrm>
            <a:custGeom>
              <a:avLst/>
              <a:gdLst>
                <a:gd name="connsiteX0" fmla="*/ 0 w 5096435"/>
                <a:gd name="connsiteY0" fmla="*/ 0 h 1492624"/>
                <a:gd name="connsiteX1" fmla="*/ 5096435 w 5096435"/>
                <a:gd name="connsiteY1" fmla="*/ 0 h 1492624"/>
                <a:gd name="connsiteX2" fmla="*/ 5096435 w 5096435"/>
                <a:gd name="connsiteY2" fmla="*/ 1492624 h 1492624"/>
                <a:gd name="connsiteX3" fmla="*/ 0 w 5096435"/>
                <a:gd name="connsiteY3" fmla="*/ 1492624 h 1492624"/>
                <a:gd name="connsiteX4" fmla="*/ 0 w 5096435"/>
                <a:gd name="connsiteY4" fmla="*/ 0 h 1492624"/>
                <a:gd name="connsiteX0" fmla="*/ 699247 w 5795682"/>
                <a:gd name="connsiteY0" fmla="*/ 0 h 7718612"/>
                <a:gd name="connsiteX1" fmla="*/ 5795682 w 5795682"/>
                <a:gd name="connsiteY1" fmla="*/ 0 h 7718612"/>
                <a:gd name="connsiteX2" fmla="*/ 5795682 w 5795682"/>
                <a:gd name="connsiteY2" fmla="*/ 1492624 h 7718612"/>
                <a:gd name="connsiteX3" fmla="*/ 0 w 5795682"/>
                <a:gd name="connsiteY3" fmla="*/ 7718612 h 7718612"/>
                <a:gd name="connsiteX4" fmla="*/ 699247 w 5795682"/>
                <a:gd name="connsiteY4" fmla="*/ 0 h 7718612"/>
                <a:gd name="connsiteX0" fmla="*/ 699247 w 14226988"/>
                <a:gd name="connsiteY0" fmla="*/ 457200 h 8175812"/>
                <a:gd name="connsiteX1" fmla="*/ 5795682 w 14226988"/>
                <a:gd name="connsiteY1" fmla="*/ 457200 h 8175812"/>
                <a:gd name="connsiteX2" fmla="*/ 14226988 w 14226988"/>
                <a:gd name="connsiteY2" fmla="*/ 0 h 8175812"/>
                <a:gd name="connsiteX3" fmla="*/ 0 w 14226988"/>
                <a:gd name="connsiteY3" fmla="*/ 8175812 h 8175812"/>
                <a:gd name="connsiteX4" fmla="*/ 699247 w 14226988"/>
                <a:gd name="connsiteY4" fmla="*/ 457200 h 8175812"/>
                <a:gd name="connsiteX0" fmla="*/ 699247 w 16459200"/>
                <a:gd name="connsiteY0" fmla="*/ 13447 h 7732059"/>
                <a:gd name="connsiteX1" fmla="*/ 5795682 w 16459200"/>
                <a:gd name="connsiteY1" fmla="*/ 13447 h 7732059"/>
                <a:gd name="connsiteX2" fmla="*/ 16459200 w 16459200"/>
                <a:gd name="connsiteY2" fmla="*/ 0 h 7732059"/>
                <a:gd name="connsiteX3" fmla="*/ 0 w 16459200"/>
                <a:gd name="connsiteY3" fmla="*/ 7732059 h 7732059"/>
                <a:gd name="connsiteX4" fmla="*/ 699247 w 16459200"/>
                <a:gd name="connsiteY4" fmla="*/ 13447 h 7732059"/>
                <a:gd name="connsiteX0" fmla="*/ 699247 w 16459200"/>
                <a:gd name="connsiteY0" fmla="*/ 537882 h 8256494"/>
                <a:gd name="connsiteX1" fmla="*/ 7234518 w 16459200"/>
                <a:gd name="connsiteY1" fmla="*/ 0 h 8256494"/>
                <a:gd name="connsiteX2" fmla="*/ 16459200 w 16459200"/>
                <a:gd name="connsiteY2" fmla="*/ 524435 h 8256494"/>
                <a:gd name="connsiteX3" fmla="*/ 0 w 16459200"/>
                <a:gd name="connsiteY3" fmla="*/ 8256494 h 8256494"/>
                <a:gd name="connsiteX4" fmla="*/ 699247 w 16459200"/>
                <a:gd name="connsiteY4" fmla="*/ 537882 h 8256494"/>
                <a:gd name="connsiteX0" fmla="*/ 699247 w 16459200"/>
                <a:gd name="connsiteY0" fmla="*/ 3254188 h 10972800"/>
                <a:gd name="connsiteX1" fmla="*/ 16459200 w 16459200"/>
                <a:gd name="connsiteY1" fmla="*/ 0 h 10972800"/>
                <a:gd name="connsiteX2" fmla="*/ 16459200 w 16459200"/>
                <a:gd name="connsiteY2" fmla="*/ 3240741 h 10972800"/>
                <a:gd name="connsiteX3" fmla="*/ 0 w 16459200"/>
                <a:gd name="connsiteY3" fmla="*/ 10972800 h 10972800"/>
                <a:gd name="connsiteX4" fmla="*/ 699247 w 16459200"/>
                <a:gd name="connsiteY4" fmla="*/ 3254188 h 10972800"/>
                <a:gd name="connsiteX0" fmla="*/ 13473953 w 16459200"/>
                <a:gd name="connsiteY0" fmla="*/ 0 h 10972800"/>
                <a:gd name="connsiteX1" fmla="*/ 16459200 w 16459200"/>
                <a:gd name="connsiteY1" fmla="*/ 0 h 10972800"/>
                <a:gd name="connsiteX2" fmla="*/ 16459200 w 16459200"/>
                <a:gd name="connsiteY2" fmla="*/ 3240741 h 10972800"/>
                <a:gd name="connsiteX3" fmla="*/ 0 w 16459200"/>
                <a:gd name="connsiteY3" fmla="*/ 10972800 h 10972800"/>
                <a:gd name="connsiteX4" fmla="*/ 13473953 w 16459200"/>
                <a:gd name="connsiteY4" fmla="*/ 0 h 10972800"/>
                <a:gd name="connsiteX0" fmla="*/ 13473953 w 16459200"/>
                <a:gd name="connsiteY0" fmla="*/ 0 h 10972800"/>
                <a:gd name="connsiteX1" fmla="*/ 16459200 w 16459200"/>
                <a:gd name="connsiteY1" fmla="*/ 0 h 10972800"/>
                <a:gd name="connsiteX2" fmla="*/ 16459200 w 16459200"/>
                <a:gd name="connsiteY2" fmla="*/ 1219200 h 10972800"/>
                <a:gd name="connsiteX3" fmla="*/ 0 w 16459200"/>
                <a:gd name="connsiteY3" fmla="*/ 10972800 h 10972800"/>
                <a:gd name="connsiteX4" fmla="*/ 13473953 w 16459200"/>
                <a:gd name="connsiteY4" fmla="*/ 0 h 10972800"/>
                <a:gd name="connsiteX0" fmla="*/ 14973300 w 16459200"/>
                <a:gd name="connsiteY0" fmla="*/ 0 h 21945600"/>
                <a:gd name="connsiteX1" fmla="*/ 16459200 w 16459200"/>
                <a:gd name="connsiteY1" fmla="*/ 10972800 h 21945600"/>
                <a:gd name="connsiteX2" fmla="*/ 16459200 w 16459200"/>
                <a:gd name="connsiteY2" fmla="*/ 12192000 h 21945600"/>
                <a:gd name="connsiteX3" fmla="*/ 0 w 16459200"/>
                <a:gd name="connsiteY3" fmla="*/ 21945600 h 21945600"/>
                <a:gd name="connsiteX4" fmla="*/ 14973300 w 16459200"/>
                <a:gd name="connsiteY4" fmla="*/ 0 h 21945600"/>
                <a:gd name="connsiteX0" fmla="*/ 14973300 w 16459200"/>
                <a:gd name="connsiteY0" fmla="*/ 0 h 21945600"/>
                <a:gd name="connsiteX1" fmla="*/ 16459200 w 16459200"/>
                <a:gd name="connsiteY1" fmla="*/ 0 h 21945600"/>
                <a:gd name="connsiteX2" fmla="*/ 16459200 w 16459200"/>
                <a:gd name="connsiteY2" fmla="*/ 12192000 h 21945600"/>
                <a:gd name="connsiteX3" fmla="*/ 0 w 16459200"/>
                <a:gd name="connsiteY3" fmla="*/ 21945600 h 21945600"/>
                <a:gd name="connsiteX4" fmla="*/ 14973300 w 16459200"/>
                <a:gd name="connsiteY4" fmla="*/ 0 h 21945600"/>
                <a:gd name="connsiteX0" fmla="*/ 14973300 w 16459200"/>
                <a:gd name="connsiteY0" fmla="*/ 0 h 21945600"/>
                <a:gd name="connsiteX1" fmla="*/ 16459200 w 16459200"/>
                <a:gd name="connsiteY1" fmla="*/ 0 h 21945600"/>
                <a:gd name="connsiteX2" fmla="*/ 16459200 w 16459200"/>
                <a:gd name="connsiteY2" fmla="*/ 8305800 h 21945600"/>
                <a:gd name="connsiteX3" fmla="*/ 0 w 16459200"/>
                <a:gd name="connsiteY3" fmla="*/ 21945600 h 21945600"/>
                <a:gd name="connsiteX4" fmla="*/ 14973300 w 16459200"/>
                <a:gd name="connsiteY4" fmla="*/ 0 h 21945600"/>
                <a:gd name="connsiteX0" fmla="*/ 14973300 w 16459200"/>
                <a:gd name="connsiteY0" fmla="*/ 0 h 21945600"/>
                <a:gd name="connsiteX1" fmla="*/ 16459200 w 16459200"/>
                <a:gd name="connsiteY1" fmla="*/ 0 h 21945600"/>
                <a:gd name="connsiteX2" fmla="*/ 16459200 w 16459200"/>
                <a:gd name="connsiteY2" fmla="*/ 7620000 h 21945600"/>
                <a:gd name="connsiteX3" fmla="*/ 0 w 16459200"/>
                <a:gd name="connsiteY3" fmla="*/ 21945600 h 21945600"/>
                <a:gd name="connsiteX4" fmla="*/ 14973300 w 16459200"/>
                <a:gd name="connsiteY4" fmla="*/ 0 h 21945600"/>
                <a:gd name="connsiteX0" fmla="*/ 14973300 w 16459200"/>
                <a:gd name="connsiteY0" fmla="*/ 0 h 21945600"/>
                <a:gd name="connsiteX1" fmla="*/ 16459200 w 16459200"/>
                <a:gd name="connsiteY1" fmla="*/ 0 h 21945600"/>
                <a:gd name="connsiteX2" fmla="*/ 16459200 w 16459200"/>
                <a:gd name="connsiteY2" fmla="*/ 8229600 h 21945600"/>
                <a:gd name="connsiteX3" fmla="*/ 0 w 16459200"/>
                <a:gd name="connsiteY3" fmla="*/ 21945600 h 21945600"/>
                <a:gd name="connsiteX4" fmla="*/ 14973300 w 16459200"/>
                <a:gd name="connsiteY4" fmla="*/ 0 h 21945600"/>
                <a:gd name="connsiteX0" fmla="*/ 14970034 w 16459200"/>
                <a:gd name="connsiteY0" fmla="*/ 3448594 h 21945600"/>
                <a:gd name="connsiteX1" fmla="*/ 16459200 w 16459200"/>
                <a:gd name="connsiteY1" fmla="*/ 0 h 21945600"/>
                <a:gd name="connsiteX2" fmla="*/ 16459200 w 16459200"/>
                <a:gd name="connsiteY2" fmla="*/ 8229600 h 21945600"/>
                <a:gd name="connsiteX3" fmla="*/ 0 w 16459200"/>
                <a:gd name="connsiteY3" fmla="*/ 21945600 h 21945600"/>
                <a:gd name="connsiteX4" fmla="*/ 14970034 w 16459200"/>
                <a:gd name="connsiteY4" fmla="*/ 3448594 h 21945600"/>
                <a:gd name="connsiteX0" fmla="*/ 14970034 w 16459200"/>
                <a:gd name="connsiteY0" fmla="*/ 0 h 18497006"/>
                <a:gd name="connsiteX1" fmla="*/ 16459200 w 16459200"/>
                <a:gd name="connsiteY1" fmla="*/ 0 h 18497006"/>
                <a:gd name="connsiteX2" fmla="*/ 16459200 w 16459200"/>
                <a:gd name="connsiteY2" fmla="*/ 4781006 h 18497006"/>
                <a:gd name="connsiteX3" fmla="*/ 0 w 16459200"/>
                <a:gd name="connsiteY3" fmla="*/ 18497006 h 18497006"/>
                <a:gd name="connsiteX4" fmla="*/ 14970034 w 16459200"/>
                <a:gd name="connsiteY4" fmla="*/ 0 h 18497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9200" h="18497006">
                  <a:moveTo>
                    <a:pt x="14970034" y="0"/>
                  </a:moveTo>
                  <a:lnTo>
                    <a:pt x="16459200" y="0"/>
                  </a:lnTo>
                  <a:lnTo>
                    <a:pt x="16459200" y="4781006"/>
                  </a:lnTo>
                  <a:lnTo>
                    <a:pt x="0" y="18497006"/>
                  </a:lnTo>
                  <a:lnTo>
                    <a:pt x="14970034" y="0"/>
                  </a:lnTo>
                  <a:close/>
                </a:path>
              </a:pathLst>
            </a:custGeom>
            <a:solidFill>
              <a:srgbClr val="146FBC">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userDrawn="1"/>
          </p:nvSpPr>
          <p:spPr>
            <a:xfrm>
              <a:off x="0" y="13030200"/>
              <a:ext cx="10972800" cy="8915400"/>
            </a:xfrm>
            <a:custGeom>
              <a:avLst/>
              <a:gdLst>
                <a:gd name="connsiteX0" fmla="*/ 0 w 3778623"/>
                <a:gd name="connsiteY0" fmla="*/ 5553635 h 5553635"/>
                <a:gd name="connsiteX1" fmla="*/ 1889312 w 3778623"/>
                <a:gd name="connsiteY1" fmla="*/ 0 h 5553635"/>
                <a:gd name="connsiteX2" fmla="*/ 3778623 w 3778623"/>
                <a:gd name="connsiteY2" fmla="*/ 5553635 h 5553635"/>
                <a:gd name="connsiteX3" fmla="*/ 0 w 3778623"/>
                <a:gd name="connsiteY3" fmla="*/ 5553635 h 5553635"/>
                <a:gd name="connsiteX0" fmla="*/ 0 w 6548718"/>
                <a:gd name="connsiteY0" fmla="*/ 7436223 h 7436223"/>
                <a:gd name="connsiteX1" fmla="*/ 4659407 w 6548718"/>
                <a:gd name="connsiteY1" fmla="*/ 0 h 7436223"/>
                <a:gd name="connsiteX2" fmla="*/ 6548718 w 6548718"/>
                <a:gd name="connsiteY2" fmla="*/ 5553635 h 7436223"/>
                <a:gd name="connsiteX3" fmla="*/ 0 w 6548718"/>
                <a:gd name="connsiteY3" fmla="*/ 7436223 h 7436223"/>
                <a:gd name="connsiteX0" fmla="*/ 0 w 16459200"/>
                <a:gd name="connsiteY0" fmla="*/ 7436223 h 7436223"/>
                <a:gd name="connsiteX1" fmla="*/ 4659407 w 16459200"/>
                <a:gd name="connsiteY1" fmla="*/ 0 h 7436223"/>
                <a:gd name="connsiteX2" fmla="*/ 16459200 w 16459200"/>
                <a:gd name="connsiteY2" fmla="*/ 7436223 h 7436223"/>
                <a:gd name="connsiteX3" fmla="*/ 0 w 16459200"/>
                <a:gd name="connsiteY3" fmla="*/ 7436223 h 7436223"/>
                <a:gd name="connsiteX0" fmla="*/ 0 w 16459200"/>
                <a:gd name="connsiteY0" fmla="*/ 8431305 h 8431305"/>
                <a:gd name="connsiteX1" fmla="*/ 16459200 w 16459200"/>
                <a:gd name="connsiteY1" fmla="*/ 0 h 8431305"/>
                <a:gd name="connsiteX2" fmla="*/ 16459200 w 16459200"/>
                <a:gd name="connsiteY2" fmla="*/ 8431305 h 8431305"/>
                <a:gd name="connsiteX3" fmla="*/ 0 w 16459200"/>
                <a:gd name="connsiteY3" fmla="*/ 8431305 h 8431305"/>
                <a:gd name="connsiteX0" fmla="*/ 0 w 16459200"/>
                <a:gd name="connsiteY0" fmla="*/ 9036423 h 9036423"/>
                <a:gd name="connsiteX1" fmla="*/ 16459200 w 16459200"/>
                <a:gd name="connsiteY1" fmla="*/ 0 h 9036423"/>
                <a:gd name="connsiteX2" fmla="*/ 16459200 w 16459200"/>
                <a:gd name="connsiteY2" fmla="*/ 9036423 h 9036423"/>
                <a:gd name="connsiteX3" fmla="*/ 0 w 16459200"/>
                <a:gd name="connsiteY3" fmla="*/ 9036423 h 9036423"/>
                <a:gd name="connsiteX0" fmla="*/ 0 w 16208188"/>
                <a:gd name="connsiteY0" fmla="*/ 10067364 h 10067364"/>
                <a:gd name="connsiteX1" fmla="*/ 16208188 w 16208188"/>
                <a:gd name="connsiteY1" fmla="*/ 0 h 10067364"/>
                <a:gd name="connsiteX2" fmla="*/ 16208188 w 16208188"/>
                <a:gd name="connsiteY2" fmla="*/ 9036423 h 10067364"/>
                <a:gd name="connsiteX3" fmla="*/ 0 w 16208188"/>
                <a:gd name="connsiteY3" fmla="*/ 10067364 h 10067364"/>
                <a:gd name="connsiteX0" fmla="*/ 0 w 16208188"/>
                <a:gd name="connsiteY0" fmla="*/ 10972801 h 10972801"/>
                <a:gd name="connsiteX1" fmla="*/ 8973670 w 16208188"/>
                <a:gd name="connsiteY1" fmla="*/ 0 h 10972801"/>
                <a:gd name="connsiteX2" fmla="*/ 16208188 w 16208188"/>
                <a:gd name="connsiteY2" fmla="*/ 9941860 h 10972801"/>
                <a:gd name="connsiteX3" fmla="*/ 0 w 16208188"/>
                <a:gd name="connsiteY3" fmla="*/ 10972801 h 10972801"/>
                <a:gd name="connsiteX0" fmla="*/ 0 w 12362329"/>
                <a:gd name="connsiteY0" fmla="*/ 10972801 h 10972801"/>
                <a:gd name="connsiteX1" fmla="*/ 8973670 w 12362329"/>
                <a:gd name="connsiteY1" fmla="*/ 0 h 10972801"/>
                <a:gd name="connsiteX2" fmla="*/ 12362329 w 12362329"/>
                <a:gd name="connsiteY2" fmla="*/ 1 h 10972801"/>
                <a:gd name="connsiteX3" fmla="*/ 0 w 12362329"/>
                <a:gd name="connsiteY3" fmla="*/ 10972801 h 10972801"/>
                <a:gd name="connsiteX0" fmla="*/ 0 w 16459199"/>
                <a:gd name="connsiteY0" fmla="*/ 10972801 h 10972801"/>
                <a:gd name="connsiteX1" fmla="*/ 8973670 w 16459199"/>
                <a:gd name="connsiteY1" fmla="*/ 0 h 10972801"/>
                <a:gd name="connsiteX2" fmla="*/ 16459199 w 16459199"/>
                <a:gd name="connsiteY2" fmla="*/ 1219200 h 10972801"/>
                <a:gd name="connsiteX3" fmla="*/ 0 w 16459199"/>
                <a:gd name="connsiteY3" fmla="*/ 10972801 h 10972801"/>
                <a:gd name="connsiteX0" fmla="*/ 0 w 16459199"/>
                <a:gd name="connsiteY0" fmla="*/ 10972801 h 10972801"/>
                <a:gd name="connsiteX1" fmla="*/ 13487398 w 16459199"/>
                <a:gd name="connsiteY1" fmla="*/ 0 h 10972801"/>
                <a:gd name="connsiteX2" fmla="*/ 16459199 w 16459199"/>
                <a:gd name="connsiteY2" fmla="*/ 1219200 h 10972801"/>
                <a:gd name="connsiteX3" fmla="*/ 0 w 16459199"/>
                <a:gd name="connsiteY3" fmla="*/ 10972801 h 10972801"/>
                <a:gd name="connsiteX0" fmla="*/ 0 w 16459199"/>
                <a:gd name="connsiteY0" fmla="*/ 10972801 h 10972801"/>
                <a:gd name="connsiteX1" fmla="*/ 13487398 w 16459199"/>
                <a:gd name="connsiteY1" fmla="*/ 0 h 10972801"/>
                <a:gd name="connsiteX2" fmla="*/ 16459199 w 16459199"/>
                <a:gd name="connsiteY2" fmla="*/ 5867401 h 10972801"/>
                <a:gd name="connsiteX3" fmla="*/ 0 w 16459199"/>
                <a:gd name="connsiteY3" fmla="*/ 10972801 h 10972801"/>
                <a:gd name="connsiteX0" fmla="*/ 0 w 16459199"/>
                <a:gd name="connsiteY0" fmla="*/ 8915400 h 8915400"/>
                <a:gd name="connsiteX1" fmla="*/ 16459199 w 16459199"/>
                <a:gd name="connsiteY1" fmla="*/ 0 h 8915400"/>
                <a:gd name="connsiteX2" fmla="*/ 16459199 w 16459199"/>
                <a:gd name="connsiteY2" fmla="*/ 3810000 h 8915400"/>
                <a:gd name="connsiteX3" fmla="*/ 0 w 16459199"/>
                <a:gd name="connsiteY3" fmla="*/ 8915400 h 8915400"/>
              </a:gdLst>
              <a:ahLst/>
              <a:cxnLst>
                <a:cxn ang="0">
                  <a:pos x="connsiteX0" y="connsiteY0"/>
                </a:cxn>
                <a:cxn ang="0">
                  <a:pos x="connsiteX1" y="connsiteY1"/>
                </a:cxn>
                <a:cxn ang="0">
                  <a:pos x="connsiteX2" y="connsiteY2"/>
                </a:cxn>
                <a:cxn ang="0">
                  <a:pos x="connsiteX3" y="connsiteY3"/>
                </a:cxn>
              </a:cxnLst>
              <a:rect l="l" t="t" r="r" b="b"/>
              <a:pathLst>
                <a:path w="16459199" h="8915400">
                  <a:moveTo>
                    <a:pt x="0" y="8915400"/>
                  </a:moveTo>
                  <a:lnTo>
                    <a:pt x="16459199" y="0"/>
                  </a:lnTo>
                  <a:lnTo>
                    <a:pt x="16459199" y="3810000"/>
                  </a:lnTo>
                  <a:lnTo>
                    <a:pt x="0" y="8915400"/>
                  </a:lnTo>
                  <a:close/>
                </a:path>
              </a:pathLst>
            </a:custGeom>
            <a:solidFill>
              <a:srgbClr val="145FAC">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p:nvPr userDrawn="1"/>
          </p:nvSpPr>
          <p:spPr>
            <a:xfrm>
              <a:off x="0" y="8534400"/>
              <a:ext cx="10972800" cy="13411200"/>
            </a:xfrm>
            <a:custGeom>
              <a:avLst/>
              <a:gdLst>
                <a:gd name="connsiteX0" fmla="*/ 0 w 3778623"/>
                <a:gd name="connsiteY0" fmla="*/ 5553635 h 5553635"/>
                <a:gd name="connsiteX1" fmla="*/ 1889312 w 3778623"/>
                <a:gd name="connsiteY1" fmla="*/ 0 h 5553635"/>
                <a:gd name="connsiteX2" fmla="*/ 3778623 w 3778623"/>
                <a:gd name="connsiteY2" fmla="*/ 5553635 h 5553635"/>
                <a:gd name="connsiteX3" fmla="*/ 0 w 3778623"/>
                <a:gd name="connsiteY3" fmla="*/ 5553635 h 5553635"/>
                <a:gd name="connsiteX0" fmla="*/ 0 w 6548718"/>
                <a:gd name="connsiteY0" fmla="*/ 7436223 h 7436223"/>
                <a:gd name="connsiteX1" fmla="*/ 4659407 w 6548718"/>
                <a:gd name="connsiteY1" fmla="*/ 0 h 7436223"/>
                <a:gd name="connsiteX2" fmla="*/ 6548718 w 6548718"/>
                <a:gd name="connsiteY2" fmla="*/ 5553635 h 7436223"/>
                <a:gd name="connsiteX3" fmla="*/ 0 w 6548718"/>
                <a:gd name="connsiteY3" fmla="*/ 7436223 h 7436223"/>
                <a:gd name="connsiteX0" fmla="*/ 0 w 16459200"/>
                <a:gd name="connsiteY0" fmla="*/ 7436223 h 7436223"/>
                <a:gd name="connsiteX1" fmla="*/ 4659407 w 16459200"/>
                <a:gd name="connsiteY1" fmla="*/ 0 h 7436223"/>
                <a:gd name="connsiteX2" fmla="*/ 16459200 w 16459200"/>
                <a:gd name="connsiteY2" fmla="*/ 7436223 h 7436223"/>
                <a:gd name="connsiteX3" fmla="*/ 0 w 16459200"/>
                <a:gd name="connsiteY3" fmla="*/ 7436223 h 7436223"/>
                <a:gd name="connsiteX0" fmla="*/ 0 w 16459200"/>
                <a:gd name="connsiteY0" fmla="*/ 8431305 h 8431305"/>
                <a:gd name="connsiteX1" fmla="*/ 16459200 w 16459200"/>
                <a:gd name="connsiteY1" fmla="*/ 0 h 8431305"/>
                <a:gd name="connsiteX2" fmla="*/ 16459200 w 16459200"/>
                <a:gd name="connsiteY2" fmla="*/ 8431305 h 8431305"/>
                <a:gd name="connsiteX3" fmla="*/ 0 w 16459200"/>
                <a:gd name="connsiteY3" fmla="*/ 8431305 h 8431305"/>
                <a:gd name="connsiteX0" fmla="*/ 0 w 16459200"/>
                <a:gd name="connsiteY0" fmla="*/ 9036423 h 9036423"/>
                <a:gd name="connsiteX1" fmla="*/ 16459200 w 16459200"/>
                <a:gd name="connsiteY1" fmla="*/ 0 h 9036423"/>
                <a:gd name="connsiteX2" fmla="*/ 16459200 w 16459200"/>
                <a:gd name="connsiteY2" fmla="*/ 9036423 h 9036423"/>
                <a:gd name="connsiteX3" fmla="*/ 0 w 16459200"/>
                <a:gd name="connsiteY3" fmla="*/ 9036423 h 9036423"/>
                <a:gd name="connsiteX0" fmla="*/ 0 w 16208188"/>
                <a:gd name="connsiteY0" fmla="*/ 10067364 h 10067364"/>
                <a:gd name="connsiteX1" fmla="*/ 16208188 w 16208188"/>
                <a:gd name="connsiteY1" fmla="*/ 0 h 10067364"/>
                <a:gd name="connsiteX2" fmla="*/ 16208188 w 16208188"/>
                <a:gd name="connsiteY2" fmla="*/ 9036423 h 10067364"/>
                <a:gd name="connsiteX3" fmla="*/ 0 w 16208188"/>
                <a:gd name="connsiteY3" fmla="*/ 10067364 h 10067364"/>
                <a:gd name="connsiteX0" fmla="*/ 0 w 16208188"/>
                <a:gd name="connsiteY0" fmla="*/ 10972801 h 10972801"/>
                <a:gd name="connsiteX1" fmla="*/ 8973670 w 16208188"/>
                <a:gd name="connsiteY1" fmla="*/ 0 h 10972801"/>
                <a:gd name="connsiteX2" fmla="*/ 16208188 w 16208188"/>
                <a:gd name="connsiteY2" fmla="*/ 9941860 h 10972801"/>
                <a:gd name="connsiteX3" fmla="*/ 0 w 16208188"/>
                <a:gd name="connsiteY3" fmla="*/ 10972801 h 10972801"/>
                <a:gd name="connsiteX0" fmla="*/ 0 w 12362329"/>
                <a:gd name="connsiteY0" fmla="*/ 10972801 h 10972801"/>
                <a:gd name="connsiteX1" fmla="*/ 8973670 w 12362329"/>
                <a:gd name="connsiteY1" fmla="*/ 0 h 10972801"/>
                <a:gd name="connsiteX2" fmla="*/ 12362329 w 12362329"/>
                <a:gd name="connsiteY2" fmla="*/ 1 h 10972801"/>
                <a:gd name="connsiteX3" fmla="*/ 0 w 12362329"/>
                <a:gd name="connsiteY3" fmla="*/ 10972801 h 10972801"/>
                <a:gd name="connsiteX0" fmla="*/ 0 w 12362329"/>
                <a:gd name="connsiteY0" fmla="*/ 10972800 h 10972800"/>
                <a:gd name="connsiteX1" fmla="*/ 4953000 w 12362329"/>
                <a:gd name="connsiteY1" fmla="*/ 0 h 10972800"/>
                <a:gd name="connsiteX2" fmla="*/ 12362329 w 12362329"/>
                <a:gd name="connsiteY2" fmla="*/ 0 h 10972800"/>
                <a:gd name="connsiteX3" fmla="*/ 0 w 12362329"/>
                <a:gd name="connsiteY3" fmla="*/ 10972800 h 10972800"/>
                <a:gd name="connsiteX0" fmla="*/ 0 w 8812305"/>
                <a:gd name="connsiteY0" fmla="*/ 10972801 h 10972801"/>
                <a:gd name="connsiteX1" fmla="*/ 4953000 w 8812305"/>
                <a:gd name="connsiteY1" fmla="*/ 1 h 10972801"/>
                <a:gd name="connsiteX2" fmla="*/ 8812305 w 8812305"/>
                <a:gd name="connsiteY2" fmla="*/ 0 h 10972801"/>
                <a:gd name="connsiteX3" fmla="*/ 0 w 8812305"/>
                <a:gd name="connsiteY3" fmla="*/ 10972801 h 10972801"/>
                <a:gd name="connsiteX0" fmla="*/ 0 w 13258800"/>
                <a:gd name="connsiteY0" fmla="*/ 10972801 h 10972801"/>
                <a:gd name="connsiteX1" fmla="*/ 4953000 w 13258800"/>
                <a:gd name="connsiteY1" fmla="*/ 1 h 10972801"/>
                <a:gd name="connsiteX2" fmla="*/ 13258800 w 13258800"/>
                <a:gd name="connsiteY2" fmla="*/ 0 h 10972801"/>
                <a:gd name="connsiteX3" fmla="*/ 0 w 13258800"/>
                <a:gd name="connsiteY3" fmla="*/ 10972801 h 10972801"/>
                <a:gd name="connsiteX0" fmla="*/ 0 w 13258800"/>
                <a:gd name="connsiteY0" fmla="*/ 10972801 h 10972801"/>
                <a:gd name="connsiteX1" fmla="*/ 7543800 w 13258800"/>
                <a:gd name="connsiteY1" fmla="*/ 0 h 10972801"/>
                <a:gd name="connsiteX2" fmla="*/ 13258800 w 13258800"/>
                <a:gd name="connsiteY2" fmla="*/ 0 h 10972801"/>
                <a:gd name="connsiteX3" fmla="*/ 0 w 13258800"/>
                <a:gd name="connsiteY3" fmla="*/ 10972801 h 10972801"/>
                <a:gd name="connsiteX0" fmla="*/ 0 w 13258800"/>
                <a:gd name="connsiteY0" fmla="*/ 10972801 h 10972801"/>
                <a:gd name="connsiteX1" fmla="*/ 7429500 w 13258800"/>
                <a:gd name="connsiteY1" fmla="*/ 0 h 10972801"/>
                <a:gd name="connsiteX2" fmla="*/ 13258800 w 13258800"/>
                <a:gd name="connsiteY2" fmla="*/ 0 h 10972801"/>
                <a:gd name="connsiteX3" fmla="*/ 0 w 13258800"/>
                <a:gd name="connsiteY3" fmla="*/ 10972801 h 10972801"/>
                <a:gd name="connsiteX0" fmla="*/ 0 w 16459200"/>
                <a:gd name="connsiteY0" fmla="*/ 10972801 h 10972801"/>
                <a:gd name="connsiteX1" fmla="*/ 7429500 w 16459200"/>
                <a:gd name="connsiteY1" fmla="*/ 0 h 10972801"/>
                <a:gd name="connsiteX2" fmla="*/ 16459200 w 16459200"/>
                <a:gd name="connsiteY2" fmla="*/ 1219201 h 10972801"/>
                <a:gd name="connsiteX3" fmla="*/ 0 w 16459200"/>
                <a:gd name="connsiteY3" fmla="*/ 10972801 h 10972801"/>
                <a:gd name="connsiteX0" fmla="*/ 0 w 16459200"/>
                <a:gd name="connsiteY0" fmla="*/ 13411200 h 13411200"/>
                <a:gd name="connsiteX1" fmla="*/ 16459200 w 16459200"/>
                <a:gd name="connsiteY1" fmla="*/ 0 h 13411200"/>
                <a:gd name="connsiteX2" fmla="*/ 16459200 w 16459200"/>
                <a:gd name="connsiteY2" fmla="*/ 3657600 h 13411200"/>
                <a:gd name="connsiteX3" fmla="*/ 0 w 16459200"/>
                <a:gd name="connsiteY3" fmla="*/ 13411200 h 13411200"/>
              </a:gdLst>
              <a:ahLst/>
              <a:cxnLst>
                <a:cxn ang="0">
                  <a:pos x="connsiteX0" y="connsiteY0"/>
                </a:cxn>
                <a:cxn ang="0">
                  <a:pos x="connsiteX1" y="connsiteY1"/>
                </a:cxn>
                <a:cxn ang="0">
                  <a:pos x="connsiteX2" y="connsiteY2"/>
                </a:cxn>
                <a:cxn ang="0">
                  <a:pos x="connsiteX3" y="connsiteY3"/>
                </a:cxn>
              </a:cxnLst>
              <a:rect l="l" t="t" r="r" b="b"/>
              <a:pathLst>
                <a:path w="16459200" h="13411200">
                  <a:moveTo>
                    <a:pt x="0" y="13411200"/>
                  </a:moveTo>
                  <a:lnTo>
                    <a:pt x="16459200" y="0"/>
                  </a:lnTo>
                  <a:lnTo>
                    <a:pt x="16459200" y="3657600"/>
                  </a:lnTo>
                  <a:lnTo>
                    <a:pt x="0" y="13411200"/>
                  </a:lnTo>
                  <a:close/>
                </a:path>
              </a:pathLst>
            </a:custGeom>
            <a:solidFill>
              <a:srgbClr val="1458A4">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p:nvPr userDrawn="1"/>
          </p:nvSpPr>
          <p:spPr>
            <a:xfrm>
              <a:off x="0" y="3448594"/>
              <a:ext cx="9666514" cy="18497004"/>
            </a:xfrm>
            <a:custGeom>
              <a:avLst/>
              <a:gdLst>
                <a:gd name="connsiteX0" fmla="*/ 0 w 3778623"/>
                <a:gd name="connsiteY0" fmla="*/ 5553635 h 5553635"/>
                <a:gd name="connsiteX1" fmla="*/ 1889312 w 3778623"/>
                <a:gd name="connsiteY1" fmla="*/ 0 h 5553635"/>
                <a:gd name="connsiteX2" fmla="*/ 3778623 w 3778623"/>
                <a:gd name="connsiteY2" fmla="*/ 5553635 h 5553635"/>
                <a:gd name="connsiteX3" fmla="*/ 0 w 3778623"/>
                <a:gd name="connsiteY3" fmla="*/ 5553635 h 5553635"/>
                <a:gd name="connsiteX0" fmla="*/ 0 w 6548718"/>
                <a:gd name="connsiteY0" fmla="*/ 7436223 h 7436223"/>
                <a:gd name="connsiteX1" fmla="*/ 4659407 w 6548718"/>
                <a:gd name="connsiteY1" fmla="*/ 0 h 7436223"/>
                <a:gd name="connsiteX2" fmla="*/ 6548718 w 6548718"/>
                <a:gd name="connsiteY2" fmla="*/ 5553635 h 7436223"/>
                <a:gd name="connsiteX3" fmla="*/ 0 w 6548718"/>
                <a:gd name="connsiteY3" fmla="*/ 7436223 h 7436223"/>
                <a:gd name="connsiteX0" fmla="*/ 0 w 16459200"/>
                <a:gd name="connsiteY0" fmla="*/ 7436223 h 7436223"/>
                <a:gd name="connsiteX1" fmla="*/ 4659407 w 16459200"/>
                <a:gd name="connsiteY1" fmla="*/ 0 h 7436223"/>
                <a:gd name="connsiteX2" fmla="*/ 16459200 w 16459200"/>
                <a:gd name="connsiteY2" fmla="*/ 7436223 h 7436223"/>
                <a:gd name="connsiteX3" fmla="*/ 0 w 16459200"/>
                <a:gd name="connsiteY3" fmla="*/ 7436223 h 7436223"/>
                <a:gd name="connsiteX0" fmla="*/ 0 w 16459200"/>
                <a:gd name="connsiteY0" fmla="*/ 8431305 h 8431305"/>
                <a:gd name="connsiteX1" fmla="*/ 16459200 w 16459200"/>
                <a:gd name="connsiteY1" fmla="*/ 0 h 8431305"/>
                <a:gd name="connsiteX2" fmla="*/ 16459200 w 16459200"/>
                <a:gd name="connsiteY2" fmla="*/ 8431305 h 8431305"/>
                <a:gd name="connsiteX3" fmla="*/ 0 w 16459200"/>
                <a:gd name="connsiteY3" fmla="*/ 8431305 h 8431305"/>
                <a:gd name="connsiteX0" fmla="*/ 0 w 16459200"/>
                <a:gd name="connsiteY0" fmla="*/ 9036423 h 9036423"/>
                <a:gd name="connsiteX1" fmla="*/ 16459200 w 16459200"/>
                <a:gd name="connsiteY1" fmla="*/ 0 h 9036423"/>
                <a:gd name="connsiteX2" fmla="*/ 16459200 w 16459200"/>
                <a:gd name="connsiteY2" fmla="*/ 9036423 h 9036423"/>
                <a:gd name="connsiteX3" fmla="*/ 0 w 16459200"/>
                <a:gd name="connsiteY3" fmla="*/ 9036423 h 9036423"/>
                <a:gd name="connsiteX0" fmla="*/ 0 w 16208188"/>
                <a:gd name="connsiteY0" fmla="*/ 10067364 h 10067364"/>
                <a:gd name="connsiteX1" fmla="*/ 16208188 w 16208188"/>
                <a:gd name="connsiteY1" fmla="*/ 0 h 10067364"/>
                <a:gd name="connsiteX2" fmla="*/ 16208188 w 16208188"/>
                <a:gd name="connsiteY2" fmla="*/ 9036423 h 10067364"/>
                <a:gd name="connsiteX3" fmla="*/ 0 w 16208188"/>
                <a:gd name="connsiteY3" fmla="*/ 10067364 h 10067364"/>
                <a:gd name="connsiteX0" fmla="*/ 0 w 16208188"/>
                <a:gd name="connsiteY0" fmla="*/ 10972801 h 10972801"/>
                <a:gd name="connsiteX1" fmla="*/ 8973670 w 16208188"/>
                <a:gd name="connsiteY1" fmla="*/ 0 h 10972801"/>
                <a:gd name="connsiteX2" fmla="*/ 16208188 w 16208188"/>
                <a:gd name="connsiteY2" fmla="*/ 9941860 h 10972801"/>
                <a:gd name="connsiteX3" fmla="*/ 0 w 16208188"/>
                <a:gd name="connsiteY3" fmla="*/ 10972801 h 10972801"/>
                <a:gd name="connsiteX0" fmla="*/ 0 w 12362329"/>
                <a:gd name="connsiteY0" fmla="*/ 10972801 h 10972801"/>
                <a:gd name="connsiteX1" fmla="*/ 8973670 w 12362329"/>
                <a:gd name="connsiteY1" fmla="*/ 0 h 10972801"/>
                <a:gd name="connsiteX2" fmla="*/ 12362329 w 12362329"/>
                <a:gd name="connsiteY2" fmla="*/ 1 h 10972801"/>
                <a:gd name="connsiteX3" fmla="*/ 0 w 12362329"/>
                <a:gd name="connsiteY3" fmla="*/ 10972801 h 10972801"/>
                <a:gd name="connsiteX0" fmla="*/ 0 w 12362329"/>
                <a:gd name="connsiteY0" fmla="*/ 10972800 h 10972800"/>
                <a:gd name="connsiteX1" fmla="*/ 4953000 w 12362329"/>
                <a:gd name="connsiteY1" fmla="*/ 0 h 10972800"/>
                <a:gd name="connsiteX2" fmla="*/ 12362329 w 12362329"/>
                <a:gd name="connsiteY2" fmla="*/ 0 h 10972800"/>
                <a:gd name="connsiteX3" fmla="*/ 0 w 12362329"/>
                <a:gd name="connsiteY3" fmla="*/ 10972800 h 10972800"/>
                <a:gd name="connsiteX0" fmla="*/ 0 w 8812305"/>
                <a:gd name="connsiteY0" fmla="*/ 10972801 h 10972801"/>
                <a:gd name="connsiteX1" fmla="*/ 4953000 w 8812305"/>
                <a:gd name="connsiteY1" fmla="*/ 1 h 10972801"/>
                <a:gd name="connsiteX2" fmla="*/ 8812305 w 8812305"/>
                <a:gd name="connsiteY2" fmla="*/ 0 h 10972801"/>
                <a:gd name="connsiteX3" fmla="*/ 0 w 8812305"/>
                <a:gd name="connsiteY3" fmla="*/ 10972801 h 10972801"/>
                <a:gd name="connsiteX0" fmla="*/ 0 w 8812305"/>
                <a:gd name="connsiteY0" fmla="*/ 10972801 h 10972801"/>
                <a:gd name="connsiteX1" fmla="*/ 1483659 w 8812305"/>
                <a:gd name="connsiteY1" fmla="*/ 1 h 10972801"/>
                <a:gd name="connsiteX2" fmla="*/ 8812305 w 8812305"/>
                <a:gd name="connsiteY2" fmla="*/ 0 h 10972801"/>
                <a:gd name="connsiteX3" fmla="*/ 0 w 8812305"/>
                <a:gd name="connsiteY3" fmla="*/ 10972801 h 10972801"/>
                <a:gd name="connsiteX0" fmla="*/ 0 w 4845423"/>
                <a:gd name="connsiteY0" fmla="*/ 10972800 h 10972800"/>
                <a:gd name="connsiteX1" fmla="*/ 1483659 w 4845423"/>
                <a:gd name="connsiteY1" fmla="*/ 0 h 10972800"/>
                <a:gd name="connsiteX2" fmla="*/ 4845423 w 4845423"/>
                <a:gd name="connsiteY2" fmla="*/ 0 h 10972800"/>
                <a:gd name="connsiteX3" fmla="*/ 0 w 4845423"/>
                <a:gd name="connsiteY3" fmla="*/ 10972800 h 10972800"/>
                <a:gd name="connsiteX0" fmla="*/ 0 w 7315200"/>
                <a:gd name="connsiteY0" fmla="*/ 10972801 h 10972801"/>
                <a:gd name="connsiteX1" fmla="*/ 1483659 w 7315200"/>
                <a:gd name="connsiteY1" fmla="*/ 1 h 10972801"/>
                <a:gd name="connsiteX2" fmla="*/ 7315200 w 7315200"/>
                <a:gd name="connsiteY2" fmla="*/ 0 h 10972801"/>
                <a:gd name="connsiteX3" fmla="*/ 0 w 7315200"/>
                <a:gd name="connsiteY3" fmla="*/ 10972801 h 10972801"/>
                <a:gd name="connsiteX0" fmla="*/ 0 w 7315200"/>
                <a:gd name="connsiteY0" fmla="*/ 10972801 h 10972801"/>
                <a:gd name="connsiteX1" fmla="*/ 2743200 w 7315200"/>
                <a:gd name="connsiteY1" fmla="*/ 1 h 10972801"/>
                <a:gd name="connsiteX2" fmla="*/ 7315200 w 7315200"/>
                <a:gd name="connsiteY2" fmla="*/ 0 h 10972801"/>
                <a:gd name="connsiteX3" fmla="*/ 0 w 7315200"/>
                <a:gd name="connsiteY3" fmla="*/ 10972801 h 10972801"/>
                <a:gd name="connsiteX0" fmla="*/ 0 w 7315200"/>
                <a:gd name="connsiteY0" fmla="*/ 10972801 h 10972801"/>
                <a:gd name="connsiteX1" fmla="*/ 2286000 w 7315200"/>
                <a:gd name="connsiteY1" fmla="*/ 1 h 10972801"/>
                <a:gd name="connsiteX2" fmla="*/ 7315200 w 7315200"/>
                <a:gd name="connsiteY2" fmla="*/ 0 h 10972801"/>
                <a:gd name="connsiteX3" fmla="*/ 0 w 7315200"/>
                <a:gd name="connsiteY3" fmla="*/ 10972801 h 10972801"/>
                <a:gd name="connsiteX0" fmla="*/ 0 w 14516100"/>
                <a:gd name="connsiteY0" fmla="*/ 21945599 h 21945599"/>
                <a:gd name="connsiteX1" fmla="*/ 2286000 w 14516100"/>
                <a:gd name="connsiteY1" fmla="*/ 10972799 h 21945599"/>
                <a:gd name="connsiteX2" fmla="*/ 14516100 w 14516100"/>
                <a:gd name="connsiteY2" fmla="*/ 0 h 21945599"/>
                <a:gd name="connsiteX3" fmla="*/ 0 w 14516100"/>
                <a:gd name="connsiteY3" fmla="*/ 21945599 h 21945599"/>
                <a:gd name="connsiteX0" fmla="*/ 0 w 14516100"/>
                <a:gd name="connsiteY0" fmla="*/ 21945599 h 21945599"/>
                <a:gd name="connsiteX1" fmla="*/ 4572000 w 14516100"/>
                <a:gd name="connsiteY1" fmla="*/ 0 h 21945599"/>
                <a:gd name="connsiteX2" fmla="*/ 14516100 w 14516100"/>
                <a:gd name="connsiteY2" fmla="*/ 0 h 21945599"/>
                <a:gd name="connsiteX3" fmla="*/ 0 w 14516100"/>
                <a:gd name="connsiteY3" fmla="*/ 21945599 h 21945599"/>
                <a:gd name="connsiteX0" fmla="*/ 0 w 14499770"/>
                <a:gd name="connsiteY0" fmla="*/ 21945599 h 21945599"/>
                <a:gd name="connsiteX1" fmla="*/ 4572000 w 14499770"/>
                <a:gd name="connsiteY1" fmla="*/ 0 h 21945599"/>
                <a:gd name="connsiteX2" fmla="*/ 14499770 w 14499770"/>
                <a:gd name="connsiteY2" fmla="*/ 3448594 h 21945599"/>
                <a:gd name="connsiteX3" fmla="*/ 0 w 14499770"/>
                <a:gd name="connsiteY3" fmla="*/ 21945599 h 21945599"/>
                <a:gd name="connsiteX0" fmla="*/ 0 w 14499770"/>
                <a:gd name="connsiteY0" fmla="*/ 18497005 h 18497005"/>
                <a:gd name="connsiteX1" fmla="*/ 4624251 w 14499770"/>
                <a:gd name="connsiteY1" fmla="*/ 0 h 18497005"/>
                <a:gd name="connsiteX2" fmla="*/ 14499770 w 14499770"/>
                <a:gd name="connsiteY2" fmla="*/ 0 h 18497005"/>
                <a:gd name="connsiteX3" fmla="*/ 0 w 14499770"/>
                <a:gd name="connsiteY3" fmla="*/ 18497005 h 18497005"/>
              </a:gdLst>
              <a:ahLst/>
              <a:cxnLst>
                <a:cxn ang="0">
                  <a:pos x="connsiteX0" y="connsiteY0"/>
                </a:cxn>
                <a:cxn ang="0">
                  <a:pos x="connsiteX1" y="connsiteY1"/>
                </a:cxn>
                <a:cxn ang="0">
                  <a:pos x="connsiteX2" y="connsiteY2"/>
                </a:cxn>
                <a:cxn ang="0">
                  <a:pos x="connsiteX3" y="connsiteY3"/>
                </a:cxn>
              </a:cxnLst>
              <a:rect l="l" t="t" r="r" b="b"/>
              <a:pathLst>
                <a:path w="14499770" h="18497005">
                  <a:moveTo>
                    <a:pt x="0" y="18497005"/>
                  </a:moveTo>
                  <a:lnTo>
                    <a:pt x="4624251" y="0"/>
                  </a:lnTo>
                  <a:lnTo>
                    <a:pt x="14499770" y="0"/>
                  </a:lnTo>
                  <a:lnTo>
                    <a:pt x="0" y="18497005"/>
                  </a:lnTo>
                  <a:close/>
                </a:path>
              </a:pathLst>
            </a:custGeom>
            <a:solidFill>
              <a:srgbClr val="145FA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Rounded Rectangle 16"/>
          <p:cNvSpPr/>
          <p:nvPr/>
        </p:nvSpPr>
        <p:spPr>
          <a:xfrm>
            <a:off x="1456579" y="2900721"/>
            <a:ext cx="40910632" cy="27857838"/>
          </a:xfrm>
          <a:prstGeom prst="roundRect">
            <a:avLst>
              <a:gd name="adj" fmla="val 1508"/>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26842" tIns="163420" rIns="326842" bIns="163420" rtlCol="0" anchor="ctr"/>
          <a:lstStyle/>
          <a:p>
            <a:pPr algn="ctr"/>
            <a:endParaRPr lang="en-US" dirty="0"/>
          </a:p>
        </p:txBody>
      </p:sp>
      <p:sp>
        <p:nvSpPr>
          <p:cNvPr id="35" name="TextBox 34"/>
          <p:cNvSpPr txBox="1"/>
          <p:nvPr/>
        </p:nvSpPr>
        <p:spPr>
          <a:xfrm>
            <a:off x="30117159" y="31431279"/>
            <a:ext cx="12250055" cy="976363"/>
          </a:xfrm>
          <a:prstGeom prst="rect">
            <a:avLst/>
          </a:prstGeom>
          <a:noFill/>
        </p:spPr>
        <p:txBody>
          <a:bodyPr wrap="square" lIns="326842" tIns="163420" rIns="326842" bIns="163420" rtlCol="0">
            <a:spAutoFit/>
          </a:bodyPr>
          <a:lstStyle/>
          <a:p>
            <a:pPr marL="0" marR="0" indent="0" algn="r" defTabSz="4482304" rtl="0" eaLnBrk="1" fontAlgn="auto" latinLnBrk="0" hangingPunct="1">
              <a:lnSpc>
                <a:spcPct val="100000"/>
              </a:lnSpc>
              <a:spcBef>
                <a:spcPts val="0"/>
              </a:spcBef>
              <a:spcAft>
                <a:spcPts val="0"/>
              </a:spcAft>
              <a:buClrTx/>
              <a:buSzTx/>
              <a:buFontTx/>
              <a:buNone/>
              <a:tabLst/>
              <a:defRPr/>
            </a:pPr>
            <a:r>
              <a:rPr lang="en-US" sz="1400" kern="1200" baseline="0" dirty="0" smtClean="0">
                <a:solidFill>
                  <a:schemeClr val="tx2"/>
                </a:solidFill>
                <a:latin typeface="Calibri" pitchFamily="34" charset="0"/>
                <a:ea typeface="+mn-ea"/>
                <a:cs typeface="+mn-cs"/>
              </a:rPr>
              <a:t>www.cdc.gov | Contact CDC at: 1-800-CDC-INFO or www.cdc.gov/info</a:t>
            </a:r>
          </a:p>
          <a:p>
            <a:pPr marL="0" marR="0" indent="0" algn="r" defTabSz="4482304" rtl="0" eaLnBrk="1" fontAlgn="auto" latinLnBrk="0" hangingPunct="1">
              <a:lnSpc>
                <a:spcPct val="100000"/>
              </a:lnSpc>
              <a:spcBef>
                <a:spcPts val="0"/>
              </a:spcBef>
              <a:spcAft>
                <a:spcPts val="0"/>
              </a:spcAft>
              <a:buClrTx/>
              <a:buSzTx/>
              <a:buFontTx/>
              <a:buNone/>
              <a:tabLst/>
              <a:defRPr/>
            </a:pPr>
            <a:r>
              <a:rPr lang="en-US" sz="1400" kern="1200" baseline="0" dirty="0" smtClean="0">
                <a:solidFill>
                  <a:schemeClr val="tx2"/>
                </a:solidFill>
                <a:latin typeface="Calibri" pitchFamily="34" charset="0"/>
                <a:ea typeface="+mn-ea"/>
                <a:cs typeface="+mn-cs"/>
              </a:rPr>
              <a:t>The findings and conclusions in this report are those of the authors and do not necessarily represent the official position of the Centers for Disease Control and Prevention.</a:t>
            </a:r>
          </a:p>
        </p:txBody>
      </p:sp>
      <p:sp>
        <p:nvSpPr>
          <p:cNvPr id="36" name="Rounded Rectangle 35"/>
          <p:cNvSpPr/>
          <p:nvPr/>
        </p:nvSpPr>
        <p:spPr>
          <a:xfrm>
            <a:off x="2229399" y="929904"/>
            <a:ext cx="39432415" cy="3941643"/>
          </a:xfrm>
          <a:prstGeom prst="roundRect">
            <a:avLst/>
          </a:prstGeom>
          <a:solidFill>
            <a:srgbClr val="144B96"/>
          </a:solidFill>
          <a:ln w="1905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326842" tIns="163420" rIns="326842" bIns="163420" rtlCol="0" anchor="ctr"/>
          <a:lstStyle/>
          <a:p>
            <a:pPr algn="ctr"/>
            <a:endParaRPr lang="en-US" dirty="0">
              <a:ln w="19050">
                <a:solidFill>
                  <a:schemeClr val="tx1"/>
                </a:solidFill>
              </a:ln>
            </a:endParaRPr>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229397" y="28872088"/>
            <a:ext cx="17162875" cy="3048357"/>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4" r:id="rId1"/>
  </p:sldLayoutIdLst>
  <p:transition>
    <p:fade/>
  </p:transition>
  <p:txStyles>
    <p:titleStyle>
      <a:lvl1pPr algn="ctr" defTabSz="2925599" rtl="0" eaLnBrk="1" latinLnBrk="0" hangingPunct="1">
        <a:spcBef>
          <a:spcPct val="0"/>
        </a:spcBef>
        <a:buNone/>
        <a:defRPr sz="14000" kern="1200">
          <a:solidFill>
            <a:schemeClr val="tx1"/>
          </a:solidFill>
          <a:latin typeface="+mj-lt"/>
          <a:ea typeface="+mj-ea"/>
          <a:cs typeface="+mj-cs"/>
        </a:defRPr>
      </a:lvl1pPr>
    </p:titleStyle>
    <p:bodyStyle>
      <a:lvl1pPr marL="1097099" indent="-1097099" algn="l" defTabSz="2925599" rtl="0" eaLnBrk="1" latinLnBrk="0" hangingPunct="1">
        <a:spcBef>
          <a:spcPct val="20000"/>
        </a:spcBef>
        <a:buFont typeface="Arial" pitchFamily="34" charset="0"/>
        <a:buChar char="•"/>
        <a:defRPr sz="10300" kern="1200">
          <a:solidFill>
            <a:schemeClr val="tx1"/>
          </a:solidFill>
          <a:latin typeface="+mn-lt"/>
          <a:ea typeface="+mn-ea"/>
          <a:cs typeface="+mn-cs"/>
        </a:defRPr>
      </a:lvl1pPr>
      <a:lvl2pPr marL="2377049" indent="-914252" algn="l" defTabSz="2925599" rtl="0" eaLnBrk="1" latinLnBrk="0" hangingPunct="1">
        <a:spcBef>
          <a:spcPct val="20000"/>
        </a:spcBef>
        <a:buFont typeface="Arial" pitchFamily="34" charset="0"/>
        <a:buChar char="–"/>
        <a:defRPr sz="8900" kern="1200">
          <a:solidFill>
            <a:schemeClr val="tx1"/>
          </a:solidFill>
          <a:latin typeface="+mn-lt"/>
          <a:ea typeface="+mn-ea"/>
          <a:cs typeface="+mn-cs"/>
        </a:defRPr>
      </a:lvl2pPr>
      <a:lvl3pPr marL="3657000" indent="-731401" algn="l" defTabSz="2925599" rtl="0" eaLnBrk="1" latinLnBrk="0" hangingPunct="1">
        <a:spcBef>
          <a:spcPct val="20000"/>
        </a:spcBef>
        <a:buFont typeface="Arial" pitchFamily="34" charset="0"/>
        <a:buChar char="•"/>
        <a:defRPr sz="7900" kern="1200">
          <a:solidFill>
            <a:schemeClr val="tx1"/>
          </a:solidFill>
          <a:latin typeface="+mn-lt"/>
          <a:ea typeface="+mn-ea"/>
          <a:cs typeface="+mn-cs"/>
        </a:defRPr>
      </a:lvl3pPr>
      <a:lvl4pPr marL="5119799" indent="-731401" algn="l" defTabSz="2925599" rtl="0" eaLnBrk="1" latinLnBrk="0" hangingPunct="1">
        <a:spcBef>
          <a:spcPct val="20000"/>
        </a:spcBef>
        <a:buFont typeface="Arial" pitchFamily="34" charset="0"/>
        <a:buChar char="–"/>
        <a:defRPr sz="6500" kern="1200">
          <a:solidFill>
            <a:schemeClr val="tx1"/>
          </a:solidFill>
          <a:latin typeface="+mn-lt"/>
          <a:ea typeface="+mn-ea"/>
          <a:cs typeface="+mn-cs"/>
        </a:defRPr>
      </a:lvl4pPr>
      <a:lvl5pPr marL="6582601" indent="-731401" algn="l" defTabSz="2925599" rtl="0" eaLnBrk="1" latinLnBrk="0" hangingPunct="1">
        <a:spcBef>
          <a:spcPct val="20000"/>
        </a:spcBef>
        <a:buFont typeface="Arial" pitchFamily="34" charset="0"/>
        <a:buChar char="»"/>
        <a:defRPr sz="6500" kern="1200">
          <a:solidFill>
            <a:schemeClr val="tx1"/>
          </a:solidFill>
          <a:latin typeface="+mn-lt"/>
          <a:ea typeface="+mn-ea"/>
          <a:cs typeface="+mn-cs"/>
        </a:defRPr>
      </a:lvl5pPr>
      <a:lvl6pPr marL="8045398" indent="-731401" algn="l" defTabSz="2925599" rtl="0" eaLnBrk="1" latinLnBrk="0" hangingPunct="1">
        <a:spcBef>
          <a:spcPct val="20000"/>
        </a:spcBef>
        <a:buFont typeface="Arial" pitchFamily="34" charset="0"/>
        <a:buChar char="•"/>
        <a:defRPr sz="6500" kern="1200">
          <a:solidFill>
            <a:schemeClr val="tx1"/>
          </a:solidFill>
          <a:latin typeface="+mn-lt"/>
          <a:ea typeface="+mn-ea"/>
          <a:cs typeface="+mn-cs"/>
        </a:defRPr>
      </a:lvl6pPr>
      <a:lvl7pPr marL="9508200" indent="-731401" algn="l" defTabSz="2925599" rtl="0" eaLnBrk="1" latinLnBrk="0" hangingPunct="1">
        <a:spcBef>
          <a:spcPct val="20000"/>
        </a:spcBef>
        <a:buFont typeface="Arial" pitchFamily="34" charset="0"/>
        <a:buChar char="•"/>
        <a:defRPr sz="6500" kern="1200">
          <a:solidFill>
            <a:schemeClr val="tx1"/>
          </a:solidFill>
          <a:latin typeface="+mn-lt"/>
          <a:ea typeface="+mn-ea"/>
          <a:cs typeface="+mn-cs"/>
        </a:defRPr>
      </a:lvl7pPr>
      <a:lvl8pPr marL="10971002" indent="-731401" algn="l" defTabSz="2925599" rtl="0" eaLnBrk="1" latinLnBrk="0" hangingPunct="1">
        <a:spcBef>
          <a:spcPct val="20000"/>
        </a:spcBef>
        <a:buFont typeface="Arial" pitchFamily="34" charset="0"/>
        <a:buChar char="•"/>
        <a:defRPr sz="6500" kern="1200">
          <a:solidFill>
            <a:schemeClr val="tx1"/>
          </a:solidFill>
          <a:latin typeface="+mn-lt"/>
          <a:ea typeface="+mn-ea"/>
          <a:cs typeface="+mn-cs"/>
        </a:defRPr>
      </a:lvl8pPr>
      <a:lvl9pPr marL="12433799" indent="-731401" algn="l" defTabSz="2925599" rtl="0" eaLnBrk="1" latinLnBrk="0" hangingPunct="1">
        <a:spcBef>
          <a:spcPct val="20000"/>
        </a:spcBef>
        <a:buFont typeface="Arial" pitchFamily="34" charset="0"/>
        <a:buChar char="•"/>
        <a:defRPr sz="6500" kern="1200">
          <a:solidFill>
            <a:schemeClr val="tx1"/>
          </a:solidFill>
          <a:latin typeface="+mn-lt"/>
          <a:ea typeface="+mn-ea"/>
          <a:cs typeface="+mn-cs"/>
        </a:defRPr>
      </a:lvl9pPr>
    </p:bodyStyle>
    <p:otherStyle>
      <a:defPPr>
        <a:defRPr lang="en-US"/>
      </a:defPPr>
      <a:lvl1pPr marL="0" algn="l" defTabSz="2925599" rtl="0" eaLnBrk="1" latinLnBrk="0" hangingPunct="1">
        <a:defRPr sz="5800" kern="1200">
          <a:solidFill>
            <a:schemeClr val="tx1"/>
          </a:solidFill>
          <a:latin typeface="+mn-lt"/>
          <a:ea typeface="+mn-ea"/>
          <a:cs typeface="+mn-cs"/>
        </a:defRPr>
      </a:lvl1pPr>
      <a:lvl2pPr marL="1462802" algn="l" defTabSz="2925599" rtl="0" eaLnBrk="1" latinLnBrk="0" hangingPunct="1">
        <a:defRPr sz="5800" kern="1200">
          <a:solidFill>
            <a:schemeClr val="tx1"/>
          </a:solidFill>
          <a:latin typeface="+mn-lt"/>
          <a:ea typeface="+mn-ea"/>
          <a:cs typeface="+mn-cs"/>
        </a:defRPr>
      </a:lvl2pPr>
      <a:lvl3pPr marL="2925599" algn="l" defTabSz="2925599" rtl="0" eaLnBrk="1" latinLnBrk="0" hangingPunct="1">
        <a:defRPr sz="5800" kern="1200">
          <a:solidFill>
            <a:schemeClr val="tx1"/>
          </a:solidFill>
          <a:latin typeface="+mn-lt"/>
          <a:ea typeface="+mn-ea"/>
          <a:cs typeface="+mn-cs"/>
        </a:defRPr>
      </a:lvl3pPr>
      <a:lvl4pPr marL="4388401" algn="l" defTabSz="2925599" rtl="0" eaLnBrk="1" latinLnBrk="0" hangingPunct="1">
        <a:defRPr sz="5800" kern="1200">
          <a:solidFill>
            <a:schemeClr val="tx1"/>
          </a:solidFill>
          <a:latin typeface="+mn-lt"/>
          <a:ea typeface="+mn-ea"/>
          <a:cs typeface="+mn-cs"/>
        </a:defRPr>
      </a:lvl4pPr>
      <a:lvl5pPr marL="5851200" algn="l" defTabSz="2925599" rtl="0" eaLnBrk="1" latinLnBrk="0" hangingPunct="1">
        <a:defRPr sz="5800" kern="1200">
          <a:solidFill>
            <a:schemeClr val="tx1"/>
          </a:solidFill>
          <a:latin typeface="+mn-lt"/>
          <a:ea typeface="+mn-ea"/>
          <a:cs typeface="+mn-cs"/>
        </a:defRPr>
      </a:lvl5pPr>
      <a:lvl6pPr marL="7314002" algn="l" defTabSz="2925599" rtl="0" eaLnBrk="1" latinLnBrk="0" hangingPunct="1">
        <a:defRPr sz="5800" kern="1200">
          <a:solidFill>
            <a:schemeClr val="tx1"/>
          </a:solidFill>
          <a:latin typeface="+mn-lt"/>
          <a:ea typeface="+mn-ea"/>
          <a:cs typeface="+mn-cs"/>
        </a:defRPr>
      </a:lvl6pPr>
      <a:lvl7pPr marL="8776799" algn="l" defTabSz="2925599" rtl="0" eaLnBrk="1" latinLnBrk="0" hangingPunct="1">
        <a:defRPr sz="5800" kern="1200">
          <a:solidFill>
            <a:schemeClr val="tx1"/>
          </a:solidFill>
          <a:latin typeface="+mn-lt"/>
          <a:ea typeface="+mn-ea"/>
          <a:cs typeface="+mn-cs"/>
        </a:defRPr>
      </a:lvl7pPr>
      <a:lvl8pPr marL="10239601" algn="l" defTabSz="2925599" rtl="0" eaLnBrk="1" latinLnBrk="0" hangingPunct="1">
        <a:defRPr sz="5800" kern="1200">
          <a:solidFill>
            <a:schemeClr val="tx1"/>
          </a:solidFill>
          <a:latin typeface="+mn-lt"/>
          <a:ea typeface="+mn-ea"/>
          <a:cs typeface="+mn-cs"/>
        </a:defRPr>
      </a:lvl8pPr>
      <a:lvl9pPr marL="11702402" algn="l" defTabSz="2925599"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2" name="Title 1"/>
          <p:cNvSpPr txBox="1">
            <a:spLocks/>
          </p:cNvSpPr>
          <p:nvPr/>
        </p:nvSpPr>
        <p:spPr>
          <a:xfrm>
            <a:off x="283780" y="850091"/>
            <a:ext cx="43076370" cy="776001"/>
          </a:xfrm>
          <a:prstGeom prst="rect">
            <a:avLst/>
          </a:prstGeom>
          <a:effectLst/>
        </p:spPr>
        <p:txBody>
          <a:bodyPr lIns="326842" tIns="163420" rIns="326842" bIns="163420" anchor="ctr"/>
          <a:lstStyle>
            <a:lvl1pPr algn="ctr" defTabSz="1254008" rtl="0" eaLnBrk="1" latinLnBrk="0" hangingPunct="1">
              <a:spcBef>
                <a:spcPct val="0"/>
              </a:spcBef>
              <a:buNone/>
              <a:defRPr sz="2000" b="1" kern="1200" baseline="0">
                <a:solidFill>
                  <a:schemeClr val="tx2"/>
                </a:solidFill>
                <a:latin typeface="Calibri" pitchFamily="34" charset="0"/>
                <a:ea typeface="+mj-ea"/>
                <a:cs typeface="Calibri" pitchFamily="34" charset="0"/>
              </a:defRPr>
            </a:lvl1pPr>
          </a:lstStyle>
          <a:p>
            <a:r>
              <a:rPr lang="en-US" sz="7600" dirty="0">
                <a:solidFill>
                  <a:schemeClr val="accent6">
                    <a:lumMod val="90000"/>
                    <a:lumOff val="10000"/>
                  </a:schemeClr>
                </a:solidFill>
              </a:rPr>
              <a:t>Using Emergency Medical Services (EMS) Data to Assess Personal Protective Equipment </a:t>
            </a:r>
            <a:r>
              <a:rPr lang="en-US" sz="7600" dirty="0" smtClean="0">
                <a:solidFill>
                  <a:schemeClr val="accent6">
                    <a:lumMod val="90000"/>
                    <a:lumOff val="10000"/>
                  </a:schemeClr>
                </a:solidFill>
              </a:rPr>
              <a:t>Reporting </a:t>
            </a:r>
            <a:r>
              <a:rPr lang="en-US" sz="7600" dirty="0">
                <a:solidFill>
                  <a:schemeClr val="accent6">
                    <a:lumMod val="90000"/>
                    <a:lumOff val="10000"/>
                  </a:schemeClr>
                </a:solidFill>
              </a:rPr>
              <a:t>by Illinois EMS Providers in Response to the 2014–2016 Ebola Outbreak in West Africa</a:t>
            </a:r>
          </a:p>
        </p:txBody>
      </p:sp>
      <p:sp>
        <p:nvSpPr>
          <p:cNvPr id="93" name="Title 1"/>
          <p:cNvSpPr txBox="1">
            <a:spLocks/>
          </p:cNvSpPr>
          <p:nvPr/>
        </p:nvSpPr>
        <p:spPr>
          <a:xfrm>
            <a:off x="2319632" y="2587861"/>
            <a:ext cx="39293064" cy="839283"/>
          </a:xfrm>
          <a:prstGeom prst="rect">
            <a:avLst/>
          </a:prstGeom>
        </p:spPr>
        <p:txBody>
          <a:bodyPr lIns="326842" tIns="163420" rIns="326842" bIns="163420" anchor="ctr"/>
          <a:lstStyle>
            <a:lvl1pPr algn="ctr" defTabSz="1254008" rtl="0" eaLnBrk="1" latinLnBrk="0" hangingPunct="1">
              <a:spcBef>
                <a:spcPct val="0"/>
              </a:spcBef>
              <a:buNone/>
              <a:defRPr sz="2000" b="1" kern="1200" baseline="0">
                <a:solidFill>
                  <a:schemeClr val="tx2"/>
                </a:solidFill>
                <a:latin typeface="Calibri" pitchFamily="34" charset="0"/>
                <a:ea typeface="+mj-ea"/>
                <a:cs typeface="Calibri" pitchFamily="34" charset="0"/>
              </a:defRPr>
            </a:lvl1pPr>
          </a:lstStyle>
          <a:p>
            <a:r>
              <a:rPr lang="en-US" sz="5800" dirty="0" smtClean="0">
                <a:solidFill>
                  <a:schemeClr val="accent6">
                    <a:lumMod val="90000"/>
                    <a:lumOff val="10000"/>
                  </a:schemeClr>
                </a:solidFill>
              </a:rPr>
              <a:t>Livia Navon</a:t>
            </a:r>
            <a:r>
              <a:rPr lang="en-US" sz="5800" baseline="30000" dirty="0" smtClean="0">
                <a:solidFill>
                  <a:schemeClr val="accent6">
                    <a:lumMod val="90000"/>
                    <a:lumOff val="10000"/>
                  </a:schemeClr>
                </a:solidFill>
              </a:rPr>
              <a:t>1,2</a:t>
            </a:r>
            <a:r>
              <a:rPr lang="en-US" sz="5800" dirty="0">
                <a:solidFill>
                  <a:schemeClr val="accent6">
                    <a:lumMod val="90000"/>
                    <a:lumOff val="10000"/>
                  </a:schemeClr>
                </a:solidFill>
              </a:rPr>
              <a:t> , </a:t>
            </a:r>
            <a:r>
              <a:rPr lang="en-US" sz="5800" dirty="0" smtClean="0">
                <a:solidFill>
                  <a:schemeClr val="accent6">
                    <a:lumMod val="90000"/>
                    <a:lumOff val="10000"/>
                  </a:schemeClr>
                </a:solidFill>
              </a:rPr>
              <a:t>Daniel Lee</a:t>
            </a:r>
            <a:r>
              <a:rPr lang="en-US" sz="5800" baseline="30000" dirty="0" smtClean="0">
                <a:solidFill>
                  <a:schemeClr val="accent6">
                    <a:lumMod val="90000"/>
                    <a:lumOff val="10000"/>
                  </a:schemeClr>
                </a:solidFill>
              </a:rPr>
              <a:t>1</a:t>
            </a:r>
            <a:r>
              <a:rPr lang="en-US" sz="5800" dirty="0" smtClean="0">
                <a:solidFill>
                  <a:schemeClr val="accent6">
                    <a:lumMod val="90000"/>
                    <a:lumOff val="10000"/>
                  </a:schemeClr>
                </a:solidFill>
              </a:rPr>
              <a:t>, and Lisa Diep</a:t>
            </a:r>
            <a:r>
              <a:rPr lang="en-US" sz="5800" baseline="30000" dirty="0" smtClean="0">
                <a:solidFill>
                  <a:schemeClr val="accent6">
                    <a:lumMod val="90000"/>
                    <a:lumOff val="10000"/>
                  </a:schemeClr>
                </a:solidFill>
              </a:rPr>
              <a:t>3</a:t>
            </a:r>
            <a:endParaRPr lang="en-US" sz="5800" baseline="30000" dirty="0">
              <a:solidFill>
                <a:schemeClr val="accent6">
                  <a:lumMod val="90000"/>
                  <a:lumOff val="10000"/>
                </a:schemeClr>
              </a:solidFill>
            </a:endParaRPr>
          </a:p>
        </p:txBody>
      </p:sp>
      <p:sp>
        <p:nvSpPr>
          <p:cNvPr id="101" name="Title 1"/>
          <p:cNvSpPr txBox="1">
            <a:spLocks/>
          </p:cNvSpPr>
          <p:nvPr/>
        </p:nvSpPr>
        <p:spPr>
          <a:xfrm>
            <a:off x="1382478" y="3464705"/>
            <a:ext cx="41866430" cy="914399"/>
          </a:xfrm>
          <a:prstGeom prst="rect">
            <a:avLst/>
          </a:prstGeom>
        </p:spPr>
        <p:txBody>
          <a:bodyPr lIns="326842" tIns="163420" rIns="326842" bIns="163420" anchor="ctr"/>
          <a:lstStyle>
            <a:lvl1pPr algn="ctr" defTabSz="1254008" rtl="0" eaLnBrk="1" latinLnBrk="0" hangingPunct="1">
              <a:spcBef>
                <a:spcPct val="0"/>
              </a:spcBef>
              <a:buNone/>
              <a:defRPr sz="2000" b="1" kern="1200" baseline="0">
                <a:solidFill>
                  <a:schemeClr val="tx2"/>
                </a:solidFill>
                <a:latin typeface="Calibri" pitchFamily="34" charset="0"/>
                <a:ea typeface="+mj-ea"/>
                <a:cs typeface="Calibri" pitchFamily="34" charset="0"/>
              </a:defRPr>
            </a:lvl1pPr>
          </a:lstStyle>
          <a:p>
            <a:pPr lvl="0"/>
            <a:r>
              <a:rPr lang="en-US" sz="4000" dirty="0" smtClean="0">
                <a:solidFill>
                  <a:schemeClr val="accent6">
                    <a:lumMod val="90000"/>
                    <a:lumOff val="10000"/>
                  </a:schemeClr>
                </a:solidFill>
              </a:rPr>
              <a:t>1. Illinois Department of Public Health  2. Division </a:t>
            </a:r>
            <a:r>
              <a:rPr lang="en-US" sz="4000" dirty="0">
                <a:solidFill>
                  <a:schemeClr val="accent6">
                    <a:lumMod val="90000"/>
                    <a:lumOff val="10000"/>
                  </a:schemeClr>
                </a:solidFill>
              </a:rPr>
              <a:t>of S</a:t>
            </a:r>
            <a:r>
              <a:rPr lang="en-US" sz="4000" dirty="0">
                <a:solidFill>
                  <a:schemeClr val="tx1"/>
                </a:solidFill>
              </a:rPr>
              <a:t>ta</a:t>
            </a:r>
            <a:r>
              <a:rPr lang="en-US" sz="4000" dirty="0">
                <a:solidFill>
                  <a:schemeClr val="accent6">
                    <a:lumMod val="90000"/>
                    <a:lumOff val="10000"/>
                  </a:schemeClr>
                </a:solidFill>
              </a:rPr>
              <a:t>te and Local Readiness, Office of Public Health Preparedness and Response, </a:t>
            </a:r>
            <a:r>
              <a:rPr lang="en-US" sz="4000" dirty="0" smtClean="0">
                <a:solidFill>
                  <a:schemeClr val="accent6">
                    <a:lumMod val="90000"/>
                    <a:lumOff val="10000"/>
                  </a:schemeClr>
                </a:solidFill>
              </a:rPr>
              <a:t>CDC</a:t>
            </a:r>
            <a:r>
              <a:rPr lang="en-US" sz="4000" dirty="0">
                <a:solidFill>
                  <a:schemeClr val="accent6">
                    <a:lumMod val="90000"/>
                    <a:lumOff val="10000"/>
                  </a:schemeClr>
                </a:solidFill>
              </a:rPr>
              <a:t> </a:t>
            </a:r>
            <a:r>
              <a:rPr lang="en-US" sz="4000" dirty="0" smtClean="0">
                <a:solidFill>
                  <a:schemeClr val="accent6">
                    <a:lumMod val="90000"/>
                    <a:lumOff val="10000"/>
                  </a:schemeClr>
                </a:solidFill>
              </a:rPr>
              <a:t>3. University of Illinois at Chicago, School of Public Health  </a:t>
            </a:r>
            <a:endParaRPr lang="en-US" sz="4000" dirty="0">
              <a:solidFill>
                <a:schemeClr val="accent6">
                  <a:lumMod val="90000"/>
                  <a:lumOff val="10000"/>
                </a:schemeClr>
              </a:solidFill>
            </a:endParaRPr>
          </a:p>
        </p:txBody>
      </p:sp>
      <p:sp>
        <p:nvSpPr>
          <p:cNvPr id="29" name="Text Placeholder 5"/>
          <p:cNvSpPr txBox="1">
            <a:spLocks/>
          </p:cNvSpPr>
          <p:nvPr/>
        </p:nvSpPr>
        <p:spPr>
          <a:xfrm>
            <a:off x="2299072" y="5284482"/>
            <a:ext cx="8295359" cy="10370712"/>
          </a:xfrm>
          <a:prstGeom prst="rect">
            <a:avLst/>
          </a:prstGeom>
        </p:spPr>
        <p:txBody>
          <a:bodyPr lIns="326842" tIns="163420" rIns="326842" bIns="163420"/>
          <a:lstStyle>
            <a:lvl1pPr marL="470253" indent="-470253" algn="l" defTabSz="1254008" rtl="0" eaLnBrk="1" latinLnBrk="0" hangingPunct="1">
              <a:spcBef>
                <a:spcPct val="20000"/>
              </a:spcBef>
              <a:buFont typeface="Arial" pitchFamily="34" charset="0"/>
              <a:buNone/>
              <a:defRPr sz="1200" b="1" kern="1200" baseline="0">
                <a:solidFill>
                  <a:schemeClr val="bg1"/>
                </a:solidFill>
                <a:latin typeface="+mn-lt"/>
                <a:ea typeface="+mn-ea"/>
                <a:cs typeface="+mn-cs"/>
              </a:defRPr>
            </a:lvl1pPr>
            <a:lvl2pPr marL="1018882" indent="-391878" algn="l" defTabSz="1254008" rtl="0" eaLnBrk="1" latinLnBrk="0" hangingPunct="1">
              <a:spcBef>
                <a:spcPct val="20000"/>
              </a:spcBef>
              <a:buFont typeface="Arial" pitchFamily="34" charset="0"/>
              <a:buNone/>
              <a:defRPr sz="1200" b="1" kern="1200">
                <a:solidFill>
                  <a:schemeClr val="bg1">
                    <a:lumMod val="60000"/>
                    <a:lumOff val="40000"/>
                  </a:schemeClr>
                </a:solidFill>
                <a:latin typeface="+mn-lt"/>
                <a:ea typeface="+mn-ea"/>
                <a:cs typeface="+mn-cs"/>
              </a:defRPr>
            </a:lvl2pPr>
            <a:lvl3pPr marL="1567510" indent="-313502" algn="l" defTabSz="1254008" rtl="0" eaLnBrk="1" latinLnBrk="0" hangingPunct="1">
              <a:spcBef>
                <a:spcPct val="20000"/>
              </a:spcBef>
              <a:buFont typeface="Arial" pitchFamily="34" charset="0"/>
              <a:buNone/>
              <a:defRPr sz="1200" b="1" kern="1200">
                <a:solidFill>
                  <a:schemeClr val="bg1">
                    <a:lumMod val="60000"/>
                    <a:lumOff val="40000"/>
                  </a:schemeClr>
                </a:solidFill>
                <a:latin typeface="+mn-lt"/>
                <a:ea typeface="+mn-ea"/>
                <a:cs typeface="+mn-cs"/>
              </a:defRPr>
            </a:lvl3pPr>
            <a:lvl4pPr marL="2194514" indent="-313502" algn="l" defTabSz="1254008" rtl="0" eaLnBrk="1" latinLnBrk="0" hangingPunct="1">
              <a:spcBef>
                <a:spcPct val="20000"/>
              </a:spcBef>
              <a:buFont typeface="Arial" pitchFamily="34" charset="0"/>
              <a:buNone/>
              <a:defRPr sz="1200" b="1" kern="1200">
                <a:solidFill>
                  <a:schemeClr val="bg1">
                    <a:lumMod val="60000"/>
                    <a:lumOff val="40000"/>
                  </a:schemeClr>
                </a:solidFill>
                <a:latin typeface="+mn-lt"/>
                <a:ea typeface="+mn-ea"/>
                <a:cs typeface="+mn-cs"/>
              </a:defRPr>
            </a:lvl4pPr>
            <a:lvl5pPr marL="2821518" indent="-313502" algn="l" defTabSz="1254008" rtl="0" eaLnBrk="1" latinLnBrk="0" hangingPunct="1">
              <a:spcBef>
                <a:spcPct val="20000"/>
              </a:spcBef>
              <a:buFont typeface="Arial" pitchFamily="34" charset="0"/>
              <a:buNone/>
              <a:defRPr sz="1200" b="1" kern="1200">
                <a:solidFill>
                  <a:schemeClr val="bg1">
                    <a:lumMod val="60000"/>
                    <a:lumOff val="40000"/>
                  </a:schemeClr>
                </a:solidFill>
                <a:latin typeface="+mn-lt"/>
                <a:ea typeface="+mn-ea"/>
                <a:cs typeface="+mn-cs"/>
              </a:defRPr>
            </a:lvl5pPr>
            <a:lvl6pPr marL="3448522" indent="-313502" algn="l" defTabSz="1254008"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4075527" indent="-313502" algn="l" defTabSz="1254008"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702531" indent="-313502" algn="l" defTabSz="1254008"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329535" indent="-313502" algn="l" defTabSz="1254008"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400044" lvl="2" indent="0">
              <a:spcBef>
                <a:spcPts val="86"/>
              </a:spcBef>
              <a:spcAft>
                <a:spcPts val="86"/>
              </a:spcAft>
              <a:buClr>
                <a:srgbClr val="AA272F"/>
              </a:buClr>
              <a:buSzPct val="100000"/>
            </a:pPr>
            <a:endParaRPr lang="en-US" sz="2300" b="0" dirty="0">
              <a:solidFill>
                <a:srgbClr val="3F3F3F"/>
              </a:solidFill>
              <a:latin typeface="Calibri" pitchFamily="34" charset="0"/>
              <a:cs typeface="Calibri" pitchFamily="34" charset="0"/>
            </a:endParaRPr>
          </a:p>
        </p:txBody>
      </p:sp>
      <p:sp>
        <p:nvSpPr>
          <p:cNvPr id="24" name="Text Placeholder 5"/>
          <p:cNvSpPr txBox="1">
            <a:spLocks/>
          </p:cNvSpPr>
          <p:nvPr/>
        </p:nvSpPr>
        <p:spPr>
          <a:xfrm>
            <a:off x="358780" y="13998228"/>
            <a:ext cx="14062841" cy="5118655"/>
          </a:xfrm>
          <a:prstGeom prst="rect">
            <a:avLst/>
          </a:prstGeom>
          <a:ln>
            <a:noFill/>
          </a:ln>
        </p:spPr>
        <p:txBody>
          <a:bodyPr lIns="326842" tIns="163420" rIns="326842" bIns="163420"/>
          <a:lstStyle>
            <a:lvl1pPr marL="470253" indent="-470253" algn="l" defTabSz="1254008" rtl="0" eaLnBrk="1" latinLnBrk="0" hangingPunct="1">
              <a:spcBef>
                <a:spcPct val="20000"/>
              </a:spcBef>
              <a:buFont typeface="Arial" pitchFamily="34" charset="0"/>
              <a:buNone/>
              <a:defRPr sz="1200" b="1" kern="1200" baseline="0">
                <a:solidFill>
                  <a:schemeClr val="bg1"/>
                </a:solidFill>
                <a:latin typeface="+mn-lt"/>
                <a:ea typeface="+mn-ea"/>
                <a:cs typeface="+mn-cs"/>
              </a:defRPr>
            </a:lvl1pPr>
            <a:lvl2pPr marL="1018882" indent="-391878" algn="l" defTabSz="1254008" rtl="0" eaLnBrk="1" latinLnBrk="0" hangingPunct="1">
              <a:spcBef>
                <a:spcPct val="20000"/>
              </a:spcBef>
              <a:buFont typeface="Arial" pitchFamily="34" charset="0"/>
              <a:buNone/>
              <a:defRPr sz="1200" b="1" kern="1200">
                <a:solidFill>
                  <a:schemeClr val="bg1">
                    <a:lumMod val="60000"/>
                    <a:lumOff val="40000"/>
                  </a:schemeClr>
                </a:solidFill>
                <a:latin typeface="+mn-lt"/>
                <a:ea typeface="+mn-ea"/>
                <a:cs typeface="+mn-cs"/>
              </a:defRPr>
            </a:lvl2pPr>
            <a:lvl3pPr marL="1567510" indent="-313502" algn="l" defTabSz="1254008" rtl="0" eaLnBrk="1" latinLnBrk="0" hangingPunct="1">
              <a:spcBef>
                <a:spcPct val="20000"/>
              </a:spcBef>
              <a:buFont typeface="Arial" pitchFamily="34" charset="0"/>
              <a:buNone/>
              <a:defRPr sz="1200" b="1" kern="1200">
                <a:solidFill>
                  <a:schemeClr val="bg1">
                    <a:lumMod val="60000"/>
                    <a:lumOff val="40000"/>
                  </a:schemeClr>
                </a:solidFill>
                <a:latin typeface="+mn-lt"/>
                <a:ea typeface="+mn-ea"/>
                <a:cs typeface="+mn-cs"/>
              </a:defRPr>
            </a:lvl3pPr>
            <a:lvl4pPr marL="2194514" indent="-313502" algn="l" defTabSz="1254008" rtl="0" eaLnBrk="1" latinLnBrk="0" hangingPunct="1">
              <a:spcBef>
                <a:spcPct val="20000"/>
              </a:spcBef>
              <a:buFont typeface="Arial" pitchFamily="34" charset="0"/>
              <a:buNone/>
              <a:defRPr sz="1200" b="1" kern="1200">
                <a:solidFill>
                  <a:schemeClr val="bg1">
                    <a:lumMod val="60000"/>
                    <a:lumOff val="40000"/>
                  </a:schemeClr>
                </a:solidFill>
                <a:latin typeface="+mn-lt"/>
                <a:ea typeface="+mn-ea"/>
                <a:cs typeface="+mn-cs"/>
              </a:defRPr>
            </a:lvl4pPr>
            <a:lvl5pPr marL="2821518" indent="-313502" algn="l" defTabSz="1254008" rtl="0" eaLnBrk="1" latinLnBrk="0" hangingPunct="1">
              <a:spcBef>
                <a:spcPct val="20000"/>
              </a:spcBef>
              <a:buFont typeface="Arial" pitchFamily="34" charset="0"/>
              <a:buNone/>
              <a:defRPr sz="1200" b="1" kern="1200">
                <a:solidFill>
                  <a:schemeClr val="bg1">
                    <a:lumMod val="60000"/>
                    <a:lumOff val="40000"/>
                  </a:schemeClr>
                </a:solidFill>
                <a:latin typeface="+mn-lt"/>
                <a:ea typeface="+mn-ea"/>
                <a:cs typeface="+mn-cs"/>
              </a:defRPr>
            </a:lvl5pPr>
            <a:lvl6pPr marL="3448522" indent="-313502" algn="l" defTabSz="1254008"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4075527" indent="-313502" algn="l" defTabSz="1254008"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702531" indent="-313502" algn="l" defTabSz="1254008"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329535" indent="-313502" algn="l" defTabSz="1254008"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lgn="ctr"/>
            <a:r>
              <a:rPr lang="en-US" sz="4200" dirty="0" smtClean="0">
                <a:solidFill>
                  <a:schemeClr val="accent6">
                    <a:lumMod val="90000"/>
                    <a:lumOff val="10000"/>
                  </a:schemeClr>
                </a:solidFill>
                <a:latin typeface="Calibri" pitchFamily="34" charset="0"/>
                <a:cs typeface="Calibri" pitchFamily="34" charset="0"/>
              </a:rPr>
              <a:t>Methods</a:t>
            </a:r>
          </a:p>
          <a:p>
            <a:pPr marL="262993" lvl="1" indent="-262993">
              <a:spcBef>
                <a:spcPts val="0"/>
              </a:spcBef>
              <a:spcAft>
                <a:spcPts val="86"/>
              </a:spcAft>
              <a:buClr>
                <a:srgbClr val="006858"/>
              </a:buClr>
              <a:buSzPct val="100000"/>
            </a:pPr>
            <a:endParaRPr lang="en-US" sz="2800" b="0" dirty="0" smtClean="0">
              <a:solidFill>
                <a:schemeClr val="tx1"/>
              </a:solidFill>
            </a:endParaRPr>
          </a:p>
          <a:p>
            <a:pPr marL="514350" lvl="1" indent="-514350">
              <a:spcBef>
                <a:spcPts val="0"/>
              </a:spcBef>
              <a:spcAft>
                <a:spcPts val="86"/>
              </a:spcAft>
              <a:buClr>
                <a:schemeClr val="accent6"/>
              </a:buClr>
              <a:buSzPct val="100000"/>
              <a:buFont typeface="Wingdings" panose="05000000000000000000" pitchFamily="2" charset="2"/>
              <a:buChar char="§"/>
            </a:pPr>
            <a:r>
              <a:rPr lang="en-US" sz="3000" b="0" dirty="0" smtClean="0">
                <a:solidFill>
                  <a:schemeClr val="tx1"/>
                </a:solidFill>
              </a:rPr>
              <a:t>Illinois EMS data ambulance run data from January 1, 2013–December 31, 2015 were included in this analysis</a:t>
            </a:r>
          </a:p>
          <a:p>
            <a:pPr marL="514350" lvl="1" indent="-514350">
              <a:spcBef>
                <a:spcPts val="0"/>
              </a:spcBef>
              <a:spcAft>
                <a:spcPts val="86"/>
              </a:spcAft>
              <a:buClr>
                <a:schemeClr val="accent6"/>
              </a:buClr>
              <a:buSzPct val="100000"/>
              <a:buFont typeface="Wingdings" panose="05000000000000000000" pitchFamily="2" charset="2"/>
              <a:buChar char="§"/>
            </a:pPr>
            <a:endParaRPr lang="en-US" sz="2600" b="0" dirty="0" smtClean="0">
              <a:solidFill>
                <a:schemeClr val="tx1"/>
              </a:solidFill>
            </a:endParaRPr>
          </a:p>
          <a:p>
            <a:pPr marL="514350" lvl="1" indent="-514350">
              <a:spcBef>
                <a:spcPts val="0"/>
              </a:spcBef>
              <a:spcAft>
                <a:spcPts val="86"/>
              </a:spcAft>
              <a:buClr>
                <a:schemeClr val="accent6"/>
              </a:buClr>
              <a:buSzPct val="100000"/>
              <a:buFont typeface="Wingdings" panose="05000000000000000000" pitchFamily="2" charset="2"/>
              <a:buChar char="§"/>
            </a:pPr>
            <a:r>
              <a:rPr lang="en-US" sz="3000" b="0" dirty="0" smtClean="0">
                <a:solidFill>
                  <a:schemeClr val="tx1"/>
                </a:solidFill>
              </a:rPr>
              <a:t>Patients were classified as infectious or non-infectious based on primary symptoms reported by EMS providers</a:t>
            </a:r>
          </a:p>
          <a:p>
            <a:pPr marL="514350" lvl="1" indent="-514350">
              <a:spcBef>
                <a:spcPts val="0"/>
              </a:spcBef>
              <a:spcAft>
                <a:spcPts val="86"/>
              </a:spcAft>
              <a:buClr>
                <a:schemeClr val="accent6"/>
              </a:buClr>
              <a:buSzPct val="100000"/>
              <a:buFont typeface="Wingdings" panose="05000000000000000000" pitchFamily="2" charset="2"/>
              <a:buChar char="§"/>
            </a:pPr>
            <a:endParaRPr lang="en-US" sz="2400" b="0" dirty="0" smtClean="0">
              <a:solidFill>
                <a:schemeClr val="tx1"/>
              </a:solidFill>
            </a:endParaRPr>
          </a:p>
          <a:p>
            <a:pPr marL="514350" lvl="1" indent="-514350">
              <a:spcBef>
                <a:spcPts val="0"/>
              </a:spcBef>
              <a:spcAft>
                <a:spcPts val="86"/>
              </a:spcAft>
              <a:buClr>
                <a:schemeClr val="accent6"/>
              </a:buClr>
              <a:buSzPct val="100000"/>
              <a:buFont typeface="Wingdings" panose="05000000000000000000" pitchFamily="2" charset="2"/>
              <a:buChar char="§"/>
            </a:pPr>
            <a:r>
              <a:rPr lang="en-US" sz="3000" b="0" dirty="0" err="1" smtClean="0">
                <a:solidFill>
                  <a:schemeClr val="tx1"/>
                </a:solidFill>
              </a:rPr>
              <a:t>JoinPoint</a:t>
            </a:r>
            <a:r>
              <a:rPr lang="en-US" sz="3000" b="0" dirty="0" smtClean="0">
                <a:solidFill>
                  <a:schemeClr val="tx1"/>
                </a:solidFill>
              </a:rPr>
              <a:t> regression software (available from the National Cancer Institute) was used to examine trends in self-reported PPE  provider use by quarter</a:t>
            </a:r>
          </a:p>
          <a:p>
            <a:pPr marL="262993" lvl="1" indent="-262993">
              <a:spcBef>
                <a:spcPts val="0"/>
              </a:spcBef>
              <a:spcAft>
                <a:spcPts val="86"/>
              </a:spcAft>
              <a:buClr>
                <a:srgbClr val="006858"/>
              </a:buClr>
              <a:buSzPct val="100000"/>
              <a:buFont typeface="Wingdings" pitchFamily="2" charset="2"/>
              <a:buChar char="§"/>
            </a:pPr>
            <a:endParaRPr lang="en-US" sz="3000" b="0" dirty="0" smtClean="0">
              <a:solidFill>
                <a:schemeClr val="accent6">
                  <a:lumMod val="90000"/>
                  <a:lumOff val="10000"/>
                </a:schemeClr>
              </a:solidFill>
            </a:endParaRPr>
          </a:p>
          <a:p>
            <a:pPr marL="262993" lvl="1" indent="-262993">
              <a:spcBef>
                <a:spcPts val="0"/>
              </a:spcBef>
              <a:spcAft>
                <a:spcPts val="86"/>
              </a:spcAft>
              <a:buClr>
                <a:srgbClr val="006858"/>
              </a:buClr>
              <a:buSzPct val="100000"/>
              <a:buFont typeface="Wingdings" pitchFamily="2" charset="2"/>
              <a:buChar char="§"/>
            </a:pPr>
            <a:endParaRPr lang="en-US" sz="3200" b="0" dirty="0" smtClean="0">
              <a:solidFill>
                <a:schemeClr val="accent6">
                  <a:lumMod val="90000"/>
                  <a:lumOff val="10000"/>
                </a:schemeClr>
              </a:solidFill>
              <a:latin typeface="Calibri" pitchFamily="34" charset="0"/>
              <a:cs typeface="Calibri" pitchFamily="34" charset="0"/>
            </a:endParaRPr>
          </a:p>
          <a:p>
            <a:pPr marL="400044" lvl="2" indent="0">
              <a:spcBef>
                <a:spcPts val="86"/>
              </a:spcBef>
              <a:spcAft>
                <a:spcPts val="86"/>
              </a:spcAft>
              <a:buClr>
                <a:srgbClr val="AA272F"/>
              </a:buClr>
              <a:buSzPct val="100000"/>
            </a:pPr>
            <a:endParaRPr lang="en-US" sz="2300" b="0" dirty="0">
              <a:solidFill>
                <a:schemeClr val="accent6">
                  <a:lumMod val="90000"/>
                  <a:lumOff val="10000"/>
                </a:schemeClr>
              </a:solidFill>
              <a:latin typeface="Calibri" pitchFamily="34" charset="0"/>
              <a:cs typeface="Calibri" pitchFamily="34" charset="0"/>
            </a:endParaRPr>
          </a:p>
        </p:txBody>
      </p:sp>
      <p:sp>
        <p:nvSpPr>
          <p:cNvPr id="3" name="TextBox 2"/>
          <p:cNvSpPr txBox="1"/>
          <p:nvPr/>
        </p:nvSpPr>
        <p:spPr>
          <a:xfrm>
            <a:off x="31234434" y="24229790"/>
            <a:ext cx="11893237" cy="8956294"/>
          </a:xfrm>
          <a:prstGeom prst="rect">
            <a:avLst/>
          </a:prstGeom>
          <a:noFill/>
          <a:ln>
            <a:noFill/>
          </a:ln>
        </p:spPr>
        <p:txBody>
          <a:bodyPr wrap="square" lIns="213357" tIns="106678" rIns="213357" bIns="106678" rtlCol="0">
            <a:spAutoFit/>
          </a:bodyPr>
          <a:lstStyle/>
          <a:p>
            <a:pPr algn="ctr"/>
            <a:r>
              <a:rPr lang="en-US" sz="4200" b="1" dirty="0" smtClean="0">
                <a:solidFill>
                  <a:schemeClr val="accent6">
                    <a:lumMod val="90000"/>
                    <a:lumOff val="10000"/>
                  </a:schemeClr>
                </a:solidFill>
                <a:latin typeface="Calibri" panose="020F0502020204030204" pitchFamily="34" charset="0"/>
              </a:rPr>
              <a:t>Conclusions</a:t>
            </a:r>
          </a:p>
          <a:p>
            <a:pPr algn="ctr"/>
            <a:endParaRPr lang="en-US" sz="1200" b="1" dirty="0" smtClean="0">
              <a:solidFill>
                <a:srgbClr val="006858"/>
              </a:solidFill>
              <a:latin typeface="Calibri" panose="020F0502020204030204" pitchFamily="34" charset="0"/>
            </a:endParaRPr>
          </a:p>
          <a:p>
            <a:pPr marL="457200" lvl="1" indent="-457200">
              <a:buClr>
                <a:schemeClr val="accent6"/>
              </a:buClr>
              <a:buFont typeface="Wingdings" panose="05000000000000000000" pitchFamily="2" charset="2"/>
              <a:buChar char="§"/>
            </a:pPr>
            <a:r>
              <a:rPr lang="en-US" sz="3000" dirty="0" smtClean="0"/>
              <a:t>Use of PPE  increased</a:t>
            </a:r>
            <a:r>
              <a:rPr lang="en-US" sz="3000" i="1" dirty="0" smtClean="0"/>
              <a:t> </a:t>
            </a:r>
            <a:r>
              <a:rPr lang="en-US" sz="3000" dirty="0" smtClean="0"/>
              <a:t>linearly from January 2013</a:t>
            </a:r>
            <a:r>
              <a:rPr lang="en-US" sz="3000" dirty="0"/>
              <a:t>–</a:t>
            </a:r>
            <a:r>
              <a:rPr lang="en-US" sz="3000" dirty="0" smtClean="0"/>
              <a:t>December 2015 for patients with infectious and non-infectious symptoms with a higher APC for infectious patients</a:t>
            </a:r>
          </a:p>
          <a:p>
            <a:pPr marL="457200" lvl="1" indent="-457200">
              <a:buClr>
                <a:schemeClr val="accent6"/>
              </a:buClr>
              <a:buFont typeface="Wingdings" panose="05000000000000000000" pitchFamily="2" charset="2"/>
              <a:buChar char="§"/>
            </a:pPr>
            <a:endParaRPr lang="en-US" sz="2600" dirty="0"/>
          </a:p>
          <a:p>
            <a:pPr marL="457200" lvl="1" indent="-457200">
              <a:buClr>
                <a:schemeClr val="accent6"/>
              </a:buClr>
              <a:buFont typeface="Wingdings" panose="05000000000000000000" pitchFamily="2" charset="2"/>
              <a:buChar char="§"/>
            </a:pPr>
            <a:r>
              <a:rPr lang="en-US" sz="3000" dirty="0" smtClean="0"/>
              <a:t>There were no  statistically significant breaks in the linear trend corresponding to the time of heightened concern about the 2014</a:t>
            </a:r>
            <a:r>
              <a:rPr lang="en-US" sz="3000" dirty="0"/>
              <a:t>–</a:t>
            </a:r>
            <a:r>
              <a:rPr lang="en-US" sz="3000" dirty="0" smtClean="0"/>
              <a:t>2016 </a:t>
            </a:r>
            <a:r>
              <a:rPr lang="en-US" sz="3000" dirty="0"/>
              <a:t>Ebola Outbreak in West Africa</a:t>
            </a:r>
            <a:r>
              <a:rPr lang="en-US" sz="3000" dirty="0" smtClean="0"/>
              <a:t>, despite a slight increase in reported PPE use during October 2014–June 2015</a:t>
            </a:r>
          </a:p>
          <a:p>
            <a:pPr marL="457200" indent="-457200">
              <a:buClr>
                <a:schemeClr val="accent6"/>
              </a:buClr>
              <a:buFont typeface="Wingdings" panose="05000000000000000000" pitchFamily="2" charset="2"/>
              <a:buChar char="§"/>
            </a:pPr>
            <a:endParaRPr lang="en-US" sz="2600" dirty="0" smtClean="0"/>
          </a:p>
          <a:p>
            <a:pPr algn="ctr"/>
            <a:r>
              <a:rPr lang="en-US" sz="4200" b="1" dirty="0" smtClean="0">
                <a:solidFill>
                  <a:schemeClr val="accent6">
                    <a:lumMod val="90000"/>
                    <a:lumOff val="10000"/>
                  </a:schemeClr>
                </a:solidFill>
                <a:latin typeface="Calibri" panose="020F0502020204030204" pitchFamily="34" charset="0"/>
              </a:rPr>
              <a:t>Recommendations</a:t>
            </a:r>
            <a:endParaRPr lang="en-US" sz="4200" b="1" dirty="0">
              <a:solidFill>
                <a:schemeClr val="accent6">
                  <a:lumMod val="90000"/>
                  <a:lumOff val="10000"/>
                </a:schemeClr>
              </a:solidFill>
              <a:latin typeface="Calibri" panose="020F0502020204030204" pitchFamily="34" charset="0"/>
            </a:endParaRPr>
          </a:p>
          <a:p>
            <a:pPr marL="457200" indent="-457200">
              <a:buClr>
                <a:schemeClr val="accent6"/>
              </a:buClr>
              <a:buFont typeface="Wingdings" panose="05000000000000000000" pitchFamily="2" charset="2"/>
              <a:buChar char="§"/>
            </a:pPr>
            <a:endParaRPr lang="en-US" sz="3000" dirty="0" smtClean="0"/>
          </a:p>
          <a:p>
            <a:pPr marL="457200" indent="-457200">
              <a:buClr>
                <a:schemeClr val="accent6"/>
              </a:buClr>
              <a:buFont typeface="Wingdings" panose="05000000000000000000" pitchFamily="2" charset="2"/>
              <a:buChar char="§"/>
            </a:pPr>
            <a:r>
              <a:rPr lang="en-US" sz="3000" dirty="0" smtClean="0"/>
              <a:t>Changes to the Illinois EMS PPE reporting system are needed to  better capture use of PPE  and patient symptoms by EMS providers</a:t>
            </a:r>
          </a:p>
          <a:p>
            <a:pPr marL="457200" indent="-457200">
              <a:buClr>
                <a:schemeClr val="accent6"/>
              </a:buClr>
              <a:buFont typeface="Wingdings" panose="05000000000000000000" pitchFamily="2" charset="2"/>
              <a:buChar char="§"/>
            </a:pPr>
            <a:endParaRPr lang="en-US" sz="2600" dirty="0" smtClean="0"/>
          </a:p>
          <a:p>
            <a:pPr marL="457200" indent="-457200">
              <a:buClr>
                <a:schemeClr val="accent6"/>
              </a:buClr>
              <a:buFont typeface="Wingdings" panose="05000000000000000000" pitchFamily="2" charset="2"/>
              <a:buChar char="§"/>
            </a:pPr>
            <a:r>
              <a:rPr lang="en-US" sz="3000" dirty="0" smtClean="0"/>
              <a:t>Education of EMS providers on importance of complete data capture may improve data quality </a:t>
            </a:r>
          </a:p>
          <a:p>
            <a:pPr marL="400044" indent="-400044">
              <a:buClr>
                <a:srgbClr val="006858"/>
              </a:buClr>
              <a:buFont typeface="Wingdings" panose="05000000000000000000" pitchFamily="2" charset="2"/>
              <a:buChar char="§"/>
            </a:pPr>
            <a:endParaRPr lang="en-US" sz="3000" dirty="0" smtClean="0"/>
          </a:p>
        </p:txBody>
      </p:sp>
      <p:sp>
        <p:nvSpPr>
          <p:cNvPr id="58" name="TextBox 57"/>
          <p:cNvSpPr txBox="1"/>
          <p:nvPr/>
        </p:nvSpPr>
        <p:spPr>
          <a:xfrm>
            <a:off x="358779" y="19141447"/>
            <a:ext cx="14726193" cy="13362628"/>
          </a:xfrm>
          <a:prstGeom prst="rect">
            <a:avLst/>
          </a:prstGeom>
          <a:noFill/>
        </p:spPr>
        <p:txBody>
          <a:bodyPr wrap="square" lIns="213357" tIns="106678" rIns="213357" bIns="106678" rtlCol="0">
            <a:spAutoFit/>
          </a:bodyPr>
          <a:lstStyle/>
          <a:p>
            <a:pPr algn="ctr"/>
            <a:r>
              <a:rPr lang="en-US" sz="4200" b="1" dirty="0" smtClean="0">
                <a:solidFill>
                  <a:schemeClr val="accent6">
                    <a:lumMod val="90000"/>
                    <a:lumOff val="10000"/>
                  </a:schemeClr>
                </a:solidFill>
                <a:latin typeface="Calibri" pitchFamily="34" charset="0"/>
                <a:cs typeface="Calibri" pitchFamily="34" charset="0"/>
              </a:rPr>
              <a:t>Results</a:t>
            </a:r>
          </a:p>
          <a:p>
            <a:pPr algn="ctr"/>
            <a:endParaRPr lang="en-US" sz="1200" b="1" dirty="0" smtClean="0">
              <a:solidFill>
                <a:schemeClr val="accent1">
                  <a:lumMod val="75000"/>
                </a:schemeClr>
              </a:solidFill>
              <a:latin typeface="Calibri" pitchFamily="34" charset="0"/>
              <a:cs typeface="Calibri" pitchFamily="34" charset="0"/>
            </a:endParaRPr>
          </a:p>
          <a:p>
            <a:pPr algn="ctr"/>
            <a:endParaRPr lang="en-US" sz="1200" b="1" dirty="0" smtClean="0">
              <a:solidFill>
                <a:schemeClr val="accent1">
                  <a:lumMod val="75000"/>
                </a:schemeClr>
              </a:solidFill>
              <a:latin typeface="Calibri" pitchFamily="34" charset="0"/>
              <a:cs typeface="Calibri" pitchFamily="34" charset="0"/>
            </a:endParaRPr>
          </a:p>
          <a:p>
            <a:pPr marL="504825" lvl="1" indent="-504825">
              <a:spcAft>
                <a:spcPts val="86"/>
              </a:spcAft>
              <a:buClr>
                <a:schemeClr val="accent6"/>
              </a:buClr>
              <a:buSzPct val="100000"/>
              <a:buFont typeface="Wingdings" panose="05000000000000000000" pitchFamily="2" charset="2"/>
              <a:buChar char="§"/>
            </a:pPr>
            <a:r>
              <a:rPr lang="en-US" sz="3000" dirty="0" smtClean="0"/>
              <a:t>496 different EMS agencies entered 2,644,970 eligible runs into the statewide EMS system (range: 1</a:t>
            </a:r>
            <a:r>
              <a:rPr lang="en-US" sz="3000" dirty="0"/>
              <a:t>–</a:t>
            </a:r>
            <a:r>
              <a:rPr lang="en-US" sz="3000" dirty="0" smtClean="0"/>
              <a:t>699,235 ambulance runs per agency) with a median of 1,331 runs per agency  (Figure 1)</a:t>
            </a:r>
          </a:p>
          <a:p>
            <a:pPr marL="504825" lvl="1" indent="-504825">
              <a:spcAft>
                <a:spcPts val="86"/>
              </a:spcAft>
              <a:buClr>
                <a:schemeClr val="accent6"/>
              </a:buClr>
              <a:buSzPct val="100000"/>
              <a:buFont typeface="Wingdings" panose="05000000000000000000" pitchFamily="2" charset="2"/>
              <a:buChar char="§"/>
            </a:pPr>
            <a:endParaRPr lang="en-US" sz="2400" dirty="0" smtClean="0"/>
          </a:p>
          <a:p>
            <a:pPr marL="504825" lvl="1" indent="-504825">
              <a:spcAft>
                <a:spcPts val="86"/>
              </a:spcAft>
              <a:buClr>
                <a:schemeClr val="accent6"/>
              </a:buClr>
              <a:buSzPct val="100000"/>
              <a:buFont typeface="Wingdings" panose="05000000000000000000" pitchFamily="2" charset="2"/>
              <a:buChar char="§"/>
            </a:pPr>
            <a:r>
              <a:rPr lang="en-US" sz="3000" dirty="0"/>
              <a:t>41% of </a:t>
            </a:r>
            <a:r>
              <a:rPr lang="en-US" sz="3000" dirty="0" smtClean="0"/>
              <a:t>eligible ambulance </a:t>
            </a:r>
            <a:r>
              <a:rPr lang="en-US" sz="3000" dirty="0"/>
              <a:t>runs had no PPE use reported (PPE field was either marked as no applicable (20.2%), not available (8.1%), not known (0.01%), not recorded (2.4%) not reporting (0.84%) or left blank (9.3</a:t>
            </a:r>
            <a:r>
              <a:rPr lang="en-US" sz="3000" dirty="0" smtClean="0"/>
              <a:t>%)</a:t>
            </a:r>
          </a:p>
          <a:p>
            <a:pPr marL="0" lvl="1">
              <a:spcAft>
                <a:spcPts val="86"/>
              </a:spcAft>
              <a:buClr>
                <a:schemeClr val="accent6"/>
              </a:buClr>
              <a:buSzPct val="100000"/>
            </a:pPr>
            <a:endParaRPr lang="en-US" sz="3000" dirty="0" smtClean="0"/>
          </a:p>
          <a:p>
            <a:pPr marL="504825" lvl="1" indent="-504825">
              <a:spcAft>
                <a:spcPts val="86"/>
              </a:spcAft>
              <a:buClr>
                <a:schemeClr val="accent6"/>
              </a:buClr>
              <a:buSzPct val="100000"/>
              <a:buFont typeface="Wingdings" panose="05000000000000000000" pitchFamily="2" charset="2"/>
              <a:buChar char="§"/>
            </a:pPr>
            <a:r>
              <a:rPr lang="en-US" sz="3000" dirty="0"/>
              <a:t>EMS agencies that reported no variation in PPE usage  were excluded (54 agencies reported no PPE usage and 45 agencies reported PPE usage for each run).  These runs represented </a:t>
            </a:r>
            <a:r>
              <a:rPr lang="en-US" sz="3000" dirty="0" smtClean="0"/>
              <a:t>17.6% </a:t>
            </a:r>
            <a:r>
              <a:rPr lang="en-US" sz="3000" dirty="0"/>
              <a:t>of  eligible </a:t>
            </a:r>
            <a:r>
              <a:rPr lang="en-US" sz="3000" dirty="0" smtClean="0"/>
              <a:t>runs (Figure 1)</a:t>
            </a:r>
            <a:endParaRPr lang="en-US" sz="2400" dirty="0"/>
          </a:p>
          <a:p>
            <a:pPr marL="0" lvl="1">
              <a:spcAft>
                <a:spcPts val="86"/>
              </a:spcAft>
              <a:buClr>
                <a:schemeClr val="accent6"/>
              </a:buClr>
              <a:buSzPct val="100000"/>
            </a:pPr>
            <a:endParaRPr lang="en-US" sz="2400" dirty="0" smtClean="0"/>
          </a:p>
          <a:p>
            <a:pPr marL="504825" lvl="1" indent="-504825">
              <a:spcAft>
                <a:spcPts val="86"/>
              </a:spcAft>
              <a:buClr>
                <a:schemeClr val="accent6"/>
              </a:buClr>
              <a:buSzPct val="100000"/>
              <a:buFont typeface="Wingdings" panose="05000000000000000000" pitchFamily="2" charset="2"/>
              <a:buChar char="§"/>
            </a:pPr>
            <a:r>
              <a:rPr lang="en-US" sz="3000" dirty="0" smtClean="0"/>
              <a:t>We first analyzed the trend in reported PPE use not accounting for patient symptoms. Although there was an increase during the time of heightened Ebola concern, this increase was not statistically significant (Figure 2)</a:t>
            </a:r>
            <a:endParaRPr lang="en-US" sz="3000" dirty="0"/>
          </a:p>
          <a:p>
            <a:pPr marL="504825" lvl="1" indent="-504825">
              <a:spcAft>
                <a:spcPts val="86"/>
              </a:spcAft>
              <a:buClr>
                <a:schemeClr val="accent6"/>
              </a:buClr>
              <a:buSzPct val="100000"/>
              <a:buFont typeface="Wingdings" panose="05000000000000000000" pitchFamily="2" charset="2"/>
              <a:buChar char="§"/>
            </a:pPr>
            <a:endParaRPr lang="en-US" sz="2400" dirty="0" smtClean="0"/>
          </a:p>
          <a:p>
            <a:pPr marL="504825" lvl="1" indent="-504825">
              <a:spcAft>
                <a:spcPts val="86"/>
              </a:spcAft>
              <a:buClr>
                <a:schemeClr val="accent6"/>
              </a:buClr>
              <a:buSzPct val="100000"/>
              <a:buFont typeface="Wingdings" panose="05000000000000000000" pitchFamily="2" charset="2"/>
              <a:buChar char="§"/>
            </a:pPr>
            <a:r>
              <a:rPr lang="en-US" sz="3000" dirty="0" smtClean="0"/>
              <a:t>We refined this analysis to take into account infectiousness of patient symptoms (Table 1). Data were excluded if patient primary symptoms were either missing or marked as not reported, not available, not known, not recorded or not reporting </a:t>
            </a:r>
            <a:r>
              <a:rPr lang="en-US" sz="3000" dirty="0" smtClean="0"/>
              <a:t>(28.7% </a:t>
            </a:r>
            <a:r>
              <a:rPr lang="en-US" sz="3000" dirty="0" smtClean="0"/>
              <a:t>of eligible runs)</a:t>
            </a:r>
            <a:endParaRPr lang="en-US" sz="2400" dirty="0" smtClean="0"/>
          </a:p>
          <a:p>
            <a:pPr marL="577850" lvl="1" indent="-577850">
              <a:spcAft>
                <a:spcPts val="86"/>
              </a:spcAft>
              <a:buClr>
                <a:schemeClr val="accent6"/>
              </a:buClr>
              <a:buSzPct val="100000"/>
              <a:buFont typeface="Wingdings" panose="05000000000000000000" pitchFamily="2" charset="2"/>
              <a:buChar char="§"/>
            </a:pPr>
            <a:endParaRPr lang="en-US" sz="2400" dirty="0" smtClean="0"/>
          </a:p>
          <a:p>
            <a:pPr marL="457200" lvl="1" indent="-457200">
              <a:buClr>
                <a:schemeClr val="accent6"/>
              </a:buClr>
              <a:buFont typeface="Wingdings" panose="05000000000000000000" pitchFamily="2" charset="2"/>
              <a:buChar char="§"/>
            </a:pPr>
            <a:r>
              <a:rPr lang="en-US" sz="3000" dirty="0"/>
              <a:t>On ambulance runs with </a:t>
            </a:r>
            <a:r>
              <a:rPr lang="en-US" sz="3000" dirty="0" smtClean="0"/>
              <a:t>non- infectious </a:t>
            </a:r>
            <a:r>
              <a:rPr lang="en-US" sz="3000" dirty="0"/>
              <a:t>patients, the modeled average percent </a:t>
            </a:r>
            <a:r>
              <a:rPr lang="en-US" sz="3000" dirty="0" smtClean="0"/>
              <a:t>change (APC) increase </a:t>
            </a:r>
            <a:r>
              <a:rPr lang="en-US" sz="3000" dirty="0"/>
              <a:t>in </a:t>
            </a:r>
            <a:r>
              <a:rPr lang="en-US" sz="3000" dirty="0" smtClean="0"/>
              <a:t> PPE  use was </a:t>
            </a:r>
            <a:r>
              <a:rPr lang="en-US" sz="3000" dirty="0"/>
              <a:t>0.39% per quarter (p&lt;0.05</a:t>
            </a:r>
            <a:r>
              <a:rPr lang="en-US" sz="3000" dirty="0" smtClean="0"/>
              <a:t>). No breaks in trend were statistically significant (Figure 3).</a:t>
            </a:r>
            <a:endParaRPr lang="en-US" sz="3000" dirty="0"/>
          </a:p>
          <a:p>
            <a:pPr marL="457200" lvl="1" indent="-457200">
              <a:buClr>
                <a:schemeClr val="accent6"/>
              </a:buClr>
              <a:buFont typeface="Wingdings" panose="05000000000000000000" pitchFamily="2" charset="2"/>
              <a:buChar char="§"/>
            </a:pPr>
            <a:endParaRPr lang="en-US" sz="2400" dirty="0"/>
          </a:p>
          <a:p>
            <a:pPr marL="457200" lvl="1" indent="-457200">
              <a:buClr>
                <a:schemeClr val="accent6"/>
              </a:buClr>
              <a:buFont typeface="Wingdings" panose="05000000000000000000" pitchFamily="2" charset="2"/>
              <a:buChar char="§"/>
            </a:pPr>
            <a:r>
              <a:rPr lang="en-US" sz="3000" dirty="0"/>
              <a:t>On ambulance runs with </a:t>
            </a:r>
            <a:r>
              <a:rPr lang="en-US" sz="3000" dirty="0" smtClean="0"/>
              <a:t>infectious </a:t>
            </a:r>
            <a:r>
              <a:rPr lang="en-US" sz="3000" dirty="0"/>
              <a:t>patients, the </a:t>
            </a:r>
            <a:r>
              <a:rPr lang="en-US" sz="3000" dirty="0" smtClean="0"/>
              <a:t>APC was </a:t>
            </a:r>
            <a:r>
              <a:rPr lang="en-US" sz="3000" dirty="0"/>
              <a:t>0.63% per quarter (p&lt;0.05</a:t>
            </a:r>
            <a:r>
              <a:rPr lang="en-US" sz="3000" dirty="0" smtClean="0"/>
              <a:t>). </a:t>
            </a:r>
            <a:r>
              <a:rPr lang="en-US" sz="3000" dirty="0"/>
              <a:t>No breaks in trend were statistically </a:t>
            </a:r>
            <a:r>
              <a:rPr lang="en-US" sz="3000" dirty="0" smtClean="0"/>
              <a:t>significant (Figure 4).</a:t>
            </a:r>
            <a:endParaRPr lang="en-US" sz="3000" dirty="0"/>
          </a:p>
        </p:txBody>
      </p:sp>
      <p:cxnSp>
        <p:nvCxnSpPr>
          <p:cNvPr id="44" name="Straight Connector 43"/>
          <p:cNvCxnSpPr/>
          <p:nvPr/>
        </p:nvCxnSpPr>
        <p:spPr>
          <a:xfrm>
            <a:off x="15084973" y="4477406"/>
            <a:ext cx="18393" cy="28346401"/>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0220551" y="4566540"/>
            <a:ext cx="22071" cy="28554387"/>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666750" y="5448300"/>
            <a:ext cx="11410950" cy="984885"/>
          </a:xfrm>
          <a:prstGeom prst="rect">
            <a:avLst/>
          </a:prstGeom>
          <a:noFill/>
        </p:spPr>
        <p:txBody>
          <a:bodyPr wrap="square" rtlCol="0">
            <a:spAutoFit/>
          </a:bodyPr>
          <a:lstStyle/>
          <a:p>
            <a:endParaRPr lang="en-US" dirty="0"/>
          </a:p>
        </p:txBody>
      </p:sp>
      <p:sp>
        <p:nvSpPr>
          <p:cNvPr id="71" name="Text Placeholder 5"/>
          <p:cNvSpPr txBox="1">
            <a:spLocks/>
          </p:cNvSpPr>
          <p:nvPr/>
        </p:nvSpPr>
        <p:spPr>
          <a:xfrm>
            <a:off x="358780" y="4578020"/>
            <a:ext cx="14315090" cy="9261650"/>
          </a:xfrm>
          <a:prstGeom prst="rect">
            <a:avLst/>
          </a:prstGeom>
          <a:ln>
            <a:noFill/>
          </a:ln>
        </p:spPr>
        <p:txBody>
          <a:bodyPr lIns="326842" tIns="163420" rIns="326842" bIns="163420"/>
          <a:lstStyle>
            <a:lvl1pPr marL="470253" indent="-470253" algn="l" defTabSz="1254008" rtl="0" eaLnBrk="1" latinLnBrk="0" hangingPunct="1">
              <a:spcBef>
                <a:spcPct val="20000"/>
              </a:spcBef>
              <a:buFont typeface="Arial" pitchFamily="34" charset="0"/>
              <a:buNone/>
              <a:defRPr sz="1200" b="1" kern="1200" baseline="0">
                <a:solidFill>
                  <a:schemeClr val="bg1"/>
                </a:solidFill>
                <a:latin typeface="+mn-lt"/>
                <a:ea typeface="+mn-ea"/>
                <a:cs typeface="+mn-cs"/>
              </a:defRPr>
            </a:lvl1pPr>
            <a:lvl2pPr marL="1018882" indent="-391878" algn="l" defTabSz="1254008" rtl="0" eaLnBrk="1" latinLnBrk="0" hangingPunct="1">
              <a:spcBef>
                <a:spcPct val="20000"/>
              </a:spcBef>
              <a:buFont typeface="Arial" pitchFamily="34" charset="0"/>
              <a:buNone/>
              <a:defRPr sz="1200" b="1" kern="1200">
                <a:solidFill>
                  <a:schemeClr val="bg1">
                    <a:lumMod val="60000"/>
                    <a:lumOff val="40000"/>
                  </a:schemeClr>
                </a:solidFill>
                <a:latin typeface="+mn-lt"/>
                <a:ea typeface="+mn-ea"/>
                <a:cs typeface="+mn-cs"/>
              </a:defRPr>
            </a:lvl2pPr>
            <a:lvl3pPr marL="1567510" indent="-313502" algn="l" defTabSz="1254008" rtl="0" eaLnBrk="1" latinLnBrk="0" hangingPunct="1">
              <a:spcBef>
                <a:spcPct val="20000"/>
              </a:spcBef>
              <a:buFont typeface="Arial" pitchFamily="34" charset="0"/>
              <a:buNone/>
              <a:defRPr sz="1200" b="1" kern="1200">
                <a:solidFill>
                  <a:schemeClr val="bg1">
                    <a:lumMod val="60000"/>
                    <a:lumOff val="40000"/>
                  </a:schemeClr>
                </a:solidFill>
                <a:latin typeface="+mn-lt"/>
                <a:ea typeface="+mn-ea"/>
                <a:cs typeface="+mn-cs"/>
              </a:defRPr>
            </a:lvl3pPr>
            <a:lvl4pPr marL="2194514" indent="-313502" algn="l" defTabSz="1254008" rtl="0" eaLnBrk="1" latinLnBrk="0" hangingPunct="1">
              <a:spcBef>
                <a:spcPct val="20000"/>
              </a:spcBef>
              <a:buFont typeface="Arial" pitchFamily="34" charset="0"/>
              <a:buNone/>
              <a:defRPr sz="1200" b="1" kern="1200">
                <a:solidFill>
                  <a:schemeClr val="bg1">
                    <a:lumMod val="60000"/>
                    <a:lumOff val="40000"/>
                  </a:schemeClr>
                </a:solidFill>
                <a:latin typeface="+mn-lt"/>
                <a:ea typeface="+mn-ea"/>
                <a:cs typeface="+mn-cs"/>
              </a:defRPr>
            </a:lvl4pPr>
            <a:lvl5pPr marL="2821518" indent="-313502" algn="l" defTabSz="1254008" rtl="0" eaLnBrk="1" latinLnBrk="0" hangingPunct="1">
              <a:spcBef>
                <a:spcPct val="20000"/>
              </a:spcBef>
              <a:buFont typeface="Arial" pitchFamily="34" charset="0"/>
              <a:buNone/>
              <a:defRPr sz="1200" b="1" kern="1200">
                <a:solidFill>
                  <a:schemeClr val="bg1">
                    <a:lumMod val="60000"/>
                    <a:lumOff val="40000"/>
                  </a:schemeClr>
                </a:solidFill>
                <a:latin typeface="+mn-lt"/>
                <a:ea typeface="+mn-ea"/>
                <a:cs typeface="+mn-cs"/>
              </a:defRPr>
            </a:lvl5pPr>
            <a:lvl6pPr marL="3448522" indent="-313502" algn="l" defTabSz="1254008"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4075527" indent="-313502" algn="l" defTabSz="1254008"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702531" indent="-313502" algn="l" defTabSz="1254008"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329535" indent="-313502" algn="l" defTabSz="1254008"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lgn="ctr"/>
            <a:r>
              <a:rPr lang="en-US" sz="4200" dirty="0" smtClean="0">
                <a:solidFill>
                  <a:schemeClr val="accent6">
                    <a:lumMod val="90000"/>
                    <a:lumOff val="10000"/>
                  </a:schemeClr>
                </a:solidFill>
                <a:latin typeface="Calibri" pitchFamily="34" charset="0"/>
                <a:cs typeface="Calibri" pitchFamily="34" charset="0"/>
              </a:rPr>
              <a:t>Background</a:t>
            </a:r>
          </a:p>
          <a:p>
            <a:pPr marL="262993" lvl="1" indent="-262993">
              <a:spcBef>
                <a:spcPts val="0"/>
              </a:spcBef>
              <a:spcAft>
                <a:spcPts val="86"/>
              </a:spcAft>
              <a:buClr>
                <a:srgbClr val="006858"/>
              </a:buClr>
              <a:buSzPct val="100000"/>
            </a:pPr>
            <a:endParaRPr lang="en-US" sz="2800" b="0" dirty="0" smtClean="0">
              <a:solidFill>
                <a:schemeClr val="tx1"/>
              </a:solidFill>
              <a:latin typeface="Calibri" pitchFamily="34" charset="0"/>
            </a:endParaRPr>
          </a:p>
          <a:p>
            <a:pPr marL="473075" indent="-473075">
              <a:buFont typeface="Wingdings" pitchFamily="2" charset="2"/>
              <a:buChar char="§"/>
            </a:pPr>
            <a:r>
              <a:rPr lang="en-US" sz="3000" b="0" dirty="0" smtClean="0">
                <a:solidFill>
                  <a:schemeClr val="tx1"/>
                </a:solidFill>
              </a:rPr>
              <a:t>During the 2014–2016 Ebola Outbreak in</a:t>
            </a:r>
          </a:p>
          <a:p>
            <a:pPr marL="473075" indent="-473075"/>
            <a:r>
              <a:rPr lang="en-US" sz="3000" b="0" dirty="0" smtClean="0">
                <a:solidFill>
                  <a:schemeClr val="tx1"/>
                </a:solidFill>
              </a:rPr>
              <a:t>	West Africa, and the subsequent arrival of </a:t>
            </a:r>
          </a:p>
          <a:p>
            <a:pPr marL="473075" indent="-473075"/>
            <a:r>
              <a:rPr lang="en-US" sz="3000" b="0" dirty="0">
                <a:solidFill>
                  <a:schemeClr val="tx1"/>
                </a:solidFill>
              </a:rPr>
              <a:t>	</a:t>
            </a:r>
            <a:r>
              <a:rPr lang="en-US" sz="3000" b="0" dirty="0" smtClean="0">
                <a:solidFill>
                  <a:schemeClr val="tx1"/>
                </a:solidFill>
              </a:rPr>
              <a:t>travelers to the U.S.,  CDC issued guidance</a:t>
            </a:r>
          </a:p>
          <a:p>
            <a:pPr marL="473075" indent="-473075"/>
            <a:r>
              <a:rPr lang="en-US" sz="3000" b="0" dirty="0">
                <a:solidFill>
                  <a:schemeClr val="tx1"/>
                </a:solidFill>
              </a:rPr>
              <a:t>	</a:t>
            </a:r>
            <a:r>
              <a:rPr lang="en-US" sz="3000" b="0" dirty="0" smtClean="0">
                <a:solidFill>
                  <a:schemeClr val="tx1"/>
                </a:solidFill>
              </a:rPr>
              <a:t>for EMS providers regarding use of personal </a:t>
            </a:r>
          </a:p>
          <a:p>
            <a:pPr marL="473075" indent="-473075"/>
            <a:r>
              <a:rPr lang="en-US" sz="3000" b="0" dirty="0" smtClean="0">
                <a:solidFill>
                  <a:schemeClr val="tx1"/>
                </a:solidFill>
              </a:rPr>
              <a:t>	protective equipment (PPE)</a:t>
            </a:r>
          </a:p>
          <a:p>
            <a:pPr marL="0" indent="0"/>
            <a:endParaRPr lang="en-US" sz="2400" b="0" dirty="0" smtClean="0">
              <a:solidFill>
                <a:schemeClr val="tx1"/>
              </a:solidFill>
            </a:endParaRPr>
          </a:p>
          <a:p>
            <a:pPr>
              <a:buFont typeface="Wingdings" pitchFamily="2" charset="2"/>
              <a:buChar char="§"/>
            </a:pPr>
            <a:r>
              <a:rPr lang="en-US" sz="3000" b="0" dirty="0" smtClean="0">
                <a:solidFill>
                  <a:schemeClr val="tx1"/>
                </a:solidFill>
              </a:rPr>
              <a:t>EMS providers in Illinois report data on</a:t>
            </a:r>
          </a:p>
          <a:p>
            <a:pPr marL="0" indent="0">
              <a:tabLst>
                <a:tab pos="473075" algn="l"/>
              </a:tabLst>
            </a:pPr>
            <a:r>
              <a:rPr lang="en-US" sz="3000" b="0" dirty="0" smtClean="0">
                <a:solidFill>
                  <a:schemeClr val="tx1"/>
                </a:solidFill>
              </a:rPr>
              <a:t> 	each ambulance run to the Illinois</a:t>
            </a:r>
          </a:p>
          <a:p>
            <a:pPr marL="0" indent="0">
              <a:tabLst>
                <a:tab pos="473075" algn="l"/>
              </a:tabLst>
            </a:pPr>
            <a:r>
              <a:rPr lang="en-US" sz="3000" b="0" dirty="0" smtClean="0">
                <a:solidFill>
                  <a:schemeClr val="tx1"/>
                </a:solidFill>
              </a:rPr>
              <a:t>	Department of Public Health</a:t>
            </a:r>
          </a:p>
          <a:p>
            <a:pPr marL="0" indent="0">
              <a:tabLst>
                <a:tab pos="504825" algn="l"/>
              </a:tabLst>
            </a:pPr>
            <a:r>
              <a:rPr lang="en-US" sz="3000" b="0" dirty="0" smtClean="0">
                <a:solidFill>
                  <a:schemeClr val="tx1"/>
                </a:solidFill>
              </a:rPr>
              <a:t> 	including PPE utilized on each run</a:t>
            </a:r>
          </a:p>
          <a:p>
            <a:pPr marL="0" indent="0">
              <a:tabLst>
                <a:tab pos="504825" algn="l"/>
              </a:tabLst>
            </a:pPr>
            <a:endParaRPr lang="en-US" sz="2400" b="0" dirty="0" smtClean="0">
              <a:solidFill>
                <a:schemeClr val="tx1"/>
              </a:solidFill>
              <a:latin typeface="Calibri" pitchFamily="34" charset="0"/>
            </a:endParaRPr>
          </a:p>
          <a:p>
            <a:pPr>
              <a:buFont typeface="Wingdings" pitchFamily="2" charset="2"/>
              <a:buChar char="§"/>
            </a:pPr>
            <a:r>
              <a:rPr lang="en-US" sz="3000" b="0" dirty="0" smtClean="0">
                <a:solidFill>
                  <a:schemeClr val="tx1"/>
                </a:solidFill>
              </a:rPr>
              <a:t>We examined ambulance run data to determine if during the time of heightened concern regarding domestic Ebola transm</a:t>
            </a:r>
            <a:r>
              <a:rPr lang="en-US" sz="3000" dirty="0" smtClean="0">
                <a:solidFill>
                  <a:schemeClr val="tx1"/>
                </a:solidFill>
              </a:rPr>
              <a:t>i</a:t>
            </a:r>
            <a:r>
              <a:rPr lang="en-US" sz="3000" b="0" dirty="0" smtClean="0">
                <a:solidFill>
                  <a:schemeClr val="tx1"/>
                </a:solidFill>
              </a:rPr>
              <a:t>ssion (October 2014–June 2015), PPE utilization increased, particularly among patients with infectious symptoms compared to patients with non-infectious symptoms</a:t>
            </a:r>
          </a:p>
          <a:p>
            <a:pPr>
              <a:buFont typeface="Wingdings" pitchFamily="2" charset="2"/>
              <a:buChar char="§"/>
            </a:pPr>
            <a:endParaRPr lang="en-US" sz="3000" b="0" dirty="0" smtClean="0">
              <a:solidFill>
                <a:schemeClr val="tx1"/>
              </a:solidFill>
            </a:endParaRPr>
          </a:p>
          <a:p>
            <a:pPr>
              <a:buFont typeface="Wingdings" pitchFamily="2" charset="2"/>
              <a:buChar char="§"/>
            </a:pPr>
            <a:endParaRPr lang="en-US" sz="3000" b="0" dirty="0">
              <a:solidFill>
                <a:schemeClr val="tx1"/>
              </a:solidFill>
            </a:endParaRPr>
          </a:p>
          <a:p>
            <a:pPr>
              <a:buFont typeface="Wingdings" pitchFamily="2" charset="2"/>
              <a:buChar char="§"/>
            </a:pPr>
            <a:endParaRPr lang="en-US" sz="3000" b="0" dirty="0" smtClean="0">
              <a:solidFill>
                <a:schemeClr val="tx1"/>
              </a:solidFill>
            </a:endParaRPr>
          </a:p>
          <a:p>
            <a:pPr>
              <a:buFont typeface="Wingdings" pitchFamily="2" charset="2"/>
              <a:buChar char="§"/>
            </a:pPr>
            <a:endParaRPr lang="en-US" sz="3000" b="0" dirty="0" smtClean="0">
              <a:solidFill>
                <a:schemeClr val="tx1"/>
              </a:solidFill>
            </a:endParaRPr>
          </a:p>
          <a:p>
            <a:pPr>
              <a:buFont typeface="Wingdings" pitchFamily="2" charset="2"/>
              <a:buChar char="§"/>
            </a:pPr>
            <a:endParaRPr lang="en-US" sz="3000" b="0" dirty="0">
              <a:solidFill>
                <a:schemeClr val="tx1"/>
              </a:solidFill>
            </a:endParaRPr>
          </a:p>
          <a:p>
            <a:pPr marL="0" indent="0"/>
            <a:endParaRPr lang="en-US" sz="2400" b="0" dirty="0" smtClean="0">
              <a:solidFill>
                <a:schemeClr val="tx1"/>
              </a:solidFill>
            </a:endParaRPr>
          </a:p>
        </p:txBody>
      </p:sp>
      <p:cxnSp>
        <p:nvCxnSpPr>
          <p:cNvPr id="35" name="Straight Connector 34"/>
          <p:cNvCxnSpPr/>
          <p:nvPr/>
        </p:nvCxnSpPr>
        <p:spPr>
          <a:xfrm>
            <a:off x="0" y="4445875"/>
            <a:ext cx="43891200" cy="31531"/>
          </a:xfrm>
          <a:prstGeom prst="line">
            <a:avLst/>
          </a:prstGeom>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1996867" y="17858851"/>
            <a:ext cx="11676441" cy="1969766"/>
          </a:xfrm>
          <a:prstGeom prst="rect">
            <a:avLst/>
          </a:prstGeom>
          <a:noFill/>
          <a:ln>
            <a:noFill/>
          </a:ln>
        </p:spPr>
        <p:txBody>
          <a:bodyPr wrap="square" lIns="213357" tIns="106678" rIns="213357" bIns="106678" rtlCol="0">
            <a:spAutoFit/>
          </a:bodyPr>
          <a:lstStyle/>
          <a:p>
            <a:pPr algn="ctr"/>
            <a:r>
              <a:rPr lang="en-US" sz="4200" b="1" dirty="0" smtClean="0">
                <a:solidFill>
                  <a:schemeClr val="accent6">
                    <a:lumMod val="90000"/>
                    <a:lumOff val="10000"/>
                  </a:schemeClr>
                </a:solidFill>
                <a:latin typeface="Calibri" panose="020F0502020204030204" pitchFamily="34" charset="0"/>
              </a:rPr>
              <a:t>Limitations</a:t>
            </a:r>
          </a:p>
          <a:p>
            <a:pPr algn="ctr"/>
            <a:endParaRPr lang="en-US" sz="1200" b="1" dirty="0" smtClean="0">
              <a:solidFill>
                <a:srgbClr val="006858"/>
              </a:solidFill>
              <a:latin typeface="Calibri" panose="020F0502020204030204" pitchFamily="34" charset="0"/>
            </a:endParaRPr>
          </a:p>
          <a:p>
            <a:pPr marL="457200" indent="-457200">
              <a:buClr>
                <a:schemeClr val="accent6"/>
              </a:buClr>
              <a:buFont typeface="Wingdings" panose="05000000000000000000" pitchFamily="2" charset="2"/>
              <a:buChar char="§"/>
            </a:pPr>
            <a:r>
              <a:rPr lang="en-US" sz="3000" dirty="0" smtClean="0"/>
              <a:t>Data was missing for a large percentage of ambulance runs</a:t>
            </a:r>
          </a:p>
          <a:p>
            <a:pPr marL="400044" indent="-400044">
              <a:buClr>
                <a:srgbClr val="006858"/>
              </a:buClr>
              <a:buFont typeface="Wingdings" panose="05000000000000000000" pitchFamily="2" charset="2"/>
              <a:buChar char="§"/>
            </a:pPr>
            <a:endParaRPr lang="en-US" sz="30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81907" y="5497170"/>
            <a:ext cx="11891401" cy="8540488"/>
          </a:xfrm>
          <a:prstGeom prst="rect">
            <a:avLst/>
          </a:prstGeom>
        </p:spPr>
      </p:pic>
      <p:grpSp>
        <p:nvGrpSpPr>
          <p:cNvPr id="2" name="Group 1"/>
          <p:cNvGrpSpPr/>
          <p:nvPr/>
        </p:nvGrpSpPr>
        <p:grpSpPr>
          <a:xfrm>
            <a:off x="8659523" y="5725770"/>
            <a:ext cx="5801710" cy="5167377"/>
            <a:chOff x="2328502" y="8146483"/>
            <a:chExt cx="6803971" cy="5780265"/>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8502" y="8146483"/>
              <a:ext cx="4658147" cy="5648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 name="Picture 49"/>
            <p:cNvPicPr/>
            <p:nvPr/>
          </p:nvPicPr>
          <p:blipFill>
            <a:blip r:embed="rId5"/>
            <a:stretch>
              <a:fillRect/>
            </a:stretch>
          </p:blipFill>
          <p:spPr>
            <a:xfrm rot="900000">
              <a:off x="4406956" y="8711372"/>
              <a:ext cx="4725517" cy="5215376"/>
            </a:xfrm>
            <a:prstGeom prst="rect">
              <a:avLst/>
            </a:prstGeom>
          </p:spPr>
        </p:pic>
      </p:grpSp>
      <p:graphicFrame>
        <p:nvGraphicFramePr>
          <p:cNvPr id="10" name="Table 9"/>
          <p:cNvGraphicFramePr>
            <a:graphicFrameLocks noGrp="1"/>
          </p:cNvGraphicFramePr>
          <p:nvPr>
            <p:extLst>
              <p:ext uri="{D42A27DB-BD31-4B8C-83A1-F6EECF244321}">
                <p14:modId xmlns:p14="http://schemas.microsoft.com/office/powerpoint/2010/main" val="663922269"/>
              </p:ext>
            </p:extLst>
          </p:nvPr>
        </p:nvGraphicFramePr>
        <p:xfrm>
          <a:off x="15766718" y="25247600"/>
          <a:ext cx="13379675" cy="7048780"/>
        </p:xfrm>
        <a:graphic>
          <a:graphicData uri="http://schemas.openxmlformats.org/drawingml/2006/table">
            <a:tbl>
              <a:tblPr firstRow="1" firstCol="1" bandRow="1">
                <a:tableStyleId>{68D230F3-CF80-4859-8CE7-A43EE81993B5}</a:tableStyleId>
              </a:tblPr>
              <a:tblGrid>
                <a:gridCol w="3728592"/>
                <a:gridCol w="2800005"/>
                <a:gridCol w="4049942"/>
                <a:gridCol w="2801136"/>
              </a:tblGrid>
              <a:tr h="598341">
                <a:tc gridSpan="2">
                  <a:txBody>
                    <a:bodyPr/>
                    <a:lstStyle/>
                    <a:p>
                      <a:pPr algn="ctr" fontAlgn="b"/>
                      <a:r>
                        <a:rPr lang="en-US" sz="3200" u="none" strike="noStrike" dirty="0" smtClean="0">
                          <a:effectLst/>
                        </a:rPr>
                        <a:t>Infectious </a:t>
                      </a:r>
                      <a:endParaRPr lang="en-US" sz="3200" b="1" i="0" u="none" strike="noStrike" dirty="0">
                        <a:solidFill>
                          <a:schemeClr val="bg2"/>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20000"/>
                        <a:lumOff val="80000"/>
                      </a:schemeClr>
                    </a:solidFill>
                  </a:tcPr>
                </a:tc>
                <a:tc hMerge="1">
                  <a:txBody>
                    <a:bodyPr/>
                    <a:lstStyle/>
                    <a:p>
                      <a:endParaRPr lang="en-US"/>
                    </a:p>
                  </a:txBody>
                  <a:tcPr/>
                </a:tc>
                <a:tc gridSpan="2">
                  <a:txBody>
                    <a:bodyPr/>
                    <a:lstStyle/>
                    <a:p>
                      <a:pPr algn="ctr" fontAlgn="b"/>
                      <a:r>
                        <a:rPr lang="en-US" sz="3200" u="none" strike="noStrike" dirty="0">
                          <a:effectLst/>
                        </a:rPr>
                        <a:t>Non-Infectious</a:t>
                      </a:r>
                      <a:endParaRPr lang="en-US" sz="3200" b="1" i="0" u="none" strike="noStrike" dirty="0">
                        <a:solidFill>
                          <a:schemeClr val="bg2"/>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20000"/>
                        <a:lumOff val="80000"/>
                      </a:schemeClr>
                    </a:solidFill>
                  </a:tcPr>
                </a:tc>
                <a:tc hMerge="1">
                  <a:txBody>
                    <a:bodyPr/>
                    <a:lstStyle/>
                    <a:p>
                      <a:endParaRPr lang="en-US"/>
                    </a:p>
                  </a:txBody>
                  <a:tcPr/>
                </a:tc>
              </a:tr>
              <a:tr h="352134">
                <a:tc>
                  <a:txBody>
                    <a:bodyPr/>
                    <a:lstStyle/>
                    <a:p>
                      <a:pPr algn="l" fontAlgn="ctr"/>
                      <a:r>
                        <a:rPr lang="en-US" sz="2400" u="none" strike="noStrike" dirty="0">
                          <a:effectLst/>
                          <a:latin typeface="+mn-lt"/>
                        </a:rPr>
                        <a:t>Primary Symptom</a:t>
                      </a:r>
                      <a:endParaRPr lang="en-US" sz="2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5000"/>
                        <a:lumOff val="75000"/>
                        <a:alpha val="20000"/>
                      </a:schemeClr>
                    </a:solidFill>
                  </a:tcPr>
                </a:tc>
                <a:tc>
                  <a:txBody>
                    <a:bodyPr/>
                    <a:lstStyle/>
                    <a:p>
                      <a:pPr algn="ctr" fontAlgn="ctr"/>
                      <a:r>
                        <a:rPr lang="en-US" sz="2400" b="1" u="none" strike="noStrike" dirty="0">
                          <a:effectLst/>
                          <a:latin typeface="+mn-lt"/>
                        </a:rPr>
                        <a:t>Number of Runs</a:t>
                      </a:r>
                      <a:endParaRPr lang="en-US" sz="2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5000"/>
                        <a:lumOff val="75000"/>
                        <a:alpha val="20000"/>
                      </a:schemeClr>
                    </a:solidFill>
                  </a:tcPr>
                </a:tc>
                <a:tc>
                  <a:txBody>
                    <a:bodyPr/>
                    <a:lstStyle/>
                    <a:p>
                      <a:pPr algn="ctr" fontAlgn="ctr"/>
                      <a:r>
                        <a:rPr lang="en-US" sz="2400" b="1" u="none" strike="noStrike" dirty="0">
                          <a:effectLst/>
                          <a:latin typeface="+mn-lt"/>
                        </a:rPr>
                        <a:t>Primary Symptom</a:t>
                      </a:r>
                      <a:endParaRPr lang="en-US" sz="2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5000"/>
                        <a:lumOff val="75000"/>
                        <a:alpha val="20000"/>
                      </a:schemeClr>
                    </a:solidFill>
                  </a:tcPr>
                </a:tc>
                <a:tc>
                  <a:txBody>
                    <a:bodyPr/>
                    <a:lstStyle/>
                    <a:p>
                      <a:pPr algn="ctr" fontAlgn="ctr"/>
                      <a:r>
                        <a:rPr lang="en-US" sz="2400" b="1" u="none" strike="noStrike" dirty="0">
                          <a:effectLst/>
                          <a:latin typeface="+mn-lt"/>
                        </a:rPr>
                        <a:t>Number of Runs</a:t>
                      </a:r>
                      <a:endParaRPr lang="en-US" sz="2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5000"/>
                        <a:lumOff val="75000"/>
                        <a:alpha val="20000"/>
                      </a:schemeClr>
                    </a:solidFill>
                  </a:tcPr>
                </a:tc>
              </a:tr>
              <a:tr h="380734">
                <a:tc>
                  <a:txBody>
                    <a:bodyPr/>
                    <a:lstStyle/>
                    <a:p>
                      <a:pPr algn="l" fontAlgn="ctr"/>
                      <a:r>
                        <a:rPr lang="en-US" sz="2600" b="0" u="none" strike="noStrike" dirty="0" smtClean="0">
                          <a:solidFill>
                            <a:schemeClr val="tx1"/>
                          </a:solidFill>
                          <a:effectLst/>
                          <a:latin typeface="+mn-lt"/>
                        </a:rPr>
                        <a:t> Malaise</a:t>
                      </a:r>
                      <a:endParaRPr lang="en-US" sz="26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600" u="none" strike="noStrike" dirty="0">
                          <a:solidFill>
                            <a:schemeClr val="tx1"/>
                          </a:solidFill>
                          <a:effectLst/>
                          <a:latin typeface="+mn-lt"/>
                        </a:rPr>
                        <a:t>67,167</a:t>
                      </a:r>
                      <a:endParaRPr lang="en-US" sz="26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600" u="none" strike="noStrike" dirty="0" smtClean="0">
                          <a:solidFill>
                            <a:schemeClr val="tx1"/>
                          </a:solidFill>
                          <a:effectLst/>
                          <a:latin typeface="+mn-lt"/>
                        </a:rPr>
                        <a:t> Pain</a:t>
                      </a:r>
                      <a:endParaRPr lang="en-US" sz="26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600" u="none" strike="noStrike" dirty="0">
                          <a:solidFill>
                            <a:schemeClr val="tx1"/>
                          </a:solidFill>
                          <a:effectLst/>
                          <a:latin typeface="+mn-lt"/>
                        </a:rPr>
                        <a:t>478,773</a:t>
                      </a:r>
                      <a:endParaRPr lang="en-US" sz="26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0734">
                <a:tc>
                  <a:txBody>
                    <a:bodyPr/>
                    <a:lstStyle/>
                    <a:p>
                      <a:pPr algn="l" fontAlgn="ctr"/>
                      <a:r>
                        <a:rPr lang="en-US" sz="2600" b="0" u="none" strike="noStrike" dirty="0" smtClean="0">
                          <a:solidFill>
                            <a:schemeClr val="tx1"/>
                          </a:solidFill>
                          <a:effectLst/>
                          <a:latin typeface="+mn-lt"/>
                        </a:rPr>
                        <a:t> Bleeding</a:t>
                      </a:r>
                      <a:endParaRPr lang="en-US" sz="26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600" u="none" strike="noStrike" dirty="0">
                          <a:solidFill>
                            <a:schemeClr val="tx1"/>
                          </a:solidFill>
                          <a:effectLst/>
                          <a:latin typeface="+mn-lt"/>
                        </a:rPr>
                        <a:t>64,209</a:t>
                      </a:r>
                      <a:endParaRPr lang="en-US" sz="26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600" u="none" strike="noStrike" dirty="0" smtClean="0">
                          <a:solidFill>
                            <a:schemeClr val="tx1"/>
                          </a:solidFill>
                          <a:effectLst/>
                          <a:latin typeface="+mn-lt"/>
                        </a:rPr>
                        <a:t> Change </a:t>
                      </a:r>
                      <a:r>
                        <a:rPr lang="en-US" sz="2600" u="none" strike="noStrike" dirty="0">
                          <a:solidFill>
                            <a:schemeClr val="tx1"/>
                          </a:solidFill>
                          <a:effectLst/>
                          <a:latin typeface="+mn-lt"/>
                        </a:rPr>
                        <a:t>in responsiveness</a:t>
                      </a:r>
                      <a:endParaRPr lang="en-US" sz="26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600" u="none" strike="noStrike" dirty="0">
                          <a:solidFill>
                            <a:schemeClr val="tx1"/>
                          </a:solidFill>
                          <a:effectLst/>
                          <a:latin typeface="+mn-lt"/>
                        </a:rPr>
                        <a:t>208,229</a:t>
                      </a:r>
                      <a:endParaRPr lang="en-US" sz="26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3443">
                <a:tc>
                  <a:txBody>
                    <a:bodyPr/>
                    <a:lstStyle/>
                    <a:p>
                      <a:pPr algn="l" fontAlgn="ctr"/>
                      <a:r>
                        <a:rPr lang="en-US" sz="2600" b="0" u="none" strike="noStrike" dirty="0" smtClean="0">
                          <a:solidFill>
                            <a:schemeClr val="tx1"/>
                          </a:solidFill>
                          <a:effectLst/>
                          <a:latin typeface="+mn-lt"/>
                        </a:rPr>
                        <a:t> Nausea/Vomiting</a:t>
                      </a:r>
                      <a:endParaRPr lang="en-US" sz="26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600" u="none" strike="noStrike" dirty="0">
                          <a:solidFill>
                            <a:schemeClr val="tx1"/>
                          </a:solidFill>
                          <a:effectLst/>
                          <a:latin typeface="+mn-lt"/>
                        </a:rPr>
                        <a:t>38,341</a:t>
                      </a:r>
                      <a:endParaRPr lang="en-US" sz="26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600" u="none" strike="noStrike" dirty="0" smtClean="0">
                          <a:solidFill>
                            <a:schemeClr val="tx1"/>
                          </a:solidFill>
                          <a:effectLst/>
                          <a:latin typeface="+mn-lt"/>
                        </a:rPr>
                        <a:t> Breathing </a:t>
                      </a:r>
                      <a:r>
                        <a:rPr lang="en-US" sz="2600" u="none" strike="noStrike" dirty="0">
                          <a:solidFill>
                            <a:schemeClr val="tx1"/>
                          </a:solidFill>
                          <a:effectLst/>
                          <a:latin typeface="+mn-lt"/>
                        </a:rPr>
                        <a:t>Problem</a:t>
                      </a:r>
                      <a:endParaRPr lang="en-US" sz="26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600" u="none" strike="noStrike" dirty="0">
                          <a:solidFill>
                            <a:schemeClr val="tx1"/>
                          </a:solidFill>
                          <a:effectLst/>
                          <a:latin typeface="+mn-lt"/>
                        </a:rPr>
                        <a:t>162,831</a:t>
                      </a:r>
                      <a:endParaRPr lang="en-US" sz="26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0734">
                <a:tc>
                  <a:txBody>
                    <a:bodyPr/>
                    <a:lstStyle/>
                    <a:p>
                      <a:pPr algn="l" fontAlgn="ctr"/>
                      <a:r>
                        <a:rPr lang="en-US" sz="2600" b="0" u="none" strike="noStrike" dirty="0" smtClean="0">
                          <a:solidFill>
                            <a:schemeClr val="tx1"/>
                          </a:solidFill>
                          <a:effectLst/>
                          <a:latin typeface="+mn-lt"/>
                        </a:rPr>
                        <a:t> Fever</a:t>
                      </a:r>
                      <a:endParaRPr lang="en-US" sz="26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600" u="none" strike="noStrike" dirty="0">
                          <a:solidFill>
                            <a:schemeClr val="tx1"/>
                          </a:solidFill>
                          <a:effectLst/>
                          <a:latin typeface="+mn-lt"/>
                        </a:rPr>
                        <a:t>23,107</a:t>
                      </a:r>
                      <a:endParaRPr lang="en-US" sz="26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600" u="none" strike="noStrike" dirty="0" smtClean="0">
                          <a:solidFill>
                            <a:schemeClr val="tx1"/>
                          </a:solidFill>
                          <a:effectLst/>
                          <a:latin typeface="+mn-lt"/>
                        </a:rPr>
                        <a:t> Weakness</a:t>
                      </a:r>
                      <a:endParaRPr lang="en-US" sz="26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600" u="none" strike="noStrike" dirty="0">
                          <a:solidFill>
                            <a:schemeClr val="tx1"/>
                          </a:solidFill>
                          <a:effectLst/>
                          <a:latin typeface="+mn-lt"/>
                        </a:rPr>
                        <a:t>125,221</a:t>
                      </a:r>
                      <a:endParaRPr lang="en-US" sz="26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0734">
                <a:tc>
                  <a:txBody>
                    <a:bodyPr/>
                    <a:lstStyle/>
                    <a:p>
                      <a:pPr algn="l" fontAlgn="ctr"/>
                      <a:r>
                        <a:rPr lang="en-US" sz="2600" b="0" u="none" strike="noStrike" dirty="0" smtClean="0">
                          <a:solidFill>
                            <a:schemeClr val="tx1"/>
                          </a:solidFill>
                          <a:effectLst/>
                          <a:latin typeface="+mn-lt"/>
                        </a:rPr>
                        <a:t> Drainage/Discharge</a:t>
                      </a:r>
                      <a:endParaRPr lang="en-US" sz="26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600" u="none" strike="noStrike" dirty="0">
                          <a:solidFill>
                            <a:schemeClr val="tx1"/>
                          </a:solidFill>
                          <a:effectLst/>
                          <a:latin typeface="+mn-lt"/>
                        </a:rPr>
                        <a:t>9,177</a:t>
                      </a:r>
                      <a:endParaRPr lang="en-US" sz="26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600" u="none" strike="noStrike" dirty="0" smtClean="0">
                          <a:solidFill>
                            <a:schemeClr val="tx1"/>
                          </a:solidFill>
                          <a:effectLst/>
                          <a:latin typeface="+mn-lt"/>
                        </a:rPr>
                        <a:t> Mental/Psych</a:t>
                      </a:r>
                      <a:endParaRPr lang="en-US" sz="26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600" u="none" strike="noStrike" dirty="0">
                          <a:solidFill>
                            <a:schemeClr val="tx1"/>
                          </a:solidFill>
                          <a:effectLst/>
                          <a:latin typeface="+mn-lt"/>
                        </a:rPr>
                        <a:t>123,793</a:t>
                      </a:r>
                      <a:endParaRPr lang="en-US" sz="26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0734">
                <a:tc>
                  <a:txBody>
                    <a:bodyPr/>
                    <a:lstStyle/>
                    <a:p>
                      <a:pPr algn="l" fontAlgn="ctr"/>
                      <a:r>
                        <a:rPr lang="en-US" sz="2600" b="0" u="none" strike="noStrike" dirty="0" smtClean="0">
                          <a:solidFill>
                            <a:schemeClr val="tx1"/>
                          </a:solidFill>
                          <a:effectLst/>
                          <a:latin typeface="+mn-lt"/>
                        </a:rPr>
                        <a:t> Diarrhea</a:t>
                      </a:r>
                      <a:endParaRPr lang="en-US" sz="26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600" b="0" i="0" u="none" strike="noStrike" dirty="0" smtClean="0">
                          <a:solidFill>
                            <a:schemeClr val="tx1"/>
                          </a:solidFill>
                          <a:effectLst/>
                          <a:latin typeface="+mn-lt"/>
                        </a:rPr>
                        <a:t>8,167</a:t>
                      </a:r>
                      <a:endParaRPr lang="en-US" sz="26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600" u="none" strike="noStrike" dirty="0" smtClean="0">
                          <a:solidFill>
                            <a:schemeClr val="tx1"/>
                          </a:solidFill>
                          <a:effectLst/>
                          <a:latin typeface="+mn-lt"/>
                        </a:rPr>
                        <a:t> Transport </a:t>
                      </a:r>
                      <a:r>
                        <a:rPr lang="en-US" sz="2600" u="none" strike="noStrike" dirty="0">
                          <a:solidFill>
                            <a:schemeClr val="tx1"/>
                          </a:solidFill>
                          <a:effectLst/>
                          <a:latin typeface="+mn-lt"/>
                        </a:rPr>
                        <a:t>Only</a:t>
                      </a:r>
                      <a:endParaRPr lang="en-US" sz="26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600" u="none" strike="noStrike" dirty="0">
                          <a:solidFill>
                            <a:schemeClr val="tx1"/>
                          </a:solidFill>
                          <a:effectLst/>
                          <a:latin typeface="+mn-lt"/>
                        </a:rPr>
                        <a:t>41,527</a:t>
                      </a:r>
                      <a:endParaRPr lang="en-US" sz="26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0734">
                <a:tc>
                  <a:txBody>
                    <a:bodyPr/>
                    <a:lstStyle/>
                    <a:p>
                      <a:pPr algn="l" fontAlgn="ctr"/>
                      <a:r>
                        <a:rPr lang="en-US" sz="2600" b="0" u="none" strike="noStrike" dirty="0" smtClean="0">
                          <a:solidFill>
                            <a:schemeClr val="tx1"/>
                          </a:solidFill>
                          <a:effectLst/>
                          <a:latin typeface="+mn-lt"/>
                        </a:rPr>
                        <a:t> Rash/Itching</a:t>
                      </a:r>
                      <a:endParaRPr lang="en-US" sz="26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600" u="none" strike="noStrike" dirty="0" smtClean="0">
                          <a:solidFill>
                            <a:schemeClr val="tx1"/>
                          </a:solidFill>
                          <a:effectLst/>
                          <a:latin typeface="+mn-lt"/>
                        </a:rPr>
                        <a:t>5,685</a:t>
                      </a:r>
                      <a:endParaRPr lang="en-US" sz="26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600" u="none" strike="noStrike" dirty="0" smtClean="0">
                          <a:solidFill>
                            <a:schemeClr val="tx1"/>
                          </a:solidFill>
                          <a:effectLst/>
                          <a:latin typeface="+mn-lt"/>
                        </a:rPr>
                        <a:t> Swelling</a:t>
                      </a:r>
                      <a:endParaRPr lang="en-US" sz="26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600" u="none" strike="noStrike" dirty="0">
                          <a:solidFill>
                            <a:schemeClr val="tx1"/>
                          </a:solidFill>
                          <a:effectLst/>
                          <a:latin typeface="+mn-lt"/>
                        </a:rPr>
                        <a:t>17,877</a:t>
                      </a:r>
                      <a:endParaRPr lang="en-US" sz="26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0734">
                <a:tc>
                  <a:txBody>
                    <a:bodyPr/>
                    <a:lstStyle/>
                    <a:p>
                      <a:pPr algn="r" fontAlgn="ctr"/>
                      <a:endParaRPr lang="en-US" sz="26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26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600" u="none" strike="noStrike" dirty="0" smtClean="0">
                          <a:solidFill>
                            <a:schemeClr val="tx1"/>
                          </a:solidFill>
                          <a:effectLst/>
                          <a:latin typeface="+mn-lt"/>
                        </a:rPr>
                        <a:t> Wound</a:t>
                      </a:r>
                      <a:endParaRPr lang="en-US" sz="26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600" u="none" strike="noStrike" dirty="0" smtClean="0">
                          <a:solidFill>
                            <a:schemeClr val="tx1"/>
                          </a:solidFill>
                          <a:effectLst/>
                          <a:latin typeface="+mn-lt"/>
                        </a:rPr>
                        <a:t>14,866</a:t>
                      </a:r>
                      <a:endParaRPr lang="en-US" sz="26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0734">
                <a:tc>
                  <a:txBody>
                    <a:bodyPr/>
                    <a:lstStyle/>
                    <a:p>
                      <a:pPr algn="r" fontAlgn="ctr"/>
                      <a:endParaRPr lang="en-US" sz="26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26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600" b="0" i="0" u="none" strike="noStrike" dirty="0" smtClean="0">
                          <a:solidFill>
                            <a:schemeClr val="tx1"/>
                          </a:solidFill>
                          <a:effectLst/>
                          <a:latin typeface="+mn-lt"/>
                        </a:rPr>
                        <a:t> Death</a:t>
                      </a:r>
                      <a:endParaRPr lang="en-US" sz="26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600" b="0" i="0" u="none" strike="noStrike" dirty="0" smtClean="0">
                          <a:solidFill>
                            <a:schemeClr val="tx1"/>
                          </a:solidFill>
                          <a:effectLst/>
                          <a:latin typeface="+mn-lt"/>
                        </a:rPr>
                        <a:t>10,760</a:t>
                      </a:r>
                      <a:endParaRPr lang="en-US" sz="26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0734">
                <a:tc>
                  <a:txBody>
                    <a:bodyPr/>
                    <a:lstStyle/>
                    <a:p>
                      <a:pPr algn="r" fontAlgn="ctr"/>
                      <a:endParaRPr lang="en-US" sz="26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26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600" u="none" strike="noStrike" dirty="0" smtClean="0">
                          <a:solidFill>
                            <a:schemeClr val="tx1"/>
                          </a:solidFill>
                          <a:effectLst/>
                          <a:latin typeface="+mn-lt"/>
                        </a:rPr>
                        <a:t> Palpitations</a:t>
                      </a:r>
                      <a:endParaRPr lang="en-US" sz="26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600" b="0" i="0" u="none" strike="noStrike" dirty="0" smtClean="0">
                          <a:solidFill>
                            <a:schemeClr val="tx1"/>
                          </a:solidFill>
                          <a:effectLst/>
                          <a:latin typeface="+mn-lt"/>
                        </a:rPr>
                        <a:t>6,869</a:t>
                      </a:r>
                      <a:endParaRPr lang="en-US" sz="26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0734">
                <a:tc>
                  <a:txBody>
                    <a:bodyPr/>
                    <a:lstStyle/>
                    <a:p>
                      <a:pPr algn="r" fontAlgn="ctr"/>
                      <a:endParaRPr lang="en-US" sz="26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26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2925599" rtl="0" eaLnBrk="1" fontAlgn="ctr" latinLnBrk="0" hangingPunct="1">
                        <a:lnSpc>
                          <a:spcPct val="100000"/>
                        </a:lnSpc>
                        <a:spcBef>
                          <a:spcPts val="0"/>
                        </a:spcBef>
                        <a:spcAft>
                          <a:spcPts val="0"/>
                        </a:spcAft>
                        <a:buClrTx/>
                        <a:buSzTx/>
                        <a:buFontTx/>
                        <a:buNone/>
                        <a:tabLst/>
                        <a:defRPr/>
                      </a:pPr>
                      <a:r>
                        <a:rPr lang="en-US" sz="2600" u="none" strike="noStrike" dirty="0" smtClean="0">
                          <a:solidFill>
                            <a:schemeClr val="tx1"/>
                          </a:solidFill>
                          <a:effectLst/>
                          <a:latin typeface="+mn-lt"/>
                        </a:rPr>
                        <a:t> Choking</a:t>
                      </a:r>
                      <a:endParaRPr lang="en-US" sz="2600" b="0" i="0" u="none" strike="noStrike" dirty="0" smtClean="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600" b="0" i="0" u="none" strike="noStrike" dirty="0" smtClean="0">
                          <a:solidFill>
                            <a:schemeClr val="tx1"/>
                          </a:solidFill>
                          <a:effectLst/>
                          <a:latin typeface="+mn-lt"/>
                        </a:rPr>
                        <a:t>1,873</a:t>
                      </a:r>
                      <a:endParaRPr lang="en-US" sz="26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2531">
                <a:tc>
                  <a:txBody>
                    <a:bodyPr/>
                    <a:lstStyle/>
                    <a:p>
                      <a:pPr algn="l" fontAlgn="ctr"/>
                      <a:r>
                        <a:rPr lang="en-US" sz="2600" u="none" strike="noStrike" dirty="0">
                          <a:solidFill>
                            <a:schemeClr val="tx1"/>
                          </a:solidFill>
                          <a:effectLst/>
                          <a:latin typeface="+mn-lt"/>
                        </a:rPr>
                        <a:t> </a:t>
                      </a:r>
                      <a:endParaRPr lang="en-US" sz="26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600" u="none" strike="noStrike" dirty="0">
                          <a:solidFill>
                            <a:schemeClr val="tx1"/>
                          </a:solidFill>
                          <a:effectLst/>
                          <a:latin typeface="+mn-lt"/>
                        </a:rPr>
                        <a:t> </a:t>
                      </a:r>
                      <a:endParaRPr lang="en-US" sz="26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600" u="none" strike="noStrike" dirty="0" smtClean="0">
                          <a:solidFill>
                            <a:schemeClr val="tx1"/>
                          </a:solidFill>
                          <a:effectLst/>
                          <a:latin typeface="+mn-lt"/>
                        </a:rPr>
                        <a:t> Device/Equipment Problem</a:t>
                      </a:r>
                      <a:endParaRPr lang="en-US" sz="26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600" u="none" strike="noStrike" dirty="0" smtClean="0">
                          <a:solidFill>
                            <a:schemeClr val="tx1"/>
                          </a:solidFill>
                          <a:effectLst/>
                          <a:latin typeface="+mn-lt"/>
                        </a:rPr>
                        <a:t>1,401</a:t>
                      </a:r>
                      <a:endParaRPr lang="en-US" sz="26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0734">
                <a:tc>
                  <a:txBody>
                    <a:bodyPr/>
                    <a:lstStyle/>
                    <a:p>
                      <a:pPr algn="l" fontAlgn="ctr"/>
                      <a:r>
                        <a:rPr lang="en-US" sz="2600" u="none" strike="noStrike" dirty="0">
                          <a:solidFill>
                            <a:schemeClr val="tx1"/>
                          </a:solidFill>
                          <a:effectLst/>
                          <a:latin typeface="+mn-lt"/>
                        </a:rPr>
                        <a:t> </a:t>
                      </a:r>
                      <a:endParaRPr lang="en-US" sz="26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600" u="none" strike="noStrike">
                          <a:solidFill>
                            <a:schemeClr val="tx1"/>
                          </a:solidFill>
                          <a:effectLst/>
                          <a:latin typeface="+mn-lt"/>
                        </a:rPr>
                        <a:t> </a:t>
                      </a:r>
                      <a:endParaRPr lang="en-US" sz="2600" b="0" i="0" u="none" strike="noStrike">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600" u="none" strike="noStrike" dirty="0" smtClean="0">
                          <a:solidFill>
                            <a:schemeClr val="tx1"/>
                          </a:solidFill>
                          <a:effectLst/>
                          <a:latin typeface="+mn-lt"/>
                        </a:rPr>
                        <a:t> Mass/Lesion</a:t>
                      </a:r>
                      <a:endParaRPr lang="en-US" sz="26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600" u="none" strike="noStrike" dirty="0" smtClean="0">
                          <a:solidFill>
                            <a:schemeClr val="tx1"/>
                          </a:solidFill>
                          <a:effectLst/>
                          <a:latin typeface="+mn-lt"/>
                        </a:rPr>
                        <a:t>1,221</a:t>
                      </a:r>
                      <a:endParaRPr lang="en-US" sz="26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0734">
                <a:tc>
                  <a:txBody>
                    <a:bodyPr/>
                    <a:lstStyle/>
                    <a:p>
                      <a:pPr algn="l" fontAlgn="ctr"/>
                      <a:r>
                        <a:rPr lang="en-US" sz="2600" u="none" strike="noStrike" dirty="0">
                          <a:solidFill>
                            <a:schemeClr val="tx1"/>
                          </a:solidFill>
                          <a:effectLst/>
                          <a:latin typeface="+mn-lt"/>
                        </a:rPr>
                        <a:t> Total</a:t>
                      </a:r>
                      <a:endParaRPr lang="en-US" sz="26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600" b="1" u="none" strike="noStrike" dirty="0">
                          <a:solidFill>
                            <a:schemeClr val="tx1"/>
                          </a:solidFill>
                          <a:effectLst/>
                          <a:latin typeface="+mn-lt"/>
                        </a:rPr>
                        <a:t>215,793</a:t>
                      </a:r>
                      <a:endParaRPr lang="en-US" sz="2600" b="1"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600" b="1" u="none" strike="noStrike" dirty="0" smtClean="0">
                          <a:solidFill>
                            <a:schemeClr val="tx1"/>
                          </a:solidFill>
                          <a:effectLst/>
                          <a:latin typeface="+mn-lt"/>
                        </a:rPr>
                        <a:t> Total</a:t>
                      </a:r>
                      <a:endParaRPr lang="en-US" sz="2600" b="1"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600" b="1" u="none" strike="noStrike" dirty="0" smtClean="0">
                          <a:solidFill>
                            <a:schemeClr val="tx1"/>
                          </a:solidFill>
                          <a:effectLst/>
                          <a:latin typeface="+mn-lt"/>
                        </a:rPr>
                        <a:t>1,195,241</a:t>
                      </a:r>
                      <a:endParaRPr lang="en-US" sz="2600" b="1"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3" name="TextBox 12"/>
          <p:cNvSpPr txBox="1"/>
          <p:nvPr/>
        </p:nvSpPr>
        <p:spPr>
          <a:xfrm>
            <a:off x="15223313" y="23715976"/>
            <a:ext cx="14416955" cy="1323439"/>
          </a:xfrm>
          <a:prstGeom prst="rect">
            <a:avLst/>
          </a:prstGeom>
          <a:noFill/>
        </p:spPr>
        <p:txBody>
          <a:bodyPr wrap="square" rtlCol="0">
            <a:spAutoFit/>
          </a:bodyPr>
          <a:lstStyle/>
          <a:p>
            <a:pPr marL="1828800" indent="-1828800"/>
            <a:r>
              <a:rPr lang="en-US" sz="4000" b="1" dirty="0" smtClean="0">
                <a:latin typeface="Calibri" panose="020F0502020204030204" pitchFamily="34" charset="0"/>
              </a:rPr>
              <a:t>Table 1.</a:t>
            </a:r>
            <a:r>
              <a:rPr lang="en-US" sz="4000" dirty="0" smtClean="0">
                <a:latin typeface="Calibri" panose="020F0502020204030204" pitchFamily="34" charset="0"/>
              </a:rPr>
              <a:t>  </a:t>
            </a:r>
            <a:r>
              <a:rPr lang="en-US" sz="4000" b="1" dirty="0" smtClean="0">
                <a:latin typeface="Calibri" panose="020F0502020204030204" pitchFamily="34" charset="0"/>
              </a:rPr>
              <a:t>Categorization of  Patient Primary Symptoms as Infectious and Non-Infectious, Ambulance Runs, Illinois, 2013</a:t>
            </a:r>
            <a:r>
              <a:rPr lang="en-US" sz="4000" dirty="0"/>
              <a:t>–</a:t>
            </a:r>
            <a:r>
              <a:rPr lang="en-US" sz="4000" b="1" dirty="0" smtClean="0">
                <a:latin typeface="Calibri" panose="020F0502020204030204" pitchFamily="34" charset="0"/>
              </a:rPr>
              <a:t>2015</a:t>
            </a:r>
            <a:endParaRPr lang="en-US" sz="4000" b="1" dirty="0">
              <a:latin typeface="Calibri" panose="020F0502020204030204" pitchFamily="34" charset="0"/>
            </a:endParaRP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927482" y="15592728"/>
            <a:ext cx="11978640" cy="7948337"/>
          </a:xfrm>
          <a:prstGeom prst="rect">
            <a:avLst/>
          </a:prstGeom>
        </p:spPr>
      </p:pic>
      <p:grpSp>
        <p:nvGrpSpPr>
          <p:cNvPr id="69" name="Group 68"/>
          <p:cNvGrpSpPr/>
          <p:nvPr/>
        </p:nvGrpSpPr>
        <p:grpSpPr>
          <a:xfrm>
            <a:off x="34352224" y="23247264"/>
            <a:ext cx="6024467" cy="423412"/>
            <a:chOff x="34880548" y="12997380"/>
            <a:chExt cx="5235221" cy="400110"/>
          </a:xfrm>
        </p:grpSpPr>
        <p:sp>
          <p:nvSpPr>
            <p:cNvPr id="72" name="TextBox 71"/>
            <p:cNvSpPr txBox="1"/>
            <p:nvPr/>
          </p:nvSpPr>
          <p:spPr>
            <a:xfrm>
              <a:off x="34880548" y="12997380"/>
              <a:ext cx="1019175" cy="400110"/>
            </a:xfrm>
            <a:prstGeom prst="rect">
              <a:avLst/>
            </a:prstGeom>
            <a:noFill/>
          </p:spPr>
          <p:txBody>
            <a:bodyPr wrap="square" rtlCol="0">
              <a:spAutoFit/>
            </a:bodyPr>
            <a:lstStyle/>
            <a:p>
              <a:r>
                <a:rPr lang="en-US" sz="2000" dirty="0" smtClean="0"/>
                <a:t>2013</a:t>
              </a:r>
              <a:endParaRPr lang="en-US" sz="2000" dirty="0"/>
            </a:p>
          </p:txBody>
        </p:sp>
        <p:sp>
          <p:nvSpPr>
            <p:cNvPr id="73" name="TextBox 72"/>
            <p:cNvSpPr txBox="1"/>
            <p:nvPr/>
          </p:nvSpPr>
          <p:spPr>
            <a:xfrm>
              <a:off x="36922108" y="12997380"/>
              <a:ext cx="1019175" cy="400110"/>
            </a:xfrm>
            <a:prstGeom prst="rect">
              <a:avLst/>
            </a:prstGeom>
            <a:noFill/>
          </p:spPr>
          <p:txBody>
            <a:bodyPr wrap="square" rtlCol="0">
              <a:spAutoFit/>
            </a:bodyPr>
            <a:lstStyle/>
            <a:p>
              <a:r>
                <a:rPr lang="en-US" sz="2000" dirty="0" smtClean="0"/>
                <a:t>2014</a:t>
              </a:r>
              <a:endParaRPr lang="en-US" sz="2000" dirty="0"/>
            </a:p>
          </p:txBody>
        </p:sp>
        <p:sp>
          <p:nvSpPr>
            <p:cNvPr id="74" name="TextBox 73"/>
            <p:cNvSpPr txBox="1"/>
            <p:nvPr/>
          </p:nvSpPr>
          <p:spPr>
            <a:xfrm>
              <a:off x="39096594" y="12997380"/>
              <a:ext cx="1019175" cy="400110"/>
            </a:xfrm>
            <a:prstGeom prst="rect">
              <a:avLst/>
            </a:prstGeom>
            <a:noFill/>
          </p:spPr>
          <p:txBody>
            <a:bodyPr wrap="square" rtlCol="0">
              <a:spAutoFit/>
            </a:bodyPr>
            <a:lstStyle/>
            <a:p>
              <a:r>
                <a:rPr lang="en-US" sz="2000" dirty="0" smtClean="0"/>
                <a:t>2015</a:t>
              </a:r>
              <a:endParaRPr lang="en-US" sz="2000" dirty="0"/>
            </a:p>
          </p:txBody>
        </p:sp>
      </p:grpSp>
      <p:sp>
        <p:nvSpPr>
          <p:cNvPr id="19" name="TextBox 18"/>
          <p:cNvSpPr txBox="1"/>
          <p:nvPr/>
        </p:nvSpPr>
        <p:spPr>
          <a:xfrm>
            <a:off x="36385252" y="5248192"/>
            <a:ext cx="2287157" cy="984885"/>
          </a:xfrm>
          <a:prstGeom prst="rect">
            <a:avLst/>
          </a:prstGeom>
          <a:solidFill>
            <a:schemeClr val="bg2"/>
          </a:solidFill>
        </p:spPr>
        <p:txBody>
          <a:bodyPr wrap="square" rtlCol="0">
            <a:spAutoFit/>
          </a:bodyPr>
          <a:lstStyle/>
          <a:p>
            <a:endParaRPr lang="en-US" dirty="0"/>
          </a:p>
        </p:txBody>
      </p:sp>
      <p:sp>
        <p:nvSpPr>
          <p:cNvPr id="76" name="TextBox 75"/>
          <p:cNvSpPr txBox="1"/>
          <p:nvPr/>
        </p:nvSpPr>
        <p:spPr>
          <a:xfrm>
            <a:off x="36171476" y="15551936"/>
            <a:ext cx="2520438" cy="704670"/>
          </a:xfrm>
          <a:prstGeom prst="rect">
            <a:avLst/>
          </a:prstGeom>
          <a:solidFill>
            <a:schemeClr val="bg2"/>
          </a:solidFill>
          <a:ln>
            <a:noFill/>
          </a:ln>
        </p:spPr>
        <p:txBody>
          <a:bodyPr wrap="square" rtlCol="0">
            <a:spAutoFit/>
          </a:bodyPr>
          <a:lstStyle/>
          <a:p>
            <a:endParaRPr lang="en-US" dirty="0"/>
          </a:p>
        </p:txBody>
      </p:sp>
      <p:sp>
        <p:nvSpPr>
          <p:cNvPr id="75" name="TextBox 74"/>
          <p:cNvSpPr txBox="1"/>
          <p:nvPr/>
        </p:nvSpPr>
        <p:spPr>
          <a:xfrm>
            <a:off x="30464268" y="14685171"/>
            <a:ext cx="13088205" cy="1323439"/>
          </a:xfrm>
          <a:prstGeom prst="rect">
            <a:avLst/>
          </a:prstGeom>
          <a:noFill/>
        </p:spPr>
        <p:txBody>
          <a:bodyPr wrap="square" rtlCol="0">
            <a:spAutoFit/>
          </a:bodyPr>
          <a:lstStyle/>
          <a:p>
            <a:pPr marL="2049463" indent="-2049463"/>
            <a:r>
              <a:rPr lang="en-US" sz="4000" b="1" dirty="0">
                <a:latin typeface="Calibri" panose="020F0502020204030204" pitchFamily="34" charset="0"/>
              </a:rPr>
              <a:t>Figure </a:t>
            </a:r>
            <a:r>
              <a:rPr lang="en-US" sz="4000" b="1" dirty="0" smtClean="0">
                <a:latin typeface="Calibri" panose="020F0502020204030204" pitchFamily="34" charset="0"/>
              </a:rPr>
              <a:t>4.  </a:t>
            </a:r>
            <a:r>
              <a:rPr lang="en-US" sz="4000" b="1" dirty="0">
                <a:latin typeface="Calibri" panose="020F0502020204030204" pitchFamily="34" charset="0"/>
              </a:rPr>
              <a:t>Trend Analysis of Reported PPE Use for Patients with </a:t>
            </a:r>
            <a:r>
              <a:rPr lang="en-US" sz="4000" b="1" dirty="0" smtClean="0">
                <a:latin typeface="Calibri" panose="020F0502020204030204" pitchFamily="34" charset="0"/>
              </a:rPr>
              <a:t>Infectious </a:t>
            </a:r>
            <a:r>
              <a:rPr lang="en-US" sz="4000" b="1" dirty="0">
                <a:latin typeface="Calibri" panose="020F0502020204030204" pitchFamily="34" charset="0"/>
              </a:rPr>
              <a:t>Symptoms, Illinois, </a:t>
            </a:r>
            <a:r>
              <a:rPr lang="en-US" sz="4000" b="1" dirty="0" smtClean="0">
                <a:latin typeface="Calibri" panose="020F0502020204030204" pitchFamily="34" charset="0"/>
              </a:rPr>
              <a:t>2013</a:t>
            </a:r>
            <a:r>
              <a:rPr lang="en-US" sz="4000" dirty="0" smtClean="0"/>
              <a:t>–</a:t>
            </a:r>
            <a:r>
              <a:rPr lang="en-US" sz="4000" b="1" dirty="0" smtClean="0">
                <a:latin typeface="Calibri" panose="020F0502020204030204" pitchFamily="34" charset="0"/>
              </a:rPr>
              <a:t>2015</a:t>
            </a:r>
            <a:endParaRPr lang="en-US" sz="4000" b="1" dirty="0">
              <a:latin typeface="Calibri" panose="020F0502020204030204" pitchFamily="34" charset="0"/>
            </a:endParaRPr>
          </a:p>
        </p:txBody>
      </p:sp>
      <p:sp>
        <p:nvSpPr>
          <p:cNvPr id="18" name="TextBox 17"/>
          <p:cNvSpPr txBox="1"/>
          <p:nvPr/>
        </p:nvSpPr>
        <p:spPr>
          <a:xfrm>
            <a:off x="30464268" y="4659580"/>
            <a:ext cx="13043853" cy="1323439"/>
          </a:xfrm>
          <a:prstGeom prst="rect">
            <a:avLst/>
          </a:prstGeom>
          <a:noFill/>
        </p:spPr>
        <p:txBody>
          <a:bodyPr wrap="square" rtlCol="0">
            <a:spAutoFit/>
          </a:bodyPr>
          <a:lstStyle/>
          <a:p>
            <a:pPr marL="2049463" indent="-2049463"/>
            <a:r>
              <a:rPr lang="en-US" sz="4000" b="1" dirty="0" smtClean="0">
                <a:latin typeface="Calibri" panose="020F0502020204030204" pitchFamily="34" charset="0"/>
              </a:rPr>
              <a:t>Figure 3.  Trend Analysis of Reported PPE Use for Patients with Non-Infectious Symptoms, Illinois, 2013</a:t>
            </a:r>
            <a:r>
              <a:rPr lang="en-US" sz="4000" dirty="0" smtClean="0"/>
              <a:t>–</a:t>
            </a:r>
            <a:r>
              <a:rPr lang="en-US" sz="4000" b="1" dirty="0" smtClean="0">
                <a:latin typeface="Calibri" panose="020F0502020204030204" pitchFamily="34" charset="0"/>
              </a:rPr>
              <a:t>2015</a:t>
            </a:r>
            <a:endParaRPr lang="en-US" sz="4000" b="1" dirty="0">
              <a:latin typeface="Calibri" panose="020F0502020204030204" pitchFamily="34" charset="0"/>
            </a:endParaRPr>
          </a:p>
        </p:txBody>
      </p:sp>
      <p:grpSp>
        <p:nvGrpSpPr>
          <p:cNvPr id="82" name="Group 81"/>
          <p:cNvGrpSpPr/>
          <p:nvPr/>
        </p:nvGrpSpPr>
        <p:grpSpPr>
          <a:xfrm>
            <a:off x="34062598" y="13687269"/>
            <a:ext cx="6024467" cy="423445"/>
            <a:chOff x="34880548" y="12997380"/>
            <a:chExt cx="5235221" cy="400142"/>
          </a:xfrm>
        </p:grpSpPr>
        <p:sp>
          <p:nvSpPr>
            <p:cNvPr id="83" name="TextBox 82"/>
            <p:cNvSpPr txBox="1"/>
            <p:nvPr/>
          </p:nvSpPr>
          <p:spPr>
            <a:xfrm>
              <a:off x="34880548" y="12997411"/>
              <a:ext cx="1019175" cy="400111"/>
            </a:xfrm>
            <a:prstGeom prst="rect">
              <a:avLst/>
            </a:prstGeom>
            <a:noFill/>
          </p:spPr>
          <p:txBody>
            <a:bodyPr wrap="square" rtlCol="0">
              <a:spAutoFit/>
            </a:bodyPr>
            <a:lstStyle/>
            <a:p>
              <a:r>
                <a:rPr lang="en-US" sz="2000" dirty="0" smtClean="0"/>
                <a:t>2013</a:t>
              </a:r>
              <a:endParaRPr lang="en-US" sz="2000" dirty="0"/>
            </a:p>
          </p:txBody>
        </p:sp>
        <p:sp>
          <p:nvSpPr>
            <p:cNvPr id="84" name="TextBox 83"/>
            <p:cNvSpPr txBox="1"/>
            <p:nvPr/>
          </p:nvSpPr>
          <p:spPr>
            <a:xfrm>
              <a:off x="36922108" y="12997380"/>
              <a:ext cx="1019175" cy="400110"/>
            </a:xfrm>
            <a:prstGeom prst="rect">
              <a:avLst/>
            </a:prstGeom>
            <a:noFill/>
          </p:spPr>
          <p:txBody>
            <a:bodyPr wrap="square" rtlCol="0">
              <a:spAutoFit/>
            </a:bodyPr>
            <a:lstStyle/>
            <a:p>
              <a:r>
                <a:rPr lang="en-US" sz="2000" dirty="0" smtClean="0"/>
                <a:t>2014</a:t>
              </a:r>
              <a:endParaRPr lang="en-US" sz="2000" dirty="0"/>
            </a:p>
          </p:txBody>
        </p:sp>
        <p:sp>
          <p:nvSpPr>
            <p:cNvPr id="85" name="TextBox 84"/>
            <p:cNvSpPr txBox="1"/>
            <p:nvPr/>
          </p:nvSpPr>
          <p:spPr>
            <a:xfrm>
              <a:off x="39096594" y="12997380"/>
              <a:ext cx="1019175" cy="400110"/>
            </a:xfrm>
            <a:prstGeom prst="rect">
              <a:avLst/>
            </a:prstGeom>
            <a:noFill/>
          </p:spPr>
          <p:txBody>
            <a:bodyPr wrap="square" rtlCol="0">
              <a:spAutoFit/>
            </a:bodyPr>
            <a:lstStyle/>
            <a:p>
              <a:r>
                <a:rPr lang="en-US" sz="2000" dirty="0" smtClean="0"/>
                <a:t>2015</a:t>
              </a:r>
              <a:endParaRPr lang="en-US" sz="2000" dirty="0"/>
            </a:p>
          </p:txBody>
        </p:sp>
      </p:grpSp>
      <p:sp>
        <p:nvSpPr>
          <p:cNvPr id="12" name="TextBox 11"/>
          <p:cNvSpPr txBox="1"/>
          <p:nvPr/>
        </p:nvSpPr>
        <p:spPr>
          <a:xfrm>
            <a:off x="15223313" y="4483538"/>
            <a:ext cx="14838481" cy="707886"/>
          </a:xfrm>
          <a:prstGeom prst="rect">
            <a:avLst/>
          </a:prstGeom>
          <a:noFill/>
        </p:spPr>
        <p:txBody>
          <a:bodyPr wrap="square" rtlCol="0">
            <a:spAutoFit/>
          </a:bodyPr>
          <a:lstStyle/>
          <a:p>
            <a:r>
              <a:rPr lang="en-US" sz="4000" b="1" dirty="0" smtClean="0">
                <a:latin typeface="Calibri" panose="020F0502020204030204" pitchFamily="34" charset="0"/>
              </a:rPr>
              <a:t>Figure 1. </a:t>
            </a:r>
            <a:r>
              <a:rPr lang="en-US" sz="4000" b="1" dirty="0" smtClean="0">
                <a:latin typeface="Calibri" panose="020F0502020204030204" pitchFamily="34" charset="0"/>
              </a:rPr>
              <a:t>  Exclusion Criteria and Data </a:t>
            </a:r>
            <a:r>
              <a:rPr lang="en-US" sz="4000" b="1" dirty="0" smtClean="0">
                <a:latin typeface="Calibri" panose="020F0502020204030204" pitchFamily="34" charset="0"/>
              </a:rPr>
              <a:t>Included in Each </a:t>
            </a:r>
            <a:r>
              <a:rPr lang="en-US" sz="4000" b="1" dirty="0" smtClean="0">
                <a:latin typeface="Calibri" panose="020F0502020204030204" pitchFamily="34" charset="0"/>
              </a:rPr>
              <a:t>Analysis</a:t>
            </a:r>
            <a:endParaRPr lang="en-US" sz="4000" b="1" dirty="0">
              <a:latin typeface="Calibri" panose="020F0502020204030204" pitchFamily="34" charset="0"/>
            </a:endParaRPr>
          </a:p>
        </p:txBody>
      </p:sp>
      <p:grpSp>
        <p:nvGrpSpPr>
          <p:cNvPr id="11" name="Group 10"/>
          <p:cNvGrpSpPr/>
          <p:nvPr/>
        </p:nvGrpSpPr>
        <p:grpSpPr>
          <a:xfrm>
            <a:off x="16485079" y="5562399"/>
            <a:ext cx="13615684" cy="8724760"/>
            <a:chOff x="16334563" y="6287735"/>
            <a:chExt cx="12497383" cy="9355387"/>
          </a:xfrm>
        </p:grpSpPr>
        <p:grpSp>
          <p:nvGrpSpPr>
            <p:cNvPr id="48" name="Group 47"/>
            <p:cNvGrpSpPr/>
            <p:nvPr/>
          </p:nvGrpSpPr>
          <p:grpSpPr>
            <a:xfrm>
              <a:off x="16334563" y="6287735"/>
              <a:ext cx="12497383" cy="9355387"/>
              <a:chOff x="219075" y="428624"/>
              <a:chExt cx="5313884" cy="7688790"/>
            </a:xfrm>
          </p:grpSpPr>
          <p:grpSp>
            <p:nvGrpSpPr>
              <p:cNvPr id="49" name="Group 48"/>
              <p:cNvGrpSpPr/>
              <p:nvPr/>
            </p:nvGrpSpPr>
            <p:grpSpPr>
              <a:xfrm>
                <a:off x="219075" y="428624"/>
                <a:ext cx="2362200" cy="7688790"/>
                <a:chOff x="0" y="-1"/>
                <a:chExt cx="2362200" cy="7688790"/>
              </a:xfrm>
            </p:grpSpPr>
            <p:sp>
              <p:nvSpPr>
                <p:cNvPr id="63" name="Text Box 2"/>
                <p:cNvSpPr txBox="1">
                  <a:spLocks noChangeArrowheads="1"/>
                </p:cNvSpPr>
                <p:nvPr/>
              </p:nvSpPr>
              <p:spPr bwMode="auto">
                <a:xfrm>
                  <a:off x="0" y="-1"/>
                  <a:ext cx="2362200" cy="979265"/>
                </a:xfrm>
                <a:prstGeom prst="rect">
                  <a:avLst/>
                </a:prstGeom>
                <a:solidFill>
                  <a:srgbClr val="4F81BD">
                    <a:lumMod val="60000"/>
                    <a:lumOff val="40000"/>
                  </a:srgbClr>
                </a:solidFill>
                <a:ln w="9525">
                  <a:solidFill>
                    <a:srgbClr val="000000"/>
                  </a:solidFill>
                  <a:miter lim="800000"/>
                  <a:headEnd/>
                  <a:tailEnd/>
                </a:ln>
              </p:spPr>
              <p:txBody>
                <a:bodyPr rot="0" vert="horz" wrap="square" lIns="91440" tIns="45720" rIns="91440" bIns="45720" anchor="t" anchorCtr="0">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Calibri"/>
                      <a:ea typeface="Calibri"/>
                      <a:cs typeface="Times New Roman"/>
                    </a:rPr>
                    <a:t>Total Ambulance Runs</a:t>
                  </a:r>
                </a:p>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Calibri"/>
                      <a:ea typeface="Calibri"/>
                      <a:cs typeface="Times New Roman"/>
                    </a:rPr>
                    <a:t>2,916,556 </a:t>
                  </a:r>
                  <a:r>
                    <a:rPr kumimoji="0" lang="en-US" sz="2400" b="0" i="0" u="none" strike="noStrike" kern="0" cap="none" spc="0" normalizeH="0" baseline="0" noProof="0" dirty="0" smtClean="0">
                      <a:ln>
                        <a:noFill/>
                      </a:ln>
                      <a:solidFill>
                        <a:sysClr val="windowText" lastClr="000000"/>
                      </a:solidFill>
                      <a:effectLst/>
                      <a:uLnTx/>
                      <a:uFillTx/>
                      <a:latin typeface="Calibri"/>
                      <a:ea typeface="Calibri"/>
                      <a:cs typeface="Times New Roman"/>
                    </a:rPr>
                    <a:t> (</a:t>
                  </a:r>
                  <a:r>
                    <a:rPr kumimoji="0" lang="en-US" sz="2400" b="0" i="0" u="none" strike="noStrike" kern="0" cap="none" spc="0" normalizeH="0" baseline="0" noProof="0" dirty="0">
                      <a:ln>
                        <a:noFill/>
                      </a:ln>
                      <a:solidFill>
                        <a:sysClr val="windowText" lastClr="000000"/>
                      </a:solidFill>
                      <a:effectLst/>
                      <a:uLnTx/>
                      <a:uFillTx/>
                      <a:latin typeface="Calibri"/>
                      <a:ea typeface="Calibri"/>
                      <a:cs typeface="Times New Roman"/>
                    </a:rPr>
                    <a:t>100</a:t>
                  </a:r>
                  <a:r>
                    <a:rPr kumimoji="0" lang="en-US" sz="2400" b="0" i="0" u="none" strike="noStrike" kern="0" cap="none" spc="0" normalizeH="0" baseline="0" noProof="0" dirty="0" smtClean="0">
                      <a:ln>
                        <a:noFill/>
                      </a:ln>
                      <a:solidFill>
                        <a:sysClr val="windowText" lastClr="000000"/>
                      </a:solidFill>
                      <a:effectLst/>
                      <a:uLnTx/>
                      <a:uFillTx/>
                      <a:latin typeface="Calibri"/>
                      <a:ea typeface="Calibri"/>
                      <a:cs typeface="Times New Roman"/>
                    </a:rPr>
                    <a:t>%)</a:t>
                  </a:r>
                </a:p>
                <a:p>
                  <a:pPr marL="0" marR="0" lvl="0" indent="0" algn="ctr" defTabSz="914400" eaLnBrk="1" fontAlgn="auto" latinLnBrk="0" hangingPunct="1">
                    <a:lnSpc>
                      <a:spcPct val="115000"/>
                    </a:lnSpc>
                    <a:spcBef>
                      <a:spcPts val="0"/>
                    </a:spcBef>
                    <a:spcAft>
                      <a:spcPts val="1000"/>
                    </a:spcAft>
                    <a:buClrTx/>
                    <a:buSzTx/>
                    <a:buFontTx/>
                    <a:buNone/>
                    <a:tabLst/>
                    <a:defRPr/>
                  </a:pPr>
                  <a:endParaRPr kumimoji="0" lang="en-US" sz="2400" b="0" i="0" u="none" strike="noStrike" kern="0" cap="none" spc="0" normalizeH="0" baseline="0" noProof="0" dirty="0" smtClean="0">
                    <a:ln>
                      <a:noFill/>
                    </a:ln>
                    <a:solidFill>
                      <a:sysClr val="windowText" lastClr="000000"/>
                    </a:solidFill>
                    <a:effectLst/>
                    <a:uLnTx/>
                    <a:uFillTx/>
                    <a:latin typeface="Calibri"/>
                    <a:ea typeface="Calibri"/>
                    <a:cs typeface="Times New Roman"/>
                  </a:endParaRPr>
                </a:p>
                <a:p>
                  <a:pPr marL="0" marR="0" lvl="0" indent="0" algn="ctr" defTabSz="914400" eaLnBrk="1" fontAlgn="auto" latinLnBrk="0" hangingPunct="1">
                    <a:lnSpc>
                      <a:spcPct val="115000"/>
                    </a:lnSpc>
                    <a:spcBef>
                      <a:spcPts val="0"/>
                    </a:spcBef>
                    <a:spcAft>
                      <a:spcPts val="100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
              <p:nvSpPr>
                <p:cNvPr id="64" name="Text Box 2"/>
                <p:cNvSpPr txBox="1">
                  <a:spLocks noChangeArrowheads="1"/>
                </p:cNvSpPr>
                <p:nvPr/>
              </p:nvSpPr>
              <p:spPr bwMode="auto">
                <a:xfrm>
                  <a:off x="0" y="1574125"/>
                  <a:ext cx="2362200" cy="1027537"/>
                </a:xfrm>
                <a:prstGeom prst="rect">
                  <a:avLst/>
                </a:prstGeom>
                <a:solidFill>
                  <a:srgbClr val="4F81BD">
                    <a:lumMod val="60000"/>
                    <a:lumOff val="40000"/>
                  </a:srgbClr>
                </a:solidFill>
                <a:ln w="9525">
                  <a:solidFill>
                    <a:srgbClr val="000000"/>
                  </a:solidFill>
                  <a:miter lim="800000"/>
                  <a:headEnd/>
                  <a:tailEnd/>
                </a:ln>
              </p:spPr>
              <p:txBody>
                <a:bodyPr rot="0" vert="horz" wrap="square" lIns="91440" tIns="45720" rIns="91440" bIns="45720" anchor="t" anchorCtr="0">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Calibri"/>
                      <a:ea typeface="Calibri"/>
                      <a:cs typeface="Times New Roman"/>
                    </a:rPr>
                    <a:t>Eligible Runs </a:t>
                  </a:r>
                </a:p>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Calibri"/>
                      <a:ea typeface="Calibri"/>
                      <a:cs typeface="Times New Roman"/>
                    </a:rPr>
                    <a:t>2,644,970 </a:t>
                  </a:r>
                  <a:r>
                    <a:rPr kumimoji="0" lang="en-US" sz="2400" b="0" i="0" u="none" strike="noStrike" kern="0" cap="none" spc="0" normalizeH="0" baseline="0" noProof="0" dirty="0" smtClean="0">
                      <a:ln>
                        <a:noFill/>
                      </a:ln>
                      <a:solidFill>
                        <a:sysClr val="windowText" lastClr="000000"/>
                      </a:solidFill>
                      <a:effectLst/>
                      <a:uLnTx/>
                      <a:uFillTx/>
                      <a:latin typeface="Calibri"/>
                      <a:ea typeface="Calibri"/>
                      <a:cs typeface="Times New Roman"/>
                    </a:rPr>
                    <a:t> (</a:t>
                  </a:r>
                  <a:r>
                    <a:rPr kumimoji="0" lang="en-US" sz="2400" b="0" i="0" u="none" strike="noStrike" kern="0" cap="none" spc="0" normalizeH="0" baseline="0" noProof="0" dirty="0">
                      <a:ln>
                        <a:noFill/>
                      </a:ln>
                      <a:solidFill>
                        <a:sysClr val="windowText" lastClr="000000"/>
                      </a:solidFill>
                      <a:effectLst/>
                      <a:uLnTx/>
                      <a:uFillTx/>
                      <a:latin typeface="Calibri"/>
                      <a:ea typeface="Calibri"/>
                      <a:cs typeface="Times New Roman"/>
                    </a:rPr>
                    <a:t>90.7%)</a:t>
                  </a:r>
                </a:p>
              </p:txBody>
            </p:sp>
            <p:sp>
              <p:nvSpPr>
                <p:cNvPr id="65" name="Text Box 2"/>
                <p:cNvSpPr txBox="1">
                  <a:spLocks noChangeArrowheads="1"/>
                </p:cNvSpPr>
                <p:nvPr/>
              </p:nvSpPr>
              <p:spPr bwMode="auto">
                <a:xfrm>
                  <a:off x="0" y="3296343"/>
                  <a:ext cx="2362200" cy="1817434"/>
                </a:xfrm>
                <a:prstGeom prst="rect">
                  <a:avLst/>
                </a:prstGeom>
                <a:solidFill>
                  <a:srgbClr val="4F81BD">
                    <a:lumMod val="60000"/>
                    <a:lumOff val="40000"/>
                  </a:srgbClr>
                </a:solidFill>
                <a:ln w="9525">
                  <a:solidFill>
                    <a:srgbClr val="000000"/>
                  </a:solidFill>
                  <a:miter lim="800000"/>
                  <a:headEnd/>
                  <a:tailEnd/>
                </a:ln>
              </p:spPr>
              <p:txBody>
                <a:bodyPr rot="0" vert="horz" wrap="square" lIns="91440" tIns="45720" rIns="91440" bIns="45720" anchor="t" anchorCtr="0">
                  <a:spAutoFit/>
                </a:bodyPr>
                <a:lstStyle/>
                <a:p>
                  <a:pPr algn="ctr" defTabSz="914400">
                    <a:lnSpc>
                      <a:spcPct val="115000"/>
                    </a:lnSpc>
                    <a:spcAft>
                      <a:spcPts val="1000"/>
                    </a:spcAft>
                    <a:defRPr/>
                  </a:pPr>
                  <a:r>
                    <a:rPr kumimoji="0" lang="en-US" sz="2400" b="0" i="0" u="none" strike="noStrike" kern="0" cap="none" spc="0" normalizeH="0" baseline="0" noProof="0" dirty="0">
                      <a:ln>
                        <a:noFill/>
                      </a:ln>
                      <a:solidFill>
                        <a:sysClr val="windowText" lastClr="000000"/>
                      </a:solidFill>
                      <a:effectLst/>
                      <a:uLnTx/>
                      <a:uFillTx/>
                      <a:latin typeface="Calibri"/>
                      <a:ea typeface="Calibri"/>
                      <a:cs typeface="Times New Roman"/>
                    </a:rPr>
                    <a:t>Eligible Runs + </a:t>
                  </a:r>
                  <a:r>
                    <a:rPr lang="en-US" sz="2400" kern="0" dirty="0">
                      <a:solidFill>
                        <a:sysClr val="windowText" lastClr="000000"/>
                      </a:solidFill>
                      <a:latin typeface="Calibri"/>
                      <a:ea typeface="Calibri"/>
                      <a:cs typeface="Times New Roman"/>
                    </a:rPr>
                    <a:t>Reporting Agency </a:t>
                  </a:r>
                  <a:r>
                    <a:rPr lang="en-US" sz="2400" kern="0" dirty="0" smtClean="0">
                      <a:solidFill>
                        <a:sysClr val="windowText" lastClr="000000"/>
                      </a:solidFill>
                      <a:latin typeface="Calibri"/>
                      <a:ea typeface="Calibri"/>
                      <a:cs typeface="Times New Roman"/>
                    </a:rPr>
                    <a:t>Reported Variation </a:t>
                  </a:r>
                  <a:r>
                    <a:rPr lang="en-US" sz="2400" kern="0" dirty="0">
                      <a:solidFill>
                        <a:sysClr val="windowText" lastClr="000000"/>
                      </a:solidFill>
                      <a:latin typeface="Calibri"/>
                      <a:ea typeface="Calibri"/>
                      <a:cs typeface="Times New Roman"/>
                    </a:rPr>
                    <a:t>in PPE U</a:t>
                  </a:r>
                  <a:r>
                    <a:rPr lang="en-US" sz="2400" kern="0" dirty="0" smtClean="0">
                      <a:solidFill>
                        <a:sysClr val="windowText" lastClr="000000"/>
                      </a:solidFill>
                      <a:latin typeface="Calibri"/>
                      <a:ea typeface="Calibri"/>
                      <a:cs typeface="Times New Roman"/>
                    </a:rPr>
                    <a:t>sage</a:t>
                  </a:r>
                  <a:endParaRPr kumimoji="0" lang="en-US" sz="24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2400" b="0" i="0" u="none" strike="noStrike" kern="0" cap="none" spc="0" normalizeH="0" baseline="0" noProof="0" dirty="0" smtClean="0">
                      <a:ln>
                        <a:noFill/>
                      </a:ln>
                      <a:solidFill>
                        <a:sysClr val="windowText" lastClr="000000"/>
                      </a:solidFill>
                      <a:effectLst/>
                      <a:uLnTx/>
                      <a:uFillTx/>
                      <a:latin typeface="Calibri"/>
                      <a:ea typeface="Times New Roman"/>
                      <a:cs typeface="Times New Roman"/>
                    </a:rPr>
                    <a:t>2,175,914 (74.6%)</a:t>
                  </a:r>
                </a:p>
                <a:p>
                  <a:pPr marL="0" marR="0" lvl="0" indent="0" algn="ctr" defTabSz="914400" eaLnBrk="1" fontAlgn="auto" latinLnBrk="0" hangingPunct="1">
                    <a:lnSpc>
                      <a:spcPct val="115000"/>
                    </a:lnSpc>
                    <a:spcBef>
                      <a:spcPts val="0"/>
                    </a:spcBef>
                    <a:spcAft>
                      <a:spcPts val="1000"/>
                    </a:spcAft>
                    <a:buClrTx/>
                    <a:buSzTx/>
                    <a:buFontTx/>
                    <a:buNone/>
                    <a:tabLst/>
                    <a:defRPr/>
                  </a:pPr>
                  <a:r>
                    <a:rPr lang="en-US" sz="2400" kern="0" dirty="0" smtClean="0">
                      <a:solidFill>
                        <a:sysClr val="windowText" lastClr="000000"/>
                      </a:solidFill>
                      <a:latin typeface="Calibri"/>
                      <a:ea typeface="Times New Roman"/>
                      <a:cs typeface="Times New Roman"/>
                    </a:rPr>
                    <a:t>(Figure 2)</a:t>
                  </a:r>
                  <a:endParaRPr kumimoji="0" lang="en-US" sz="2400" b="0" i="0" u="none" strike="noStrike" kern="0" cap="none" spc="0" normalizeH="0" baseline="0" noProof="0" dirty="0" smtClean="0">
                    <a:ln>
                      <a:noFill/>
                    </a:ln>
                    <a:solidFill>
                      <a:sysClr val="windowText" lastClr="000000"/>
                    </a:solidFill>
                    <a:effectLst/>
                    <a:uLnTx/>
                    <a:uFillTx/>
                    <a:latin typeface="Calibri"/>
                    <a:ea typeface="Times New Roman"/>
                    <a:cs typeface="Times New Roman"/>
                  </a:endParaRPr>
                </a:p>
                <a:p>
                  <a:pPr marL="0" marR="0" lvl="0" indent="0" algn="ctr" defTabSz="914400" eaLnBrk="1" fontAlgn="auto" latinLnBrk="0" hangingPunct="1">
                    <a:lnSpc>
                      <a:spcPct val="115000"/>
                    </a:lnSpc>
                    <a:spcBef>
                      <a:spcPts val="0"/>
                    </a:spcBef>
                    <a:spcAft>
                      <a:spcPts val="100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
              <p:nvSpPr>
                <p:cNvPr id="66" name="Text Box 2"/>
                <p:cNvSpPr txBox="1">
                  <a:spLocks noChangeArrowheads="1"/>
                </p:cNvSpPr>
                <p:nvPr/>
              </p:nvSpPr>
              <p:spPr bwMode="auto">
                <a:xfrm>
                  <a:off x="0" y="5884196"/>
                  <a:ext cx="2362200" cy="1804593"/>
                </a:xfrm>
                <a:prstGeom prst="rect">
                  <a:avLst/>
                </a:prstGeom>
                <a:solidFill>
                  <a:srgbClr val="4F81BD">
                    <a:lumMod val="60000"/>
                    <a:lumOff val="40000"/>
                  </a:srgbClr>
                </a:solidFill>
                <a:ln w="9525">
                  <a:solidFill>
                    <a:srgbClr val="000000"/>
                  </a:solidFill>
                  <a:miter lim="800000"/>
                  <a:headEnd/>
                  <a:tailEnd/>
                </a:ln>
              </p:spPr>
              <p:txBody>
                <a:bodyPr rot="0" vert="horz" wrap="square" lIns="91440" tIns="45720" rIns="91440" bIns="45720" anchor="t" anchorCtr="0">
                  <a:spAutoFit/>
                </a:bodyPr>
                <a:lstStyle/>
                <a:p>
                  <a:pPr lvl="0" algn="ctr" defTabSz="914400">
                    <a:lnSpc>
                      <a:spcPct val="115000"/>
                    </a:lnSpc>
                    <a:spcAft>
                      <a:spcPts val="1000"/>
                    </a:spcAft>
                    <a:defRPr/>
                  </a:pPr>
                  <a:r>
                    <a:rPr kumimoji="0" lang="en-US" sz="2400" b="0" i="0" u="none" strike="noStrike" kern="0" cap="none" spc="0" normalizeH="0" baseline="0" noProof="0" dirty="0">
                      <a:ln>
                        <a:noFill/>
                      </a:ln>
                      <a:solidFill>
                        <a:sysClr val="windowText" lastClr="000000"/>
                      </a:solidFill>
                      <a:effectLst/>
                      <a:uLnTx/>
                      <a:uFillTx/>
                      <a:latin typeface="Calibri"/>
                      <a:ea typeface="Calibri"/>
                      <a:cs typeface="Times New Roman"/>
                    </a:rPr>
                    <a:t>Eligible Runs </a:t>
                  </a:r>
                  <a:r>
                    <a:rPr kumimoji="0" lang="en-US" sz="2400" b="0" i="0" u="none" strike="noStrike" kern="0" cap="none" spc="0" normalizeH="0" baseline="0" noProof="0" dirty="0" smtClean="0">
                      <a:ln>
                        <a:noFill/>
                      </a:ln>
                      <a:solidFill>
                        <a:sysClr val="windowText" lastClr="000000"/>
                      </a:solidFill>
                      <a:effectLst/>
                      <a:uLnTx/>
                      <a:uFillTx/>
                      <a:latin typeface="Calibri"/>
                      <a:ea typeface="Calibri"/>
                      <a:cs typeface="Times New Roman"/>
                    </a:rPr>
                    <a:t>+ Reporting Agency Reported </a:t>
                  </a:r>
                  <a:r>
                    <a:rPr lang="en-US" sz="2400" kern="0" noProof="0" dirty="0" smtClean="0">
                      <a:solidFill>
                        <a:sysClr val="windowText" lastClr="000000"/>
                      </a:solidFill>
                      <a:latin typeface="Calibri"/>
                      <a:ea typeface="Calibri"/>
                      <a:cs typeface="Times New Roman"/>
                    </a:rPr>
                    <a:t>V</a:t>
                  </a:r>
                  <a:r>
                    <a:rPr kumimoji="0" lang="en-US" sz="2400" b="0" i="0" u="none" strike="noStrike" kern="0" cap="none" spc="0" normalizeH="0" baseline="0" noProof="0" dirty="0" smtClean="0">
                      <a:ln>
                        <a:noFill/>
                      </a:ln>
                      <a:solidFill>
                        <a:sysClr val="windowText" lastClr="000000"/>
                      </a:solidFill>
                      <a:effectLst/>
                      <a:uLnTx/>
                      <a:uFillTx/>
                      <a:latin typeface="Calibri"/>
                      <a:ea typeface="Calibri"/>
                      <a:cs typeface="Times New Roman"/>
                    </a:rPr>
                    <a:t>ariation in PPE Usage</a:t>
                  </a:r>
                  <a:r>
                    <a:rPr kumimoji="0" lang="en-US" sz="2400" b="0" i="0" u="none" strike="noStrike" kern="0" cap="none" spc="0" normalizeH="0" noProof="0" dirty="0" smtClean="0">
                      <a:ln>
                        <a:noFill/>
                      </a:ln>
                      <a:solidFill>
                        <a:sysClr val="windowText" lastClr="000000"/>
                      </a:solidFill>
                      <a:effectLst/>
                      <a:uLnTx/>
                      <a:uFillTx/>
                      <a:latin typeface="Calibri"/>
                      <a:ea typeface="Calibri"/>
                      <a:cs typeface="Times New Roman"/>
                    </a:rPr>
                    <a:t> </a:t>
                  </a:r>
                  <a:r>
                    <a:rPr lang="en-US" sz="2400" kern="0" dirty="0">
                      <a:solidFill>
                        <a:sysClr val="windowText" lastClr="000000"/>
                      </a:solidFill>
                      <a:latin typeface="Calibri"/>
                      <a:ea typeface="Calibri"/>
                      <a:cs typeface="Times New Roman"/>
                    </a:rPr>
                    <a:t>+ Symptom Information </a:t>
                  </a:r>
                  <a:endParaRPr kumimoji="0" lang="en-US" sz="2400" b="0" i="0" u="none" strike="noStrike" kern="0" cap="none" spc="0" normalizeH="0" baseline="0" noProof="0" dirty="0" smtClean="0">
                    <a:ln>
                      <a:noFill/>
                    </a:ln>
                    <a:solidFill>
                      <a:sysClr val="windowText" lastClr="000000"/>
                    </a:solidFill>
                    <a:effectLst/>
                    <a:uLnTx/>
                    <a:uFillTx/>
                    <a:latin typeface="Calibri"/>
                    <a:ea typeface="Calibri"/>
                    <a:cs typeface="Times New Roman"/>
                  </a:endParaRPr>
                </a:p>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2400" b="0" i="0" u="none" strike="noStrike" kern="0" cap="none" spc="0" normalizeH="0" baseline="0" noProof="0" dirty="0" smtClean="0">
                      <a:ln>
                        <a:noFill/>
                      </a:ln>
                      <a:solidFill>
                        <a:sysClr val="windowText" lastClr="000000"/>
                      </a:solidFill>
                      <a:effectLst/>
                      <a:uLnTx/>
                      <a:uFillTx/>
                      <a:latin typeface="Calibri"/>
                      <a:ea typeface="Calibri"/>
                      <a:cs typeface="Times New Roman"/>
                    </a:rPr>
                    <a:t>1,411,034  (53.3%)</a:t>
                  </a:r>
                </a:p>
                <a:p>
                  <a:pPr marL="0" marR="0" lvl="0" indent="0" algn="ctr" defTabSz="914400" eaLnBrk="1" fontAlgn="auto" latinLnBrk="0" hangingPunct="1">
                    <a:lnSpc>
                      <a:spcPct val="115000"/>
                    </a:lnSpc>
                    <a:spcBef>
                      <a:spcPts val="0"/>
                    </a:spcBef>
                    <a:spcAft>
                      <a:spcPts val="1000"/>
                    </a:spcAft>
                    <a:buClrTx/>
                    <a:buSzTx/>
                    <a:buFontTx/>
                    <a:buNone/>
                    <a:tabLst/>
                    <a:defRPr/>
                  </a:pPr>
                  <a:r>
                    <a:rPr lang="en-US" sz="2400" kern="0" dirty="0" smtClean="0">
                      <a:solidFill>
                        <a:sysClr val="windowText" lastClr="000000"/>
                      </a:solidFill>
                      <a:latin typeface="Calibri"/>
                      <a:ea typeface="Calibri"/>
                      <a:cs typeface="Times New Roman"/>
                    </a:rPr>
                    <a:t>(Figures 3 and 4)</a:t>
                  </a:r>
                  <a:endParaRPr kumimoji="0" lang="en-US" sz="2400" b="0" i="0" u="none" strike="noStrike" kern="0" cap="none" spc="0" normalizeH="0" baseline="0" noProof="0" dirty="0" smtClean="0">
                    <a:ln>
                      <a:noFill/>
                    </a:ln>
                    <a:solidFill>
                      <a:sysClr val="windowText" lastClr="000000"/>
                    </a:solidFill>
                    <a:effectLst/>
                    <a:uLnTx/>
                    <a:uFillTx/>
                    <a:latin typeface="Calibri"/>
                    <a:ea typeface="Calibri"/>
                    <a:cs typeface="Times New Roman"/>
                  </a:endParaRPr>
                </a:p>
              </p:txBody>
            </p:sp>
          </p:grpSp>
          <p:grpSp>
            <p:nvGrpSpPr>
              <p:cNvPr id="52" name="Group 51"/>
              <p:cNvGrpSpPr/>
              <p:nvPr/>
            </p:nvGrpSpPr>
            <p:grpSpPr>
              <a:xfrm>
                <a:off x="3398370" y="743282"/>
                <a:ext cx="2134589" cy="6257937"/>
                <a:chOff x="45570" y="-237793"/>
                <a:chExt cx="2134589" cy="6257937"/>
              </a:xfrm>
            </p:grpSpPr>
            <p:sp>
              <p:nvSpPr>
                <p:cNvPr id="60" name="Text Box 2"/>
                <p:cNvSpPr txBox="1">
                  <a:spLocks noChangeArrowheads="1"/>
                </p:cNvSpPr>
                <p:nvPr/>
              </p:nvSpPr>
              <p:spPr bwMode="auto">
                <a:xfrm>
                  <a:off x="57149" y="-237793"/>
                  <a:ext cx="2077440" cy="1713144"/>
                </a:xfrm>
                <a:prstGeom prst="rect">
                  <a:avLst/>
                </a:prstGeom>
                <a:solidFill>
                  <a:srgbClr val="4F81BD">
                    <a:lumMod val="20000"/>
                    <a:lumOff val="80000"/>
                  </a:srgbClr>
                </a:solidFill>
                <a:ln w="9525">
                  <a:solidFill>
                    <a:srgbClr val="1F497D"/>
                  </a:solidFill>
                  <a:miter lim="800000"/>
                  <a:headEnd/>
                  <a:tailEnd/>
                </a:ln>
              </p:spPr>
              <p:txBody>
                <a:bodyPr rot="0" vert="horz" wrap="square" lIns="91440" tIns="45720" rIns="91440" bIns="45720" anchor="t" anchorCtr="0">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Calibri"/>
                      <a:ea typeface="Calibri"/>
                      <a:cs typeface="Times New Roman"/>
                    </a:rPr>
                    <a:t>Ambulance run cancelled, no patient found, patient refused care, no treatment required</a:t>
                  </a:r>
                </a:p>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Calibri"/>
                      <a:ea typeface="Calibri"/>
                      <a:cs typeface="Times New Roman"/>
                    </a:rPr>
                    <a:t>271,586</a:t>
                  </a:r>
                </a:p>
              </p:txBody>
            </p:sp>
            <p:sp>
              <p:nvSpPr>
                <p:cNvPr id="61" name="Text Box 2"/>
                <p:cNvSpPr txBox="1">
                  <a:spLocks noChangeArrowheads="1"/>
                </p:cNvSpPr>
                <p:nvPr/>
              </p:nvSpPr>
              <p:spPr bwMode="auto">
                <a:xfrm>
                  <a:off x="46894" y="4308106"/>
                  <a:ext cx="2086964" cy="1712038"/>
                </a:xfrm>
                <a:prstGeom prst="rect">
                  <a:avLst/>
                </a:prstGeom>
                <a:solidFill>
                  <a:srgbClr val="4F81BD">
                    <a:lumMod val="20000"/>
                    <a:lumOff val="80000"/>
                  </a:srgbClr>
                </a:solidFill>
                <a:ln w="9525">
                  <a:solidFill>
                    <a:srgbClr val="1F497D"/>
                  </a:solidFill>
                  <a:miter lim="800000"/>
                  <a:headEnd/>
                  <a:tailEnd/>
                </a:ln>
              </p:spPr>
              <p:txBody>
                <a:bodyPr rot="0" vert="horz" wrap="square" lIns="91440" tIns="45720" rIns="91440" bIns="45720" anchor="t" anchorCtr="0">
                  <a:sp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Calibri"/>
                      <a:ea typeface="Calibri"/>
                      <a:cs typeface="Times New Roman"/>
                    </a:rPr>
                    <a:t>Symptoms missing, none, not applicable, not available, not known, not recorded or not reporting</a:t>
                  </a:r>
                </a:p>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2400" b="0" i="0" u="none" strike="noStrike" kern="0" cap="none" spc="0" normalizeH="0" baseline="0" noProof="0" dirty="0" smtClean="0">
                      <a:ln>
                        <a:noFill/>
                      </a:ln>
                      <a:solidFill>
                        <a:sysClr val="windowText" lastClr="000000"/>
                      </a:solidFill>
                      <a:effectLst/>
                      <a:uLnTx/>
                      <a:uFillTx/>
                      <a:latin typeface="Calibri"/>
                      <a:ea typeface="Calibri"/>
                      <a:cs typeface="Times New Roman"/>
                    </a:rPr>
                    <a:t>764,880</a:t>
                  </a:r>
                </a:p>
                <a:p>
                  <a:pPr marL="0" marR="0" lvl="0" indent="0" algn="ctr" defTabSz="914400" eaLnBrk="1" fontAlgn="auto" latinLnBrk="0" hangingPunct="1">
                    <a:lnSpc>
                      <a:spcPct val="115000"/>
                    </a:lnSpc>
                    <a:spcBef>
                      <a:spcPts val="0"/>
                    </a:spcBef>
                    <a:spcAft>
                      <a:spcPts val="100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
              <p:nvSpPr>
                <p:cNvPr id="62" name="Text Box 2"/>
                <p:cNvSpPr txBox="1">
                  <a:spLocks noChangeArrowheads="1"/>
                </p:cNvSpPr>
                <p:nvPr/>
              </p:nvSpPr>
              <p:spPr bwMode="auto">
                <a:xfrm>
                  <a:off x="45570" y="2019089"/>
                  <a:ext cx="2134589" cy="1366618"/>
                </a:xfrm>
                <a:prstGeom prst="rect">
                  <a:avLst/>
                </a:prstGeom>
                <a:solidFill>
                  <a:srgbClr val="4F81BD">
                    <a:lumMod val="20000"/>
                    <a:lumOff val="80000"/>
                  </a:srgbClr>
                </a:solidFill>
                <a:ln w="9525">
                  <a:solidFill>
                    <a:srgbClr val="1F497D"/>
                  </a:solidFill>
                  <a:miter lim="800000"/>
                  <a:headEnd/>
                  <a:tailEnd/>
                </a:ln>
              </p:spPr>
              <p:txBody>
                <a:bodyPr rot="0" vert="horz" wrap="square" lIns="91440" tIns="45720" rIns="91440" bIns="45720" anchor="t" anchorCtr="0">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Calibri"/>
                      <a:ea typeface="Calibri"/>
                      <a:cs typeface="Times New Roman"/>
                    </a:rPr>
                    <a:t>Runs by agencies who always reported PPE usage or never reported PPE usage</a:t>
                  </a:r>
                </a:p>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2400" b="0" i="0" u="none" strike="noStrike" kern="0" cap="none" spc="0" normalizeH="0" baseline="0" noProof="0" dirty="0" smtClean="0">
                      <a:ln>
                        <a:noFill/>
                      </a:ln>
                      <a:solidFill>
                        <a:sysClr val="windowText" lastClr="000000"/>
                      </a:solidFill>
                      <a:effectLst/>
                      <a:uLnTx/>
                      <a:uFillTx/>
                      <a:latin typeface="Calibri"/>
                      <a:ea typeface="Calibri"/>
                      <a:cs typeface="Times New Roman"/>
                    </a:rPr>
                    <a:t>469,056</a:t>
                  </a:r>
                </a:p>
              </p:txBody>
            </p:sp>
          </p:grpSp>
          <p:grpSp>
            <p:nvGrpSpPr>
              <p:cNvPr id="54" name="Group 53"/>
              <p:cNvGrpSpPr/>
              <p:nvPr/>
            </p:nvGrpSpPr>
            <p:grpSpPr>
              <a:xfrm>
                <a:off x="2733312" y="1407890"/>
                <a:ext cx="520700" cy="4785812"/>
                <a:chOff x="18687" y="93440"/>
                <a:chExt cx="520700" cy="4785812"/>
              </a:xfrm>
            </p:grpSpPr>
            <p:sp>
              <p:nvSpPr>
                <p:cNvPr id="55" name="Flowchart: Extract 54"/>
                <p:cNvSpPr/>
                <p:nvPr/>
              </p:nvSpPr>
              <p:spPr>
                <a:xfrm rot="5400000">
                  <a:off x="69487" y="42640"/>
                  <a:ext cx="419100" cy="520700"/>
                </a:xfrm>
                <a:prstGeom prst="flowChartExtract">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7" name="Flowchart: Extract 56"/>
                <p:cNvSpPr/>
                <p:nvPr/>
              </p:nvSpPr>
              <p:spPr>
                <a:xfrm rot="5400000">
                  <a:off x="69487" y="1998204"/>
                  <a:ext cx="419100" cy="520700"/>
                </a:xfrm>
                <a:prstGeom prst="flowChartExtract">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9" name="Flowchart: Extract 58"/>
                <p:cNvSpPr/>
                <p:nvPr/>
              </p:nvSpPr>
              <p:spPr>
                <a:xfrm rot="5400000">
                  <a:off x="69487" y="4409352"/>
                  <a:ext cx="419100" cy="520700"/>
                </a:xfrm>
                <a:prstGeom prst="flowChartExtract">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 lastClr="FFFFFF"/>
                    </a:solidFill>
                    <a:effectLst/>
                    <a:uLnTx/>
                    <a:uFillTx/>
                    <a:latin typeface="Calibri"/>
                    <a:ea typeface="+mn-ea"/>
                    <a:cs typeface="+mn-cs"/>
                  </a:endParaRPr>
                </a:p>
              </p:txBody>
            </p:sp>
          </p:grpSp>
        </p:grpSp>
        <p:grpSp>
          <p:nvGrpSpPr>
            <p:cNvPr id="9" name="Group 8"/>
            <p:cNvGrpSpPr/>
            <p:nvPr/>
          </p:nvGrpSpPr>
          <p:grpSpPr>
            <a:xfrm>
              <a:off x="19180560" y="7503245"/>
              <a:ext cx="0" cy="5824907"/>
              <a:chOff x="19180560" y="7503245"/>
              <a:chExt cx="0" cy="5824907"/>
            </a:xfrm>
          </p:grpSpPr>
          <p:cxnSp>
            <p:nvCxnSpPr>
              <p:cNvPr id="21" name="Straight Arrow Connector 20"/>
              <p:cNvCxnSpPr/>
              <p:nvPr/>
            </p:nvCxnSpPr>
            <p:spPr>
              <a:xfrm>
                <a:off x="19180560" y="7503245"/>
                <a:ext cx="0" cy="68634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a:xfrm>
                <a:off x="19180560" y="9498381"/>
                <a:ext cx="0" cy="7315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p:nvPr/>
            </p:nvCxnSpPr>
            <p:spPr>
              <a:xfrm>
                <a:off x="19180560" y="12596632"/>
                <a:ext cx="0" cy="7315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sp>
        <p:nvSpPr>
          <p:cNvPr id="28" name="TextBox 27"/>
          <p:cNvSpPr txBox="1"/>
          <p:nvPr/>
        </p:nvSpPr>
        <p:spPr>
          <a:xfrm>
            <a:off x="24644209" y="5225792"/>
            <a:ext cx="5356588" cy="602763"/>
          </a:xfrm>
          <a:prstGeom prst="rect">
            <a:avLst/>
          </a:prstGeom>
          <a:noFill/>
        </p:spPr>
        <p:txBody>
          <a:bodyPr wrap="square" rtlCol="0">
            <a:spAutoFit/>
          </a:bodyPr>
          <a:lstStyle/>
          <a:p>
            <a:pPr algn="ctr"/>
            <a:r>
              <a:rPr lang="en-US" sz="3600" b="1" dirty="0" smtClean="0">
                <a:latin typeface="Calibri" panose="020F0502020204030204" pitchFamily="34" charset="0"/>
              </a:rPr>
              <a:t>Exclusion Criteria</a:t>
            </a:r>
            <a:endParaRPr lang="en-US" sz="3600" b="1" dirty="0">
              <a:latin typeface="Calibri" panose="020F0502020204030204" pitchFamily="34" charset="0"/>
            </a:endParaRPr>
          </a:p>
        </p:txBody>
      </p:sp>
      <p:sp>
        <p:nvSpPr>
          <p:cNvPr id="86" name="Oval 85"/>
          <p:cNvSpPr/>
          <p:nvPr/>
        </p:nvSpPr>
        <p:spPr>
          <a:xfrm>
            <a:off x="36826241" y="6674186"/>
            <a:ext cx="2468880" cy="1463820"/>
          </a:xfrm>
          <a:prstGeom prst="ellipse">
            <a:avLst/>
          </a:prstGeom>
          <a:no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36935355" y="17342594"/>
            <a:ext cx="2468880" cy="146304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31316782" y="14214239"/>
            <a:ext cx="12043368" cy="369332"/>
          </a:xfrm>
          <a:prstGeom prst="rect">
            <a:avLst/>
          </a:prstGeom>
          <a:noFill/>
        </p:spPr>
        <p:txBody>
          <a:bodyPr wrap="square" rtlCol="0">
            <a:spAutoFit/>
          </a:bodyPr>
          <a:lstStyle/>
          <a:p>
            <a:r>
              <a:rPr lang="en-US" sz="1800" dirty="0" smtClean="0"/>
              <a:t>^The Annual Percent Change (APC) is significantly different from zero at alpha=0.05</a:t>
            </a:r>
            <a:endParaRPr lang="en-US" sz="1800" dirty="0"/>
          </a:p>
        </p:txBody>
      </p:sp>
      <p:sp>
        <p:nvSpPr>
          <p:cNvPr id="68" name="TextBox 67"/>
          <p:cNvSpPr txBox="1"/>
          <p:nvPr/>
        </p:nvSpPr>
        <p:spPr>
          <a:xfrm>
            <a:off x="31516002" y="23670317"/>
            <a:ext cx="12043368" cy="369332"/>
          </a:xfrm>
          <a:prstGeom prst="rect">
            <a:avLst/>
          </a:prstGeom>
          <a:noFill/>
        </p:spPr>
        <p:txBody>
          <a:bodyPr wrap="square" rtlCol="0">
            <a:spAutoFit/>
          </a:bodyPr>
          <a:lstStyle/>
          <a:p>
            <a:r>
              <a:rPr lang="en-US" sz="1800" dirty="0" smtClean="0"/>
              <a:t>^The Annual Percent Change (APC) is significantly different from zero at alpha=0.05</a:t>
            </a:r>
            <a:endParaRPr lang="en-US" sz="1800" dirty="0"/>
          </a:p>
        </p:txBody>
      </p:sp>
      <p:sp>
        <p:nvSpPr>
          <p:cNvPr id="88" name="TextBox 87"/>
          <p:cNvSpPr txBox="1"/>
          <p:nvPr/>
        </p:nvSpPr>
        <p:spPr>
          <a:xfrm>
            <a:off x="20701305" y="16675484"/>
            <a:ext cx="2287157" cy="984885"/>
          </a:xfrm>
          <a:prstGeom prst="rect">
            <a:avLst/>
          </a:prstGeom>
          <a:solidFill>
            <a:schemeClr val="bg2"/>
          </a:solidFill>
        </p:spPr>
        <p:txBody>
          <a:bodyPr wrap="square" rtlCol="0">
            <a:spAutoFit/>
          </a:bodyPr>
          <a:lstStyle/>
          <a:p>
            <a:endParaRPr lang="en-US" dirty="0"/>
          </a:p>
        </p:txBody>
      </p:sp>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854967" y="15974192"/>
            <a:ext cx="11795760" cy="7618615"/>
          </a:xfrm>
          <a:prstGeom prst="rect">
            <a:avLst/>
          </a:prstGeom>
        </p:spPr>
      </p:pic>
      <p:sp>
        <p:nvSpPr>
          <p:cNvPr id="90" name="Oval 89"/>
          <p:cNvSpPr/>
          <p:nvPr/>
        </p:nvSpPr>
        <p:spPr>
          <a:xfrm>
            <a:off x="22104464" y="17682429"/>
            <a:ext cx="2431198" cy="1443165"/>
          </a:xfrm>
          <a:prstGeom prst="ellipse">
            <a:avLst/>
          </a:prstGeom>
          <a:no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6339625" y="19235329"/>
            <a:ext cx="4245478" cy="1025820"/>
          </a:xfrm>
          <a:prstGeom prst="rect">
            <a:avLst/>
          </a:prstGeom>
          <a:noFill/>
        </p:spPr>
        <p:txBody>
          <a:bodyPr wrap="square" rtlCol="0">
            <a:spAutoFit/>
          </a:bodyPr>
          <a:lstStyle/>
          <a:p>
            <a:r>
              <a:rPr lang="en-US" sz="3200" dirty="0" smtClean="0">
                <a:latin typeface="Calibri" panose="020F0502020204030204" pitchFamily="34" charset="0"/>
              </a:rPr>
              <a:t>Slope not </a:t>
            </a:r>
          </a:p>
          <a:p>
            <a:r>
              <a:rPr lang="en-US" sz="3200" dirty="0" smtClean="0">
                <a:latin typeface="Calibri" panose="020F0502020204030204" pitchFamily="34" charset="0"/>
              </a:rPr>
              <a:t>significant</a:t>
            </a:r>
            <a:endParaRPr lang="en-US" sz="3200" dirty="0">
              <a:latin typeface="Calibri" panose="020F0502020204030204" pitchFamily="34" charset="0"/>
            </a:endParaRPr>
          </a:p>
        </p:txBody>
      </p:sp>
      <p:cxnSp>
        <p:nvCxnSpPr>
          <p:cNvPr id="26" name="Straight Arrow Connector 25"/>
          <p:cNvCxnSpPr/>
          <p:nvPr/>
        </p:nvCxnSpPr>
        <p:spPr>
          <a:xfrm flipH="1" flipV="1">
            <a:off x="24317771" y="18869536"/>
            <a:ext cx="1975067" cy="578688"/>
          </a:xfrm>
          <a:prstGeom prst="straightConnector1">
            <a:avLst/>
          </a:prstGeom>
          <a:ln>
            <a:solidFill>
              <a:schemeClr val="accent6">
                <a:lumMod val="75000"/>
                <a:lumOff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91" name="TextBox 90"/>
          <p:cNvSpPr txBox="1"/>
          <p:nvPr/>
        </p:nvSpPr>
        <p:spPr>
          <a:xfrm>
            <a:off x="21893755" y="15410498"/>
            <a:ext cx="2252249" cy="937893"/>
          </a:xfrm>
          <a:prstGeom prst="rect">
            <a:avLst/>
          </a:prstGeom>
          <a:solidFill>
            <a:schemeClr val="bg2"/>
          </a:solidFill>
        </p:spPr>
        <p:txBody>
          <a:bodyPr wrap="square" rtlCol="0">
            <a:spAutoFit/>
          </a:bodyPr>
          <a:lstStyle/>
          <a:p>
            <a:endParaRPr lang="en-US" dirty="0"/>
          </a:p>
        </p:txBody>
      </p:sp>
      <p:sp>
        <p:nvSpPr>
          <p:cNvPr id="81" name="TextBox 80"/>
          <p:cNvSpPr txBox="1"/>
          <p:nvPr/>
        </p:nvSpPr>
        <p:spPr>
          <a:xfrm>
            <a:off x="15223313" y="14761004"/>
            <a:ext cx="14616105" cy="1323439"/>
          </a:xfrm>
          <a:prstGeom prst="rect">
            <a:avLst/>
          </a:prstGeom>
          <a:noFill/>
        </p:spPr>
        <p:txBody>
          <a:bodyPr wrap="square" rtlCol="0">
            <a:spAutoFit/>
          </a:bodyPr>
          <a:lstStyle/>
          <a:p>
            <a:pPr marL="2049463" indent="-2049463"/>
            <a:r>
              <a:rPr lang="en-US" sz="4000" b="1" dirty="0" smtClean="0">
                <a:latin typeface="Calibri" panose="020F0502020204030204" pitchFamily="34" charset="0"/>
              </a:rPr>
              <a:t>Figure 2.  Trend Analysis of Reported PPE Use, Patients with Any Symptoms, Illinois, 2013</a:t>
            </a:r>
            <a:r>
              <a:rPr lang="en-US" sz="4000" dirty="0" smtClean="0"/>
              <a:t>–</a:t>
            </a:r>
            <a:r>
              <a:rPr lang="en-US" sz="4000" b="1" dirty="0" smtClean="0">
                <a:latin typeface="Calibri" panose="020F0502020204030204" pitchFamily="34" charset="0"/>
              </a:rPr>
              <a:t>2015</a:t>
            </a:r>
            <a:endParaRPr lang="en-US" sz="4000" b="1" dirty="0">
              <a:latin typeface="Calibri" panose="020F0502020204030204" pitchFamily="34" charset="0"/>
            </a:endParaRPr>
          </a:p>
        </p:txBody>
      </p:sp>
      <p:grpSp>
        <p:nvGrpSpPr>
          <p:cNvPr id="77" name="Group 76"/>
          <p:cNvGrpSpPr/>
          <p:nvPr/>
        </p:nvGrpSpPr>
        <p:grpSpPr>
          <a:xfrm>
            <a:off x="19053550" y="23217500"/>
            <a:ext cx="6024467" cy="423412"/>
            <a:chOff x="34880548" y="12997380"/>
            <a:chExt cx="5235221" cy="400110"/>
          </a:xfrm>
        </p:grpSpPr>
        <p:sp>
          <p:nvSpPr>
            <p:cNvPr id="78" name="TextBox 77"/>
            <p:cNvSpPr txBox="1"/>
            <p:nvPr/>
          </p:nvSpPr>
          <p:spPr>
            <a:xfrm>
              <a:off x="34880548" y="12997380"/>
              <a:ext cx="1019175" cy="400110"/>
            </a:xfrm>
            <a:prstGeom prst="rect">
              <a:avLst/>
            </a:prstGeom>
            <a:noFill/>
          </p:spPr>
          <p:txBody>
            <a:bodyPr wrap="square" rtlCol="0">
              <a:spAutoFit/>
            </a:bodyPr>
            <a:lstStyle/>
            <a:p>
              <a:r>
                <a:rPr lang="en-US" sz="2000" dirty="0" smtClean="0"/>
                <a:t>2013</a:t>
              </a:r>
              <a:endParaRPr lang="en-US" sz="2000" dirty="0"/>
            </a:p>
          </p:txBody>
        </p:sp>
        <p:sp>
          <p:nvSpPr>
            <p:cNvPr id="79" name="TextBox 78"/>
            <p:cNvSpPr txBox="1"/>
            <p:nvPr/>
          </p:nvSpPr>
          <p:spPr>
            <a:xfrm>
              <a:off x="36922108" y="12997380"/>
              <a:ext cx="1019175" cy="400110"/>
            </a:xfrm>
            <a:prstGeom prst="rect">
              <a:avLst/>
            </a:prstGeom>
            <a:noFill/>
          </p:spPr>
          <p:txBody>
            <a:bodyPr wrap="square" rtlCol="0">
              <a:spAutoFit/>
            </a:bodyPr>
            <a:lstStyle/>
            <a:p>
              <a:r>
                <a:rPr lang="en-US" sz="2000" dirty="0" smtClean="0"/>
                <a:t>2014</a:t>
              </a:r>
              <a:endParaRPr lang="en-US" sz="2000" dirty="0"/>
            </a:p>
          </p:txBody>
        </p:sp>
        <p:sp>
          <p:nvSpPr>
            <p:cNvPr id="80" name="TextBox 79"/>
            <p:cNvSpPr txBox="1"/>
            <p:nvPr/>
          </p:nvSpPr>
          <p:spPr>
            <a:xfrm>
              <a:off x="39096594" y="12997380"/>
              <a:ext cx="1019175" cy="400110"/>
            </a:xfrm>
            <a:prstGeom prst="rect">
              <a:avLst/>
            </a:prstGeom>
            <a:noFill/>
          </p:spPr>
          <p:txBody>
            <a:bodyPr wrap="square" rtlCol="0">
              <a:spAutoFit/>
            </a:bodyPr>
            <a:lstStyle/>
            <a:p>
              <a:r>
                <a:rPr lang="en-US" sz="2000" dirty="0" smtClean="0"/>
                <a:t>2015</a:t>
              </a:r>
              <a:endParaRPr lang="en-US" sz="2000" dirty="0"/>
            </a:p>
          </p:txBody>
        </p:sp>
      </p:gr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NCHHSTP_35x59_ppt_sciposter_dark_072010[1]">
  <a:themeElements>
    <a:clrScheme name="NCHHSTP SciPoster Colors">
      <a:dk1>
        <a:srgbClr val="3F3F3F"/>
      </a:dk1>
      <a:lt1>
        <a:srgbClr val="0F56DC"/>
      </a:lt1>
      <a:dk2>
        <a:srgbClr val="FFFFFF"/>
      </a:dk2>
      <a:lt2>
        <a:srgbClr val="FFFFFF"/>
      </a:lt2>
      <a:accent1>
        <a:srgbClr val="006778"/>
      </a:accent1>
      <a:accent2>
        <a:srgbClr val="452325"/>
      </a:accent2>
      <a:accent3>
        <a:srgbClr val="8E258D"/>
      </a:accent3>
      <a:accent4>
        <a:srgbClr val="AA272F"/>
      </a:accent4>
      <a:accent5>
        <a:srgbClr val="EC7A08"/>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NCHHSTP_35x59_ppt_sciposter_dark_072010[1]</Template>
  <TotalTime>7261</TotalTime>
  <Words>842</Words>
  <Application>Microsoft Office PowerPoint</Application>
  <PresentationFormat>Custom</PresentationFormat>
  <Paragraphs>149</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Times New Roman</vt:lpstr>
      <vt:lpstr>Wingdings</vt:lpstr>
      <vt:lpstr>Calibri</vt:lpstr>
      <vt:lpstr>Myriad Web Pro</vt:lpstr>
      <vt:lpstr>NCHHSTP_35x59_ppt_sciposter_dark_072010[1]</vt:lpstr>
      <vt:lpstr>PowerPoint Presentation</vt:lpstr>
    </vt:vector>
  </TitlesOfParts>
  <Company>Centers for Disease Control and Prevention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CDC User</dc:creator>
  <cp:lastModifiedBy>Livia Navon</cp:lastModifiedBy>
  <cp:revision>599</cp:revision>
  <cp:lastPrinted>2017-05-26T15:06:12Z</cp:lastPrinted>
  <dcterms:created xsi:type="dcterms:W3CDTF">2012-09-07T18:20:25Z</dcterms:created>
  <dcterms:modified xsi:type="dcterms:W3CDTF">2017-05-31T14:12:48Z</dcterms:modified>
</cp:coreProperties>
</file>