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74" r:id="rId5"/>
    <p:sldMasterId id="2147483680" r:id="rId6"/>
    <p:sldMasterId id="2147483668" r:id="rId7"/>
  </p:sldMasterIdLst>
  <p:notesMasterIdLst>
    <p:notesMasterId r:id="rId31"/>
  </p:notesMasterIdLst>
  <p:handoutMasterIdLst>
    <p:handoutMasterId r:id="rId32"/>
  </p:handoutMasterIdLst>
  <p:sldIdLst>
    <p:sldId id="260" r:id="rId8"/>
    <p:sldId id="304" r:id="rId9"/>
    <p:sldId id="265" r:id="rId10"/>
    <p:sldId id="301" r:id="rId11"/>
    <p:sldId id="299" r:id="rId12"/>
    <p:sldId id="271" r:id="rId13"/>
    <p:sldId id="263" r:id="rId14"/>
    <p:sldId id="294" r:id="rId15"/>
    <p:sldId id="278" r:id="rId16"/>
    <p:sldId id="277" r:id="rId17"/>
    <p:sldId id="298" r:id="rId18"/>
    <p:sldId id="308" r:id="rId19"/>
    <p:sldId id="293" r:id="rId20"/>
    <p:sldId id="287" r:id="rId21"/>
    <p:sldId id="290" r:id="rId22"/>
    <p:sldId id="305" r:id="rId23"/>
    <p:sldId id="309" r:id="rId24"/>
    <p:sldId id="306" r:id="rId25"/>
    <p:sldId id="296" r:id="rId26"/>
    <p:sldId id="302" r:id="rId27"/>
    <p:sldId id="270" r:id="rId28"/>
    <p:sldId id="288" r:id="rId29"/>
    <p:sldId id="289"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orient="horz" pos="4128">
          <p15:clr>
            <a:srgbClr val="A4A3A4"/>
          </p15:clr>
        </p15:guide>
        <p15:guide id="3" orient="horz" pos="1428">
          <p15:clr>
            <a:srgbClr val="A4A3A4"/>
          </p15:clr>
        </p15:guide>
        <p15:guide id="4"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lin, Leslie (CDC/OID/NCEZID) (CTR)" initials="HL((" lastIdx="46" clrIdx="0">
    <p:extLst/>
  </p:cmAuthor>
  <p:cmAuthor id="2" name="Cohen, Nicole (Nicky) (CDC/OID/NCEZID)" initials="CN((" lastIdx="31" clrIdx="1">
    <p:extLst/>
  </p:cmAuthor>
  <p:cmAuthor id="3" name="Martin, Stacey (CDC/OID/NCIRD)" initials="MS(" lastIdx="14" clrIdx="2">
    <p:extLst/>
  </p:cmAuthor>
  <p:cmAuthor id="4" name="Dominguez Escutia, Gabriela (CDC/OID/NCEZID) (CTR)" initials="DEG((" lastIdx="72" clrIdx="3">
    <p:extLst/>
  </p:cmAuthor>
  <p:cmAuthor id="5" name="Rodriguez Lainz, Alfonso (CDC/OID/NCEZID)" initials="RLA(" lastIdx="4" clrIdx="4">
    <p:extLst/>
  </p:cmAuthor>
  <p:cmAuthor id="6" name="Hewlett-Packard" initials="H"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F0F997"/>
    <a:srgbClr val="E5E6AA"/>
    <a:srgbClr val="B95033"/>
    <a:srgbClr val="000000"/>
    <a:srgbClr val="212121"/>
    <a:srgbClr val="040404"/>
    <a:srgbClr val="EBB9EC"/>
    <a:srgbClr val="9933FF"/>
    <a:srgbClr val="6F1B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6" autoAdjust="0"/>
    <p:restoredTop sz="95749" autoAdjust="0"/>
  </p:normalViewPr>
  <p:slideViewPr>
    <p:cSldViewPr snapToGrid="0" snapToObjects="1">
      <p:cViewPr varScale="1">
        <p:scale>
          <a:sx n="98" d="100"/>
          <a:sy n="98" d="100"/>
        </p:scale>
        <p:origin x="-162" y="-102"/>
      </p:cViewPr>
      <p:guideLst>
        <p:guide orient="horz"/>
        <p:guide orient="horz" pos="4128"/>
        <p:guide orient="horz" pos="1428"/>
        <p:guide pos="2880"/>
      </p:guideLst>
    </p:cSldViewPr>
  </p:slideViewPr>
  <p:notesTextViewPr>
    <p:cViewPr>
      <p:scale>
        <a:sx n="100" d="100"/>
        <a:sy n="100" d="100"/>
      </p:scale>
      <p:origin x="0" y="0"/>
    </p:cViewPr>
  </p:notesTextViewPr>
  <p:sorterViewPr>
    <p:cViewPr>
      <p:scale>
        <a:sx n="132" d="100"/>
        <a:sy n="132" d="100"/>
      </p:scale>
      <p:origin x="0" y="0"/>
    </p:cViewPr>
  </p:sorterViewPr>
  <p:notesViewPr>
    <p:cSldViewPr snapToGrid="0" snapToObjects="1">
      <p:cViewPr>
        <p:scale>
          <a:sx n="100" d="100"/>
          <a:sy n="100" d="100"/>
        </p:scale>
        <p:origin x="-1344" y="714"/>
      </p:cViewPr>
      <p:guideLst>
        <p:guide orient="horz" pos="2909"/>
        <p:guide orient="horz" pos="2932"/>
        <p:guide pos="2189"/>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4.xml"/><Relationship Id="rId1" Type="http://schemas.openxmlformats.org/officeDocument/2006/relationships/package" Target="../embeddings/Microsoft_Excel_Worksheet8.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0996250066812"/>
          <c:y val="6.0197567347508793E-2"/>
          <c:w val="0.86289614119778435"/>
          <c:h val="0.64277741537061306"/>
        </c:manualLayout>
      </c:layout>
      <c:barChart>
        <c:barDir val="col"/>
        <c:grouping val="stacked"/>
        <c:varyColors val="0"/>
        <c:ser>
          <c:idx val="0"/>
          <c:order val="0"/>
          <c:tx>
            <c:strRef>
              <c:f>Sheet1!$B$1</c:f>
              <c:strCache>
                <c:ptCount val="1"/>
                <c:pt idx="0">
                  <c:v>Visiting Friends and Relatives (VFRs)</c:v>
                </c:pt>
              </c:strCache>
            </c:strRef>
          </c:tx>
          <c:invertIfNegative val="0"/>
          <c:cat>
            <c:strRef>
              <c:f>Sheet1!$A$2:$A$16</c:f>
              <c:strCache>
                <c:ptCount val="15"/>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strCache>
            </c:strRef>
          </c:cat>
          <c:val>
            <c:numRef>
              <c:f>Sheet1!$B$2:$B$16</c:f>
              <c:numCache>
                <c:formatCode>General</c:formatCode>
                <c:ptCount val="15"/>
                <c:pt idx="0">
                  <c:v>3</c:v>
                </c:pt>
                <c:pt idx="1">
                  <c:v>2</c:v>
                </c:pt>
                <c:pt idx="2">
                  <c:v>3</c:v>
                </c:pt>
                <c:pt idx="3">
                  <c:v>3</c:v>
                </c:pt>
                <c:pt idx="4">
                  <c:v>1</c:v>
                </c:pt>
                <c:pt idx="5">
                  <c:v>5</c:v>
                </c:pt>
                <c:pt idx="6">
                  <c:v>13</c:v>
                </c:pt>
                <c:pt idx="7">
                  <c:v>16</c:v>
                </c:pt>
                <c:pt idx="8">
                  <c:v>11</c:v>
                </c:pt>
                <c:pt idx="9">
                  <c:v>11</c:v>
                </c:pt>
                <c:pt idx="10">
                  <c:v>5</c:v>
                </c:pt>
                <c:pt idx="11">
                  <c:v>3</c:v>
                </c:pt>
                <c:pt idx="12">
                  <c:v>2</c:v>
                </c:pt>
              </c:numCache>
            </c:numRef>
          </c:val>
        </c:ser>
        <c:dLbls>
          <c:showLegendKey val="0"/>
          <c:showVal val="0"/>
          <c:showCatName val="0"/>
          <c:showSerName val="0"/>
          <c:showPercent val="0"/>
          <c:showBubbleSize val="0"/>
        </c:dLbls>
        <c:gapWidth val="150"/>
        <c:overlap val="100"/>
        <c:axId val="45916928"/>
        <c:axId val="45918848"/>
      </c:barChart>
      <c:catAx>
        <c:axId val="45916928"/>
        <c:scaling>
          <c:orientation val="minMax"/>
        </c:scaling>
        <c:delete val="0"/>
        <c:axPos val="b"/>
        <c:title>
          <c:tx>
            <c:rich>
              <a:bodyPr/>
              <a:lstStyle/>
              <a:p>
                <a:pPr>
                  <a:defRPr sz="2000"/>
                </a:pPr>
                <a:r>
                  <a:rPr lang="en-US" sz="2000"/>
                  <a:t>Episode Month</a:t>
                </a:r>
              </a:p>
            </c:rich>
          </c:tx>
          <c:layout>
            <c:manualLayout>
              <c:xMode val="edge"/>
              <c:yMode val="edge"/>
              <c:x val="0.37183921141690085"/>
              <c:y val="0.93377734976431104"/>
            </c:manualLayout>
          </c:layout>
          <c:overlay val="0"/>
        </c:title>
        <c:numFmt formatCode="General" sourceLinked="1"/>
        <c:majorTickMark val="out"/>
        <c:minorTickMark val="none"/>
        <c:tickLblPos val="nextTo"/>
        <c:txPr>
          <a:bodyPr/>
          <a:lstStyle/>
          <a:p>
            <a:pPr>
              <a:defRPr sz="1800"/>
            </a:pPr>
            <a:endParaRPr lang="en-US"/>
          </a:p>
        </c:txPr>
        <c:crossAx val="45918848"/>
        <c:crosses val="autoZero"/>
        <c:auto val="1"/>
        <c:lblAlgn val="ctr"/>
        <c:lblOffset val="100"/>
        <c:noMultiLvlLbl val="0"/>
      </c:catAx>
      <c:valAx>
        <c:axId val="45918848"/>
        <c:scaling>
          <c:orientation val="minMax"/>
        </c:scaling>
        <c:delete val="0"/>
        <c:axPos val="l"/>
        <c:majorGridlines/>
        <c:title>
          <c:tx>
            <c:rich>
              <a:bodyPr rot="-5400000" vert="horz"/>
              <a:lstStyle/>
              <a:p>
                <a:pPr>
                  <a:defRPr sz="2000"/>
                </a:pPr>
                <a:r>
                  <a:rPr lang="en-US" sz="2000" dirty="0"/>
                  <a:t>Number of </a:t>
                </a:r>
                <a:r>
                  <a:rPr lang="en-US" sz="2000" dirty="0" smtClean="0"/>
                  <a:t>cases</a:t>
                </a:r>
                <a:endParaRPr lang="en-US" sz="2000" dirty="0"/>
              </a:p>
            </c:rich>
          </c:tx>
          <c:layout>
            <c:manualLayout>
              <c:xMode val="edge"/>
              <c:yMode val="edge"/>
              <c:x val="0"/>
              <c:y val="0.11175490373139185"/>
            </c:manualLayout>
          </c:layout>
          <c:overlay val="0"/>
        </c:title>
        <c:numFmt formatCode="General" sourceLinked="1"/>
        <c:majorTickMark val="out"/>
        <c:minorTickMark val="none"/>
        <c:tickLblPos val="nextTo"/>
        <c:txPr>
          <a:bodyPr/>
          <a:lstStyle/>
          <a:p>
            <a:pPr>
              <a:defRPr sz="1800"/>
            </a:pPr>
            <a:endParaRPr lang="en-US"/>
          </a:p>
        </c:txPr>
        <c:crossAx val="45916928"/>
        <c:crosses val="autoZero"/>
        <c:crossBetween val="between"/>
      </c:valAx>
    </c:plotArea>
    <c:plotVisOnly val="1"/>
    <c:dispBlanksAs val="gap"/>
    <c:showDLblsOverMax val="0"/>
  </c:chart>
  <c:txPr>
    <a:bodyPr/>
    <a:lstStyle/>
    <a:p>
      <a:pPr>
        <a:defRPr sz="2000">
          <a:solidFill>
            <a:srgbClr val="02020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8173048881711"/>
          <c:y val="3.5586302168911767E-2"/>
          <c:w val="0.83362159858222862"/>
          <c:h val="0.84316373320981941"/>
        </c:manualLayout>
      </c:layout>
      <c:barChart>
        <c:barDir val="col"/>
        <c:grouping val="clustered"/>
        <c:varyColors val="0"/>
        <c:ser>
          <c:idx val="0"/>
          <c:order val="0"/>
          <c:tx>
            <c:strRef>
              <c:f>Sheet1!$B$1</c:f>
              <c:strCache>
                <c:ptCount val="1"/>
                <c:pt idx="0">
                  <c:v>Hispanic</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Male</c:v>
                </c:pt>
                <c:pt idx="1">
                  <c:v>Female</c:v>
                </c:pt>
              </c:strCache>
            </c:strRef>
          </c:cat>
          <c:val>
            <c:numRef>
              <c:f>Sheet1!$B$2:$B$3</c:f>
              <c:numCache>
                <c:formatCode>General</c:formatCode>
                <c:ptCount val="2"/>
                <c:pt idx="0">
                  <c:v>16</c:v>
                </c:pt>
                <c:pt idx="1">
                  <c:v>26</c:v>
                </c:pt>
              </c:numCache>
            </c:numRef>
          </c:val>
        </c:ser>
        <c:ser>
          <c:idx val="1"/>
          <c:order val="1"/>
          <c:tx>
            <c:strRef>
              <c:f>Sheet1!$C$1</c:f>
              <c:strCache>
                <c:ptCount val="1"/>
                <c:pt idx="0">
                  <c:v>Non-Hispanic White</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Male</c:v>
                </c:pt>
                <c:pt idx="1">
                  <c:v>Female</c:v>
                </c:pt>
              </c:strCache>
            </c:strRef>
          </c:cat>
          <c:val>
            <c:numRef>
              <c:f>Sheet1!$C$2:$C$3</c:f>
              <c:numCache>
                <c:formatCode>General</c:formatCode>
                <c:ptCount val="2"/>
                <c:pt idx="0">
                  <c:v>14</c:v>
                </c:pt>
                <c:pt idx="1">
                  <c:v>13</c:v>
                </c:pt>
              </c:numCache>
            </c:numRef>
          </c:val>
        </c:ser>
        <c:ser>
          <c:idx val="2"/>
          <c:order val="2"/>
          <c:tx>
            <c:strRef>
              <c:f>Sheet1!$D$1</c:f>
              <c:strCache>
                <c:ptCount val="1"/>
                <c:pt idx="0">
                  <c:v>Black</c:v>
                </c:pt>
              </c:strCache>
            </c:strRef>
          </c:tx>
          <c:invertIfNegative val="0"/>
          <c:dLbls>
            <c:dLbl>
              <c:idx val="0"/>
              <c:spPr>
                <a:noFill/>
                <a:ln>
                  <a:noFill/>
                </a:ln>
                <a:effectLst/>
              </c:spPr>
              <c:txPr>
                <a:bodyPr/>
                <a:lstStyle/>
                <a:p>
                  <a:pPr>
                    <a:defRPr sz="2000"/>
                  </a:pPr>
                  <a:endParaRPr lang="en-US"/>
                </a:p>
              </c:txPr>
              <c:dLblPos val="outEnd"/>
              <c:showLegendKey val="0"/>
              <c:showVal val="1"/>
              <c:showCatName val="0"/>
              <c:showSerName val="0"/>
              <c:showPercent val="0"/>
              <c:showBubbleSize val="0"/>
            </c:dLbl>
            <c:dLbl>
              <c:idx val="1"/>
              <c:delete val="1"/>
              <c:extLst>
                <c:ext xmlns:c15="http://schemas.microsoft.com/office/drawing/2012/chart" uri="{CE6537A1-D6FC-4f65-9D91-7224C49458BB}"/>
              </c:extLst>
            </c:dLbl>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Sheet1!$D$2:$D$3</c:f>
              <c:numCache>
                <c:formatCode>General</c:formatCode>
                <c:ptCount val="2"/>
                <c:pt idx="0">
                  <c:v>1</c:v>
                </c:pt>
                <c:pt idx="1">
                  <c:v>0</c:v>
                </c:pt>
              </c:numCache>
            </c:numRef>
          </c:val>
        </c:ser>
        <c:ser>
          <c:idx val="3"/>
          <c:order val="3"/>
          <c:tx>
            <c:strRef>
              <c:f>Sheet1!$E$1</c:f>
              <c:strCache>
                <c:ptCount val="1"/>
                <c:pt idx="0">
                  <c:v>Asian</c:v>
                </c:pt>
              </c:strCache>
            </c:strRef>
          </c:tx>
          <c:spPr>
            <a:solidFill>
              <a:srgbClr val="7030A0"/>
            </a:solidFill>
          </c:spPr>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Male</c:v>
                </c:pt>
                <c:pt idx="1">
                  <c:v>Female</c:v>
                </c:pt>
              </c:strCache>
            </c:strRef>
          </c:cat>
          <c:val>
            <c:numRef>
              <c:f>Sheet1!$E$2:$E$3</c:f>
              <c:numCache>
                <c:formatCode>General</c:formatCode>
                <c:ptCount val="2"/>
                <c:pt idx="0">
                  <c:v>3</c:v>
                </c:pt>
                <c:pt idx="1">
                  <c:v>3</c:v>
                </c:pt>
              </c:numCache>
            </c:numRef>
          </c:val>
        </c:ser>
        <c:ser>
          <c:idx val="4"/>
          <c:order val="4"/>
          <c:tx>
            <c:strRef>
              <c:f>Sheet1!$F$1</c:f>
              <c:strCache>
                <c:ptCount val="1"/>
                <c:pt idx="0">
                  <c:v>Other</c:v>
                </c:pt>
              </c:strCache>
            </c:strRef>
          </c:tx>
          <c:spPr>
            <a:solidFill>
              <a:srgbClr val="B95033"/>
            </a:solidFill>
          </c:spPr>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Male</c:v>
                </c:pt>
                <c:pt idx="1">
                  <c:v>Female</c:v>
                </c:pt>
              </c:strCache>
            </c:strRef>
          </c:cat>
          <c:val>
            <c:numRef>
              <c:f>Sheet1!$F$2:$F$3</c:f>
              <c:numCache>
                <c:formatCode>General</c:formatCode>
                <c:ptCount val="2"/>
                <c:pt idx="0">
                  <c:v>1</c:v>
                </c:pt>
                <c:pt idx="1">
                  <c:v>1</c:v>
                </c:pt>
              </c:numCache>
            </c:numRef>
          </c:val>
        </c:ser>
        <c:dLbls>
          <c:dLblPos val="outEnd"/>
          <c:showLegendKey val="0"/>
          <c:showVal val="1"/>
          <c:showCatName val="0"/>
          <c:showSerName val="0"/>
          <c:showPercent val="0"/>
          <c:showBubbleSize val="0"/>
        </c:dLbls>
        <c:gapWidth val="150"/>
        <c:axId val="45564288"/>
        <c:axId val="45565824"/>
      </c:barChart>
      <c:catAx>
        <c:axId val="45564288"/>
        <c:scaling>
          <c:orientation val="minMax"/>
        </c:scaling>
        <c:delete val="0"/>
        <c:axPos val="b"/>
        <c:numFmt formatCode="General" sourceLinked="0"/>
        <c:majorTickMark val="none"/>
        <c:minorTickMark val="none"/>
        <c:tickLblPos val="nextTo"/>
        <c:txPr>
          <a:bodyPr/>
          <a:lstStyle/>
          <a:p>
            <a:pPr>
              <a:defRPr sz="1800"/>
            </a:pPr>
            <a:endParaRPr lang="en-US"/>
          </a:p>
        </c:txPr>
        <c:crossAx val="45565824"/>
        <c:crosses val="autoZero"/>
        <c:auto val="1"/>
        <c:lblAlgn val="ctr"/>
        <c:lblOffset val="100"/>
        <c:noMultiLvlLbl val="0"/>
      </c:catAx>
      <c:valAx>
        <c:axId val="45565824"/>
        <c:scaling>
          <c:orientation val="minMax"/>
        </c:scaling>
        <c:delete val="0"/>
        <c:axPos val="l"/>
        <c:majorGridlines/>
        <c:title>
          <c:tx>
            <c:rich>
              <a:bodyPr/>
              <a:lstStyle/>
              <a:p>
                <a:pPr>
                  <a:defRPr sz="2000"/>
                </a:pPr>
                <a:r>
                  <a:rPr lang="en-US" sz="2000" dirty="0" smtClean="0"/>
                  <a:t>No.</a:t>
                </a:r>
                <a:r>
                  <a:rPr lang="en-US" sz="2000" baseline="0" dirty="0" smtClean="0"/>
                  <a:t> of cases</a:t>
                </a:r>
                <a:endParaRPr lang="en-US" sz="2000" dirty="0"/>
              </a:p>
            </c:rich>
          </c:tx>
          <c:layout>
            <c:manualLayout>
              <c:xMode val="edge"/>
              <c:yMode val="edge"/>
              <c:x val="2.073827310047782E-3"/>
              <c:y val="0.26043398502903048"/>
            </c:manualLayout>
          </c:layout>
          <c:overlay val="0"/>
        </c:title>
        <c:numFmt formatCode="General" sourceLinked="1"/>
        <c:majorTickMark val="out"/>
        <c:minorTickMark val="none"/>
        <c:tickLblPos val="nextTo"/>
        <c:txPr>
          <a:bodyPr/>
          <a:lstStyle/>
          <a:p>
            <a:pPr>
              <a:defRPr sz="1800"/>
            </a:pPr>
            <a:endParaRPr lang="en-US"/>
          </a:p>
        </c:txPr>
        <c:crossAx val="45564288"/>
        <c:crosses val="autoZero"/>
        <c:crossBetween val="between"/>
      </c:valAx>
    </c:plotArea>
    <c:legend>
      <c:legendPos val="r"/>
      <c:layout>
        <c:manualLayout>
          <c:xMode val="edge"/>
          <c:yMode val="edge"/>
          <c:x val="0.80079211252439586"/>
          <c:y val="3.4626219281958526E-2"/>
          <c:w val="0.19769914978576397"/>
          <c:h val="0.59325886830204366"/>
        </c:manualLayout>
      </c:layout>
      <c:overlay val="0"/>
      <c:txPr>
        <a:bodyPr/>
        <a:lstStyle/>
        <a:p>
          <a:pPr>
            <a:defRPr sz="1600"/>
          </a:pPr>
          <a:endParaRPr lang="en-US"/>
        </a:p>
      </c:txPr>
    </c:legend>
    <c:plotVisOnly val="1"/>
    <c:dispBlanksAs val="gap"/>
    <c:showDLblsOverMax val="0"/>
  </c:chart>
  <c:txPr>
    <a:bodyPr/>
    <a:lstStyle/>
    <a:p>
      <a:pPr>
        <a:defRPr sz="2000">
          <a:solidFill>
            <a:srgbClr val="02020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7847613799554"/>
          <c:y val="5.0022717042853847E-2"/>
          <c:w val="0.88592155962687191"/>
          <c:h val="0.72856132401013296"/>
        </c:manualLayout>
      </c:layout>
      <c:barChart>
        <c:barDir val="col"/>
        <c:grouping val="clustered"/>
        <c:varyColors val="0"/>
        <c:ser>
          <c:idx val="0"/>
          <c:order val="0"/>
          <c:tx>
            <c:strRef>
              <c:f>Sheet1!$B$1</c:f>
              <c:strCache>
                <c:ptCount val="1"/>
                <c:pt idx="0">
                  <c:v>Zika Cases</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Non-Hispanic White</c:v>
                </c:pt>
                <c:pt idx="1">
                  <c:v>Hispanic</c:v>
                </c:pt>
                <c:pt idx="2">
                  <c:v>Asian</c:v>
                </c:pt>
                <c:pt idx="3">
                  <c:v>Black</c:v>
                </c:pt>
                <c:pt idx="4">
                  <c:v>Other</c:v>
                </c:pt>
              </c:strCache>
            </c:strRef>
          </c:cat>
          <c:val>
            <c:numRef>
              <c:f>Sheet1!$B$2:$B$6</c:f>
              <c:numCache>
                <c:formatCode>0</c:formatCode>
                <c:ptCount val="5"/>
                <c:pt idx="0">
                  <c:v>34.6</c:v>
                </c:pt>
                <c:pt idx="1">
                  <c:v>53.8</c:v>
                </c:pt>
                <c:pt idx="2">
                  <c:v>7.7</c:v>
                </c:pt>
                <c:pt idx="3">
                  <c:v>1.3</c:v>
                </c:pt>
                <c:pt idx="4">
                  <c:v>2.6</c:v>
                </c:pt>
              </c:numCache>
            </c:numRef>
          </c:val>
        </c:ser>
        <c:ser>
          <c:idx val="1"/>
          <c:order val="1"/>
          <c:tx>
            <c:strRef>
              <c:f>Sheet1!$C$1</c:f>
              <c:strCache>
                <c:ptCount val="1"/>
                <c:pt idx="0">
                  <c:v>San Diego County population*</c:v>
                </c:pt>
              </c:strCache>
            </c:strRef>
          </c:tx>
          <c:spPr>
            <a:solidFill>
              <a:schemeClr val="accent2"/>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Non-Hispanic White</c:v>
                </c:pt>
                <c:pt idx="1">
                  <c:v>Hispanic</c:v>
                </c:pt>
                <c:pt idx="2">
                  <c:v>Asian</c:v>
                </c:pt>
                <c:pt idx="3">
                  <c:v>Black</c:v>
                </c:pt>
                <c:pt idx="4">
                  <c:v>Other</c:v>
                </c:pt>
              </c:strCache>
            </c:strRef>
          </c:cat>
          <c:val>
            <c:numRef>
              <c:f>Sheet1!$C$2:$C$6</c:f>
              <c:numCache>
                <c:formatCode>0</c:formatCode>
                <c:ptCount val="5"/>
                <c:pt idx="0">
                  <c:v>46</c:v>
                </c:pt>
                <c:pt idx="1">
                  <c:v>33.4</c:v>
                </c:pt>
                <c:pt idx="2">
                  <c:v>11.7</c:v>
                </c:pt>
                <c:pt idx="3">
                  <c:v>5.0999999999999996</c:v>
                </c:pt>
                <c:pt idx="4">
                  <c:v>3.8</c:v>
                </c:pt>
              </c:numCache>
            </c:numRef>
          </c:val>
        </c:ser>
        <c:dLbls>
          <c:dLblPos val="outEnd"/>
          <c:showLegendKey val="0"/>
          <c:showVal val="1"/>
          <c:showCatName val="0"/>
          <c:showSerName val="0"/>
          <c:showPercent val="0"/>
          <c:showBubbleSize val="0"/>
        </c:dLbls>
        <c:gapWidth val="150"/>
        <c:axId val="45787776"/>
        <c:axId val="45793664"/>
      </c:barChart>
      <c:catAx>
        <c:axId val="45787776"/>
        <c:scaling>
          <c:orientation val="minMax"/>
        </c:scaling>
        <c:delete val="0"/>
        <c:axPos val="b"/>
        <c:numFmt formatCode="General" sourceLinked="1"/>
        <c:majorTickMark val="none"/>
        <c:minorTickMark val="none"/>
        <c:tickLblPos val="nextTo"/>
        <c:txPr>
          <a:bodyPr/>
          <a:lstStyle/>
          <a:p>
            <a:pPr>
              <a:defRPr sz="1800"/>
            </a:pPr>
            <a:endParaRPr lang="en-US"/>
          </a:p>
        </c:txPr>
        <c:crossAx val="45793664"/>
        <c:crosses val="autoZero"/>
        <c:auto val="1"/>
        <c:lblAlgn val="ctr"/>
        <c:lblOffset val="100"/>
        <c:noMultiLvlLbl val="0"/>
      </c:catAx>
      <c:valAx>
        <c:axId val="45793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rgbClr val="020202"/>
                    </a:solidFill>
                    <a:latin typeface="+mn-lt"/>
                    <a:ea typeface="+mn-ea"/>
                    <a:cs typeface="+mn-cs"/>
                  </a:defRPr>
                </a:pPr>
                <a:r>
                  <a:rPr lang="en-US" sz="2000" b="1" dirty="0" smtClean="0"/>
                  <a:t>% of cases</a:t>
                </a:r>
                <a:endParaRPr lang="en-US" sz="2000" b="1" dirty="0"/>
              </a:p>
            </c:rich>
          </c:tx>
          <c:layout>
            <c:manualLayout>
              <c:xMode val="edge"/>
              <c:yMode val="edge"/>
              <c:x val="1.4387941500215932E-3"/>
              <c:y val="0.18883018851975747"/>
            </c:manualLayout>
          </c:layout>
          <c:overlay val="0"/>
          <c:spPr>
            <a:noFill/>
            <a:ln>
              <a:noFill/>
            </a:ln>
            <a:effectLst/>
          </c:spPr>
        </c:title>
        <c:numFmt formatCode="0" sourceLinked="1"/>
        <c:majorTickMark val="out"/>
        <c:minorTickMark val="none"/>
        <c:tickLblPos val="nextTo"/>
        <c:spPr>
          <a:noFill/>
          <a:effectLst/>
        </c:spPr>
        <c:txPr>
          <a:bodyPr rot="-60000000" spcFirstLastPara="1" vertOverflow="ellipsis" vert="horz" wrap="square" anchor="ctr" anchorCtr="1"/>
          <a:lstStyle/>
          <a:p>
            <a:pPr>
              <a:defRPr sz="2000" b="0" i="0" u="none" strike="noStrike" kern="1200" baseline="0">
                <a:solidFill>
                  <a:srgbClr val="020202"/>
                </a:solidFill>
                <a:latin typeface="+mn-lt"/>
                <a:ea typeface="+mn-ea"/>
                <a:cs typeface="+mn-cs"/>
              </a:defRPr>
            </a:pPr>
            <a:endParaRPr lang="en-US"/>
          </a:p>
        </c:txPr>
        <c:crossAx val="45787776"/>
        <c:crosses val="autoZero"/>
        <c:crossBetween val="between"/>
      </c:valAx>
      <c:spPr>
        <a:noFill/>
        <a:ln>
          <a:noFill/>
        </a:ln>
        <a:effectLst/>
      </c:spPr>
    </c:plotArea>
    <c:legend>
      <c:legendPos val="r"/>
      <c:layout>
        <c:manualLayout>
          <c:xMode val="edge"/>
          <c:yMode val="edge"/>
          <c:x val="0.7955184621080531"/>
          <c:y val="0.12546548805717511"/>
          <c:w val="0.20257190685314649"/>
          <c:h val="0.3105840287566064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sz="2000">
          <a:solidFill>
            <a:srgbClr val="020202"/>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85953678867"/>
          <c:y val="4.8600375154989876E-2"/>
          <c:w val="0.79117548585621256"/>
          <c:h val="0.73979122730789204"/>
        </c:manualLayout>
      </c:layout>
      <c:barChart>
        <c:barDir val="col"/>
        <c:grouping val="clustered"/>
        <c:varyColors val="0"/>
        <c:ser>
          <c:idx val="0"/>
          <c:order val="0"/>
          <c:tx>
            <c:strRef>
              <c:f>Sheet1!$B$1</c:f>
              <c:strCache>
                <c:ptCount val="1"/>
                <c:pt idx="0">
                  <c:v>English</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Hispanic</c:v>
                </c:pt>
                <c:pt idx="1">
                  <c:v>Non-Hispanic White</c:v>
                </c:pt>
                <c:pt idx="2">
                  <c:v>Asian</c:v>
                </c:pt>
                <c:pt idx="3">
                  <c:v>Black</c:v>
                </c:pt>
                <c:pt idx="4">
                  <c:v>Other</c:v>
                </c:pt>
              </c:strCache>
            </c:strRef>
          </c:cat>
          <c:val>
            <c:numRef>
              <c:f>Sheet1!$B$2:$B$6</c:f>
              <c:numCache>
                <c:formatCode>General</c:formatCode>
                <c:ptCount val="5"/>
                <c:pt idx="0">
                  <c:v>67</c:v>
                </c:pt>
                <c:pt idx="1">
                  <c:v>96</c:v>
                </c:pt>
                <c:pt idx="2">
                  <c:v>67</c:v>
                </c:pt>
                <c:pt idx="3">
                  <c:v>100</c:v>
                </c:pt>
                <c:pt idx="4">
                  <c:v>100</c:v>
                </c:pt>
              </c:numCache>
            </c:numRef>
          </c:val>
        </c:ser>
        <c:ser>
          <c:idx val="1"/>
          <c:order val="1"/>
          <c:tx>
            <c:strRef>
              <c:f>Sheet1!$C$1</c:f>
              <c:strCache>
                <c:ptCount val="1"/>
                <c:pt idx="0">
                  <c:v>Spanish</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Hispanic</c:v>
                </c:pt>
                <c:pt idx="1">
                  <c:v>Non-Hispanic White</c:v>
                </c:pt>
                <c:pt idx="2">
                  <c:v>Asian</c:v>
                </c:pt>
                <c:pt idx="3">
                  <c:v>Black</c:v>
                </c:pt>
                <c:pt idx="4">
                  <c:v>Other</c:v>
                </c:pt>
              </c:strCache>
            </c:strRef>
          </c:cat>
          <c:val>
            <c:numRef>
              <c:f>Sheet1!$C$2:$C$6</c:f>
              <c:numCache>
                <c:formatCode>General</c:formatCode>
                <c:ptCount val="5"/>
                <c:pt idx="0">
                  <c:v>33</c:v>
                </c:pt>
                <c:pt idx="1">
                  <c:v>0</c:v>
                </c:pt>
                <c:pt idx="2">
                  <c:v>0</c:v>
                </c:pt>
                <c:pt idx="3">
                  <c:v>0</c:v>
                </c:pt>
                <c:pt idx="4">
                  <c:v>0</c:v>
                </c:pt>
              </c:numCache>
            </c:numRef>
          </c:val>
        </c:ser>
        <c:ser>
          <c:idx val="2"/>
          <c:order val="2"/>
          <c:tx>
            <c:strRef>
              <c:f>Sheet1!$D$1</c:f>
              <c:strCache>
                <c:ptCount val="1"/>
                <c:pt idx="0">
                  <c:v>Other</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Hispanic</c:v>
                </c:pt>
                <c:pt idx="1">
                  <c:v>Non-Hispanic White</c:v>
                </c:pt>
                <c:pt idx="2">
                  <c:v>Asian</c:v>
                </c:pt>
                <c:pt idx="3">
                  <c:v>Black</c:v>
                </c:pt>
                <c:pt idx="4">
                  <c:v>Other</c:v>
                </c:pt>
              </c:strCache>
            </c:strRef>
          </c:cat>
          <c:val>
            <c:numRef>
              <c:f>Sheet1!$D$2:$D$6</c:f>
              <c:numCache>
                <c:formatCode>General</c:formatCode>
                <c:ptCount val="5"/>
                <c:pt idx="0">
                  <c:v>0</c:v>
                </c:pt>
                <c:pt idx="1">
                  <c:v>4</c:v>
                </c:pt>
                <c:pt idx="2">
                  <c:v>33</c:v>
                </c:pt>
                <c:pt idx="3">
                  <c:v>0</c:v>
                </c:pt>
                <c:pt idx="4">
                  <c:v>0</c:v>
                </c:pt>
              </c:numCache>
            </c:numRef>
          </c:val>
        </c:ser>
        <c:dLbls>
          <c:dLblPos val="outEnd"/>
          <c:showLegendKey val="0"/>
          <c:showVal val="1"/>
          <c:showCatName val="0"/>
          <c:showSerName val="0"/>
          <c:showPercent val="0"/>
          <c:showBubbleSize val="0"/>
        </c:dLbls>
        <c:gapWidth val="150"/>
        <c:axId val="45727104"/>
        <c:axId val="45737088"/>
      </c:barChart>
      <c:catAx>
        <c:axId val="45727104"/>
        <c:scaling>
          <c:orientation val="minMax"/>
        </c:scaling>
        <c:delete val="0"/>
        <c:axPos val="b"/>
        <c:numFmt formatCode="General" sourceLinked="1"/>
        <c:majorTickMark val="none"/>
        <c:minorTickMark val="none"/>
        <c:tickLblPos val="nextTo"/>
        <c:txPr>
          <a:bodyPr/>
          <a:lstStyle/>
          <a:p>
            <a:pPr>
              <a:defRPr sz="1800"/>
            </a:pPr>
            <a:endParaRPr lang="en-US"/>
          </a:p>
        </c:txPr>
        <c:crossAx val="45737088"/>
        <c:crosses val="autoZero"/>
        <c:auto val="1"/>
        <c:lblAlgn val="ctr"/>
        <c:lblOffset val="100"/>
        <c:noMultiLvlLbl val="0"/>
      </c:catAx>
      <c:valAx>
        <c:axId val="45737088"/>
        <c:scaling>
          <c:orientation val="minMax"/>
        </c:scaling>
        <c:delete val="0"/>
        <c:axPos val="l"/>
        <c:majorGridlines/>
        <c:title>
          <c:tx>
            <c:rich>
              <a:bodyPr/>
              <a:lstStyle/>
              <a:p>
                <a:pPr>
                  <a:defRPr sz="2000" b="1"/>
                </a:pPr>
                <a:r>
                  <a:rPr lang="en-US" sz="2000" b="1" dirty="0" smtClean="0"/>
                  <a:t>% of cases</a:t>
                </a:r>
                <a:endParaRPr lang="en-US" sz="2000" b="1" dirty="0"/>
              </a:p>
            </c:rich>
          </c:tx>
          <c:layout>
            <c:manualLayout>
              <c:xMode val="edge"/>
              <c:yMode val="edge"/>
              <c:x val="1.4069182089120497E-2"/>
              <c:y val="0.20661862421975183"/>
            </c:manualLayout>
          </c:layout>
          <c:overlay val="0"/>
        </c:title>
        <c:numFmt formatCode="General" sourceLinked="1"/>
        <c:majorTickMark val="out"/>
        <c:minorTickMark val="none"/>
        <c:tickLblPos val="nextTo"/>
        <c:txPr>
          <a:bodyPr/>
          <a:lstStyle/>
          <a:p>
            <a:pPr>
              <a:defRPr sz="1800"/>
            </a:pPr>
            <a:endParaRPr lang="en-US"/>
          </a:p>
        </c:txPr>
        <c:crossAx val="45727104"/>
        <c:crosses val="autoZero"/>
        <c:crossBetween val="between"/>
      </c:valAx>
    </c:plotArea>
    <c:legend>
      <c:legendPos val="r"/>
      <c:layout>
        <c:manualLayout>
          <c:xMode val="edge"/>
          <c:yMode val="edge"/>
          <c:x val="0.88128407026044819"/>
          <c:y val="8.0562944436790519E-4"/>
          <c:w val="0.11708794093046061"/>
          <c:h val="0.30710272252307624"/>
        </c:manualLayout>
      </c:layout>
      <c:overlay val="0"/>
      <c:txPr>
        <a:bodyPr/>
        <a:lstStyle/>
        <a:p>
          <a:pPr>
            <a:defRPr sz="1600"/>
          </a:pPr>
          <a:endParaRPr lang="en-US"/>
        </a:p>
      </c:txPr>
    </c:legend>
    <c:plotVisOnly val="1"/>
    <c:dispBlanksAs val="gap"/>
    <c:showDLblsOverMax val="0"/>
  </c:chart>
  <c:txPr>
    <a:bodyPr/>
    <a:lstStyle/>
    <a:p>
      <a:pPr>
        <a:defRPr sz="1800">
          <a:solidFill>
            <a:srgbClr val="02020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5690635524646"/>
          <c:y val="2.9177063735465001E-2"/>
          <c:w val="0.75305556466780388"/>
          <c:h val="0.678194110613352"/>
        </c:manualLayout>
      </c:layout>
      <c:barChart>
        <c:barDir val="col"/>
        <c:grouping val="clustered"/>
        <c:varyColors val="0"/>
        <c:ser>
          <c:idx val="0"/>
          <c:order val="0"/>
          <c:tx>
            <c:strRef>
              <c:f>Sheet1!$B$1</c:f>
              <c:strCache>
                <c:ptCount val="1"/>
                <c:pt idx="0">
                  <c:v>Zika cases</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Hispanic </c:v>
                </c:pt>
                <c:pt idx="1">
                  <c:v>Non-Hispanic White</c:v>
                </c:pt>
                <c:pt idx="2">
                  <c:v>Hispanic </c:v>
                </c:pt>
                <c:pt idx="3">
                  <c:v> Non-Hispanic White</c:v>
                </c:pt>
              </c:strCache>
            </c:strRef>
          </c:cat>
          <c:val>
            <c:numRef>
              <c:f>Sheet1!$B$2:$B$5</c:f>
              <c:numCache>
                <c:formatCode>0</c:formatCode>
                <c:ptCount val="4"/>
                <c:pt idx="0">
                  <c:v>60.5</c:v>
                </c:pt>
                <c:pt idx="1">
                  <c:v>30.2</c:v>
                </c:pt>
                <c:pt idx="2">
                  <c:v>46</c:v>
                </c:pt>
                <c:pt idx="3">
                  <c:v>40</c:v>
                </c:pt>
              </c:numCache>
            </c:numRef>
          </c:val>
        </c:ser>
        <c:ser>
          <c:idx val="1"/>
          <c:order val="1"/>
          <c:tx>
            <c:strRef>
              <c:f>Sheet1!$C$1</c:f>
              <c:strCache>
                <c:ptCount val="1"/>
                <c:pt idx="0">
                  <c:v>San Diego County population*</c:v>
                </c:pt>
              </c:strCache>
            </c:strRef>
          </c:tx>
          <c:invertIfNegative val="0"/>
          <c:dLbls>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Hispanic </c:v>
                </c:pt>
                <c:pt idx="1">
                  <c:v>Non-Hispanic White</c:v>
                </c:pt>
                <c:pt idx="2">
                  <c:v>Hispanic </c:v>
                </c:pt>
                <c:pt idx="3">
                  <c:v> Non-Hispanic White</c:v>
                </c:pt>
              </c:strCache>
            </c:strRef>
          </c:cat>
          <c:val>
            <c:numRef>
              <c:f>Sheet1!$C$2:$C$5</c:f>
              <c:numCache>
                <c:formatCode>0</c:formatCode>
                <c:ptCount val="4"/>
                <c:pt idx="0">
                  <c:v>34</c:v>
                </c:pt>
                <c:pt idx="1">
                  <c:v>45</c:v>
                </c:pt>
                <c:pt idx="2">
                  <c:v>33</c:v>
                </c:pt>
                <c:pt idx="3">
                  <c:v>47</c:v>
                </c:pt>
              </c:numCache>
            </c:numRef>
          </c:val>
        </c:ser>
        <c:dLbls>
          <c:dLblPos val="outEnd"/>
          <c:showLegendKey val="0"/>
          <c:showVal val="1"/>
          <c:showCatName val="0"/>
          <c:showSerName val="0"/>
          <c:showPercent val="0"/>
          <c:showBubbleSize val="0"/>
        </c:dLbls>
        <c:gapWidth val="150"/>
        <c:axId val="47196800"/>
        <c:axId val="47407488"/>
      </c:barChart>
      <c:catAx>
        <c:axId val="47196800"/>
        <c:scaling>
          <c:orientation val="minMax"/>
        </c:scaling>
        <c:delete val="0"/>
        <c:axPos val="b"/>
        <c:numFmt formatCode="General" sourceLinked="0"/>
        <c:majorTickMark val="none"/>
        <c:minorTickMark val="none"/>
        <c:tickLblPos val="nextTo"/>
        <c:txPr>
          <a:bodyPr/>
          <a:lstStyle/>
          <a:p>
            <a:pPr>
              <a:defRPr sz="1800"/>
            </a:pPr>
            <a:endParaRPr lang="en-US"/>
          </a:p>
        </c:txPr>
        <c:crossAx val="47407488"/>
        <c:crosses val="autoZero"/>
        <c:auto val="1"/>
        <c:lblAlgn val="ctr"/>
        <c:lblOffset val="100"/>
        <c:noMultiLvlLbl val="0"/>
      </c:catAx>
      <c:valAx>
        <c:axId val="47407488"/>
        <c:scaling>
          <c:orientation val="minMax"/>
          <c:max val="70"/>
          <c:min val="0"/>
        </c:scaling>
        <c:delete val="0"/>
        <c:axPos val="l"/>
        <c:majorGridlines/>
        <c:title>
          <c:tx>
            <c:rich>
              <a:bodyPr/>
              <a:lstStyle/>
              <a:p>
                <a:pPr>
                  <a:defRPr sz="2000" b="1"/>
                </a:pPr>
                <a:r>
                  <a:rPr lang="en-US" sz="2000" b="1" dirty="0" smtClean="0"/>
                  <a:t>% of cases</a:t>
                </a:r>
                <a:endParaRPr lang="en-US" sz="2000" b="1" dirty="0"/>
              </a:p>
            </c:rich>
          </c:tx>
          <c:layout>
            <c:manualLayout>
              <c:xMode val="edge"/>
              <c:yMode val="edge"/>
              <c:x val="8.0777803292073069E-3"/>
              <c:y val="0.25736249135638328"/>
            </c:manualLayout>
          </c:layout>
          <c:overlay val="0"/>
        </c:title>
        <c:numFmt formatCode="0" sourceLinked="1"/>
        <c:majorTickMark val="out"/>
        <c:minorTickMark val="none"/>
        <c:tickLblPos val="nextTo"/>
        <c:txPr>
          <a:bodyPr/>
          <a:lstStyle/>
          <a:p>
            <a:pPr>
              <a:defRPr sz="1800"/>
            </a:pPr>
            <a:endParaRPr lang="en-US"/>
          </a:p>
        </c:txPr>
        <c:crossAx val="47196800"/>
        <c:crosses val="autoZero"/>
        <c:crossBetween val="between"/>
      </c:valAx>
    </c:plotArea>
    <c:legend>
      <c:legendPos val="r"/>
      <c:layout>
        <c:manualLayout>
          <c:xMode val="edge"/>
          <c:yMode val="edge"/>
          <c:x val="0.84027344945982596"/>
          <c:y val="1.490639792924279E-3"/>
          <c:w val="0.15827998111942151"/>
          <c:h val="0.29234782491750183"/>
        </c:manualLayout>
      </c:layout>
      <c:overlay val="0"/>
      <c:txPr>
        <a:bodyPr/>
        <a:lstStyle/>
        <a:p>
          <a:pPr>
            <a:defRPr sz="1600"/>
          </a:pPr>
          <a:endParaRPr lang="en-US"/>
        </a:p>
      </c:txPr>
    </c:legend>
    <c:plotVisOnly val="1"/>
    <c:dispBlanksAs val="gap"/>
    <c:showDLblsOverMax val="0"/>
  </c:chart>
  <c:txPr>
    <a:bodyPr/>
    <a:lstStyle/>
    <a:p>
      <a:pPr>
        <a:defRPr sz="2000">
          <a:solidFill>
            <a:srgbClr val="020202"/>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1.54839637111965E-3"/>
          <c:y val="2.4586919505740899E-2"/>
          <c:w val="0.74585883620744597"/>
          <c:h val="0.65621260712962504"/>
        </c:manualLayout>
      </c:layout>
      <c:pie3DChart>
        <c:varyColors val="1"/>
        <c:ser>
          <c:idx val="0"/>
          <c:order val="0"/>
          <c:tx>
            <c:strRef>
              <c:f>Sheet1!$B$1</c:f>
              <c:strCache>
                <c:ptCount val="1"/>
                <c:pt idx="0">
                  <c:v>Sales</c:v>
                </c:pt>
              </c:strCache>
            </c:strRef>
          </c:tx>
          <c:dPt>
            <c:idx val="0"/>
            <c:bubble3D val="0"/>
          </c:dPt>
          <c:dPt>
            <c:idx val="1"/>
            <c:bubble3D val="0"/>
          </c:dPt>
          <c:dLbls>
            <c:dLbl>
              <c:idx val="1"/>
              <c:layout>
                <c:manualLayout>
                  <c:x val="0.14288498284451601"/>
                  <c:y val="-0.23347133923736499"/>
                </c:manualLayout>
              </c:layout>
              <c:tx>
                <c:rich>
                  <a:bodyPr/>
                  <a:lstStyle/>
                  <a:p>
                    <a:r>
                      <a:rPr lang="en-US" dirty="0" smtClean="0"/>
                      <a:t>86% </a:t>
                    </a:r>
                    <a:endParaRPr lang="en-US" dirty="0"/>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Pregnant</c:v>
                </c:pt>
                <c:pt idx="1">
                  <c:v>Non-Pregnant women</c:v>
                </c:pt>
                <c:pt idx="2">
                  <c:v>Unknown</c:v>
                </c:pt>
              </c:strCache>
            </c:strRef>
          </c:cat>
          <c:val>
            <c:numRef>
              <c:f>Sheet1!$B$2:$B$4</c:f>
              <c:numCache>
                <c:formatCode>General</c:formatCode>
                <c:ptCount val="3"/>
                <c:pt idx="0">
                  <c:v>6</c:v>
                </c:pt>
                <c:pt idx="1">
                  <c:v>36</c:v>
                </c:pt>
                <c:pt idx="2">
                  <c:v>1</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
          <c:y val="0.73329015581355372"/>
          <c:w val="0.68533352476545795"/>
          <c:h val="0.22937825331729142"/>
        </c:manualLayout>
      </c:layout>
      <c:overlay val="0"/>
      <c:txPr>
        <a:bodyPr/>
        <a:lstStyle/>
        <a:p>
          <a:pPr>
            <a:defRPr sz="1900"/>
          </a:pPr>
          <a:endParaRPr lang="en-US"/>
        </a:p>
      </c:txPr>
    </c:legend>
    <c:plotVisOnly val="1"/>
    <c:dispBlanksAs val="gap"/>
    <c:showDLblsOverMax val="0"/>
  </c:chart>
  <c:txPr>
    <a:bodyPr/>
    <a:lstStyle/>
    <a:p>
      <a:pPr>
        <a:defRPr sz="1900">
          <a:solidFill>
            <a:srgbClr val="020202"/>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59047763887669"/>
          <c:y val="3.1230475776265091E-2"/>
          <c:w val="0.7634022308977525"/>
          <c:h val="0.73364865363294596"/>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6">
                  <a:lumMod val="75000"/>
                </a:schemeClr>
              </a:solidFill>
            </c:spPr>
          </c:dPt>
          <c:dPt>
            <c:idx val="1"/>
            <c:invertIfNegative val="0"/>
            <c:bubble3D val="0"/>
            <c:spPr>
              <a:solidFill>
                <a:schemeClr val="accent1">
                  <a:lumMod val="75000"/>
                </a:schemeClr>
              </a:solidFill>
            </c:spPr>
          </c:dPt>
          <c:dLbls>
            <c:spPr>
              <a:noFill/>
              <a:ln>
                <a:noFill/>
              </a:ln>
              <a:effectLst/>
            </c:spPr>
            <c:txPr>
              <a:bodyPr/>
              <a:lstStyle/>
              <a:p>
                <a:pPr>
                  <a:defRPr sz="2000" b="0">
                    <a:solidFill>
                      <a:srgbClr val="02020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San Diego County population</c:v>
                </c:pt>
                <c:pt idx="1">
                  <c:v>Zika Cases</c:v>
                </c:pt>
              </c:strCache>
            </c:strRef>
          </c:cat>
          <c:val>
            <c:numRef>
              <c:f>Sheet1!$B$2:$B$3</c:f>
              <c:numCache>
                <c:formatCode>0</c:formatCode>
                <c:ptCount val="2"/>
                <c:pt idx="0">
                  <c:v>23</c:v>
                </c:pt>
                <c:pt idx="1">
                  <c:v>33.299999999999997</c:v>
                </c:pt>
              </c:numCache>
            </c:numRef>
          </c:val>
        </c:ser>
        <c:dLbls>
          <c:dLblPos val="outEnd"/>
          <c:showLegendKey val="0"/>
          <c:showVal val="1"/>
          <c:showCatName val="0"/>
          <c:showSerName val="0"/>
          <c:showPercent val="0"/>
          <c:showBubbleSize val="0"/>
        </c:dLbls>
        <c:gapWidth val="150"/>
        <c:axId val="47363200"/>
        <c:axId val="47371008"/>
      </c:barChart>
      <c:catAx>
        <c:axId val="47363200"/>
        <c:scaling>
          <c:orientation val="minMax"/>
        </c:scaling>
        <c:delete val="0"/>
        <c:axPos val="b"/>
        <c:numFmt formatCode="General" sourceLinked="0"/>
        <c:majorTickMark val="none"/>
        <c:minorTickMark val="none"/>
        <c:tickLblPos val="nextTo"/>
        <c:txPr>
          <a:bodyPr/>
          <a:lstStyle/>
          <a:p>
            <a:pPr>
              <a:defRPr sz="1800">
                <a:solidFill>
                  <a:srgbClr val="020202"/>
                </a:solidFill>
              </a:defRPr>
            </a:pPr>
            <a:endParaRPr lang="en-US"/>
          </a:p>
        </c:txPr>
        <c:crossAx val="47371008"/>
        <c:crossesAt val="0"/>
        <c:auto val="1"/>
        <c:lblAlgn val="ctr"/>
        <c:lblOffset val="100"/>
        <c:noMultiLvlLbl val="0"/>
      </c:catAx>
      <c:valAx>
        <c:axId val="47371008"/>
        <c:scaling>
          <c:orientation val="minMax"/>
        </c:scaling>
        <c:delete val="0"/>
        <c:axPos val="l"/>
        <c:majorGridlines/>
        <c:title>
          <c:tx>
            <c:rich>
              <a:bodyPr/>
              <a:lstStyle/>
              <a:p>
                <a:pPr>
                  <a:defRPr sz="2000" b="1"/>
                </a:pPr>
                <a:r>
                  <a:rPr lang="en-US" sz="2000" b="1" dirty="0"/>
                  <a:t>%</a:t>
                </a:r>
              </a:p>
            </c:rich>
          </c:tx>
          <c:layout>
            <c:manualLayout>
              <c:xMode val="edge"/>
              <c:yMode val="edge"/>
              <c:x val="0"/>
              <c:y val="0.33132705896543857"/>
            </c:manualLayout>
          </c:layout>
          <c:overlay val="0"/>
        </c:title>
        <c:numFmt formatCode="0" sourceLinked="0"/>
        <c:majorTickMark val="none"/>
        <c:minorTickMark val="none"/>
        <c:tickLblPos val="nextTo"/>
        <c:txPr>
          <a:bodyPr/>
          <a:lstStyle/>
          <a:p>
            <a:pPr>
              <a:defRPr sz="1800">
                <a:solidFill>
                  <a:srgbClr val="020202"/>
                </a:solidFill>
              </a:defRPr>
            </a:pPr>
            <a:endParaRPr lang="en-US"/>
          </a:p>
        </c:txPr>
        <c:crossAx val="47363200"/>
        <c:crosses val="autoZero"/>
        <c:crossBetween val="between"/>
      </c:valAx>
    </c:plotArea>
    <c:plotVisOnly val="1"/>
    <c:dispBlanksAs val="gap"/>
    <c:showDLblsOverMax val="0"/>
  </c:chart>
  <c:txPr>
    <a:bodyPr/>
    <a:lstStyle/>
    <a:p>
      <a:pPr>
        <a:defRPr sz="1200">
          <a:solidFill>
            <a:schemeClr val="tx1">
              <a:lumMod val="50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428479740408877"/>
          <c:y val="5.5518448533852793E-2"/>
          <c:w val="0.81536223320645573"/>
          <c:h val="0.760669122304858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2020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Tourism</c:v>
                </c:pt>
                <c:pt idx="1">
                  <c:v>VFRs</c:v>
                </c:pt>
                <c:pt idx="2">
                  <c:v>Business</c:v>
                </c:pt>
                <c:pt idx="3">
                  <c:v>Studies</c:v>
                </c:pt>
              </c:strCache>
            </c:strRef>
          </c:cat>
          <c:val>
            <c:numRef>
              <c:f>Sheet1!$B$2:$B$5</c:f>
              <c:numCache>
                <c:formatCode>General</c:formatCode>
                <c:ptCount val="4"/>
                <c:pt idx="0">
                  <c:v>43</c:v>
                </c:pt>
                <c:pt idx="1">
                  <c:v>28</c:v>
                </c:pt>
                <c:pt idx="2">
                  <c:v>6</c:v>
                </c:pt>
                <c:pt idx="3">
                  <c:v>1</c:v>
                </c:pt>
              </c:numCache>
            </c:numRef>
          </c:val>
        </c:ser>
        <c:dLbls>
          <c:dLblPos val="outEnd"/>
          <c:showLegendKey val="0"/>
          <c:showVal val="1"/>
          <c:showCatName val="0"/>
          <c:showSerName val="0"/>
          <c:showPercent val="0"/>
          <c:showBubbleSize val="0"/>
        </c:dLbls>
        <c:gapWidth val="75"/>
        <c:overlap val="-25"/>
        <c:axId val="47557248"/>
        <c:axId val="47560192"/>
      </c:barChart>
      <c:catAx>
        <c:axId val="475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00" b="0" i="0" u="none" strike="noStrike" kern="1200" baseline="0">
                <a:solidFill>
                  <a:srgbClr val="020202"/>
                </a:solidFill>
                <a:latin typeface="+mn-lt"/>
                <a:ea typeface="+mn-ea"/>
                <a:cs typeface="+mn-cs"/>
              </a:defRPr>
            </a:pPr>
            <a:endParaRPr lang="en-US"/>
          </a:p>
        </c:txPr>
        <c:crossAx val="47560192"/>
        <c:crosses val="autoZero"/>
        <c:auto val="1"/>
        <c:lblAlgn val="ctr"/>
        <c:lblOffset val="100"/>
        <c:noMultiLvlLbl val="0"/>
      </c:catAx>
      <c:valAx>
        <c:axId val="47560192"/>
        <c:scaling>
          <c:orientation val="minMax"/>
        </c:scaling>
        <c:delete val="0"/>
        <c:axPos val="l"/>
        <c:majorGridlines>
          <c:spPr>
            <a:ln w="0"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20202"/>
                    </a:solidFill>
                    <a:latin typeface="+mn-lt"/>
                    <a:ea typeface="+mn-ea"/>
                    <a:cs typeface="+mn-cs"/>
                  </a:defRPr>
                </a:pPr>
                <a:r>
                  <a:rPr lang="en-US" sz="1800" b="1" dirty="0" smtClean="0"/>
                  <a:t>%</a:t>
                </a:r>
                <a:r>
                  <a:rPr lang="en-US" sz="1800" b="1" baseline="0" dirty="0" smtClean="0"/>
                  <a:t> of cases </a:t>
                </a:r>
                <a:endParaRPr lang="en-US" sz="1800" b="1" dirty="0"/>
              </a:p>
            </c:rich>
          </c:tx>
          <c:layout>
            <c:manualLayout>
              <c:xMode val="edge"/>
              <c:yMode val="edge"/>
              <c:x val="1.4808290470433218E-2"/>
              <c:y val="0.335594289426602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20202"/>
                </a:solidFill>
                <a:latin typeface="+mn-lt"/>
                <a:ea typeface="+mn-ea"/>
                <a:cs typeface="+mn-cs"/>
              </a:defRPr>
            </a:pPr>
            <a:endParaRPr lang="en-US"/>
          </a:p>
        </c:txPr>
        <c:crossAx val="475572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20202"/>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0.42259</cdr:x>
      <cdr:y>0.78862</cdr:y>
    </cdr:from>
    <cdr:to>
      <cdr:x>0.44756</cdr:x>
      <cdr:y>0.82994</cdr:y>
    </cdr:to>
    <cdr:sp macro="" textlink="">
      <cdr:nvSpPr>
        <cdr:cNvPr id="2" name="TextBox 1"/>
        <cdr:cNvSpPr txBox="1"/>
      </cdr:nvSpPr>
      <cdr:spPr>
        <a:xfrm xmlns:a="http://schemas.openxmlformats.org/drawingml/2006/main">
          <a:off x="3730109" y="3731845"/>
          <a:ext cx="220406" cy="1955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a:t>
          </a:r>
          <a:endParaRPr lang="en-US" sz="1100" b="1" dirty="0"/>
        </a:p>
      </cdr:txBody>
    </cdr:sp>
  </cdr:relSizeAnchor>
  <cdr:relSizeAnchor xmlns:cdr="http://schemas.openxmlformats.org/drawingml/2006/chartDrawing">
    <cdr:from>
      <cdr:x>0.00588</cdr:x>
      <cdr:y>0.91043</cdr:y>
    </cdr:from>
    <cdr:to>
      <cdr:x>0.70219</cdr:x>
      <cdr:y>0.99174</cdr:y>
    </cdr:to>
    <cdr:sp macro="" textlink="">
      <cdr:nvSpPr>
        <cdr:cNvPr id="3" name="TextBox 2"/>
        <cdr:cNvSpPr txBox="1"/>
      </cdr:nvSpPr>
      <cdr:spPr>
        <a:xfrm xmlns:a="http://schemas.openxmlformats.org/drawingml/2006/main">
          <a:off x="50800" y="4135650"/>
          <a:ext cx="6019164"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solidFill>
                <a:srgbClr val="020202"/>
              </a:solidFill>
              <a:cs typeface="Avenir Light"/>
            </a:rPr>
            <a:t>‡ p-value=0.005</a:t>
          </a:r>
        </a:p>
        <a:p xmlns:a="http://schemas.openxmlformats.org/drawingml/2006/main">
          <a:r>
            <a:rPr lang="en-US" sz="1200" dirty="0" smtClean="0">
              <a:solidFill>
                <a:srgbClr val="020202"/>
              </a:solidFill>
              <a:cs typeface="Avenir Light"/>
            </a:rPr>
            <a:t>*</a:t>
          </a:r>
          <a:r>
            <a:rPr lang="en-US" sz="1200" dirty="0">
              <a:solidFill>
                <a:srgbClr val="020202"/>
              </a:solidFill>
              <a:cs typeface="Avenir Light"/>
            </a:rPr>
            <a:t>U.S. Census Bureau, 2015 American Community Survey 1-Year Estimates</a:t>
          </a:r>
          <a:endParaRPr lang="en-US" sz="1200" dirty="0" smtClean="0">
            <a:solidFill>
              <a:srgbClr val="020202"/>
            </a:solidFill>
            <a:cs typeface="Avenir Ligh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0.1787</cdr:x>
      <cdr:y>0.86554</cdr:y>
    </cdr:from>
    <cdr:to>
      <cdr:x>0.4287</cdr:x>
      <cdr:y>0.94587</cdr:y>
    </cdr:to>
    <cdr:sp macro="" textlink="">
      <cdr:nvSpPr>
        <cdr:cNvPr id="4" name="TextBox 3"/>
        <cdr:cNvSpPr txBox="1"/>
      </cdr:nvSpPr>
      <cdr:spPr>
        <a:xfrm xmlns:a="http://schemas.openxmlformats.org/drawingml/2006/main">
          <a:off x="1586201" y="3990219"/>
          <a:ext cx="2219104" cy="3703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latin typeface="Arial" panose="020B0604020202020204" pitchFamily="34" charset="0"/>
              <a:cs typeface="Arial" panose="020B0604020202020204" pitchFamily="34" charset="0"/>
            </a:rPr>
            <a:t>Female</a:t>
          </a:r>
          <a:endParaRPr lang="en-US" sz="1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0.54376</cdr:x>
      <cdr:y>0.85161</cdr:y>
    </cdr:from>
    <cdr:to>
      <cdr:x>0.77453</cdr:x>
      <cdr:y>0.92553</cdr:y>
    </cdr:to>
    <cdr:sp macro="" textlink="">
      <cdr:nvSpPr>
        <cdr:cNvPr id="5" name="TextBox 4"/>
        <cdr:cNvSpPr txBox="1"/>
      </cdr:nvSpPr>
      <cdr:spPr>
        <a:xfrm xmlns:a="http://schemas.openxmlformats.org/drawingml/2006/main">
          <a:off x="4826637" y="3926022"/>
          <a:ext cx="2048410" cy="3407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latin typeface="Arial" panose="020B0604020202020204" pitchFamily="34" charset="0"/>
              <a:cs typeface="Arial" panose="020B0604020202020204" pitchFamily="34" charset="0"/>
            </a:rPr>
            <a:t>Male</a:t>
          </a:r>
          <a:endParaRPr lang="en-US" sz="18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0.14292</cdr:x>
      <cdr:y>0.85537</cdr:y>
    </cdr:from>
    <cdr:to>
      <cdr:x>0.4584</cdr:x>
      <cdr:y>0.8595</cdr:y>
    </cdr:to>
    <cdr:cxnSp macro="">
      <cdr:nvCxnSpPr>
        <cdr:cNvPr id="7" name="Straight Connector 6"/>
        <cdr:cNvCxnSpPr/>
      </cdr:nvCxnSpPr>
      <cdr:spPr>
        <a:xfrm xmlns:a="http://schemas.openxmlformats.org/drawingml/2006/main" flipV="1">
          <a:off x="1268597" y="3943351"/>
          <a:ext cx="2800350" cy="19050"/>
        </a:xfrm>
        <a:prstGeom xmlns:a="http://schemas.openxmlformats.org/drawingml/2006/main" prst="line">
          <a:avLst/>
        </a:prstGeom>
        <a:ln xmlns:a="http://schemas.openxmlformats.org/drawingml/2006/main">
          <a:solidFill>
            <a:srgbClr val="020202"/>
          </a:solidFill>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cdr:x>
      <cdr:y>0.91708</cdr:y>
    </cdr:from>
    <cdr:to>
      <cdr:x>0.72689</cdr:x>
      <cdr:y>1</cdr:y>
    </cdr:to>
    <cdr:sp macro="" textlink="">
      <cdr:nvSpPr>
        <cdr:cNvPr id="12" name="TextBox 2"/>
        <cdr:cNvSpPr txBox="1"/>
      </cdr:nvSpPr>
      <cdr:spPr>
        <a:xfrm xmlns:a="http://schemas.openxmlformats.org/drawingml/2006/main">
          <a:off x="0" y="4158895"/>
          <a:ext cx="6251944" cy="37603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solidFill>
                <a:srgbClr val="020202"/>
              </a:solidFill>
              <a:cs typeface="Avenir Light"/>
            </a:rPr>
            <a:t>‡ p-value=0.0006</a:t>
          </a:r>
        </a:p>
        <a:p xmlns:a="http://schemas.openxmlformats.org/drawingml/2006/main">
          <a:r>
            <a:rPr lang="en-US" sz="1200" dirty="0" smtClean="0">
              <a:solidFill>
                <a:srgbClr val="020202"/>
              </a:solidFill>
              <a:cs typeface="Avenir Light"/>
            </a:rPr>
            <a:t>*</a:t>
          </a:r>
          <a:r>
            <a:rPr lang="en-US" sz="1200" dirty="0">
              <a:solidFill>
                <a:srgbClr val="020202"/>
              </a:solidFill>
              <a:cs typeface="Avenir Light"/>
            </a:rPr>
            <a:t>U.S. Census Bureau, 2015 American Community Survey 1-Year Estimates</a:t>
          </a:r>
          <a:endParaRPr lang="en-US" sz="1200" dirty="0" smtClean="0">
            <a:solidFill>
              <a:srgbClr val="020202"/>
            </a:solidFill>
            <a:cs typeface="Avenir Light"/>
          </a:endParaRPr>
        </a:p>
      </cdr:txBody>
    </cdr:sp>
  </cdr:relSizeAnchor>
  <cdr:relSizeAnchor xmlns:cdr="http://schemas.openxmlformats.org/drawingml/2006/chartDrawing">
    <cdr:from>
      <cdr:x>0.23329</cdr:x>
      <cdr:y>0.71564</cdr:y>
    </cdr:from>
    <cdr:to>
      <cdr:x>0.25891</cdr:x>
      <cdr:y>0.75777</cdr:y>
    </cdr:to>
    <cdr:sp macro="" textlink="">
      <cdr:nvSpPr>
        <cdr:cNvPr id="14" name="TextBox 13"/>
        <cdr:cNvSpPr txBox="1"/>
      </cdr:nvSpPr>
      <cdr:spPr>
        <a:xfrm xmlns:a="http://schemas.openxmlformats.org/drawingml/2006/main">
          <a:off x="2070753" y="3181405"/>
          <a:ext cx="227414" cy="1872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t>
          </a:r>
          <a:endParaRPr lang="en-US" sz="1100" dirty="0"/>
        </a:p>
      </cdr:txBody>
    </cdr:sp>
  </cdr:relSizeAnchor>
  <cdr:relSizeAnchor xmlns:cdr="http://schemas.openxmlformats.org/drawingml/2006/chartDrawing">
    <cdr:from>
      <cdr:x>0.52789</cdr:x>
      <cdr:y>0.85361</cdr:y>
    </cdr:from>
    <cdr:to>
      <cdr:x>0.83633</cdr:x>
      <cdr:y>0.85693</cdr:y>
    </cdr:to>
    <cdr:cxnSp macro="">
      <cdr:nvCxnSpPr>
        <cdr:cNvPr id="9" name="Straight Connector 8"/>
        <cdr:cNvCxnSpPr/>
      </cdr:nvCxnSpPr>
      <cdr:spPr>
        <a:xfrm xmlns:a="http://schemas.openxmlformats.org/drawingml/2006/main" flipV="1">
          <a:off x="4634519" y="3935250"/>
          <a:ext cx="2707916" cy="15306"/>
        </a:xfrm>
        <a:prstGeom xmlns:a="http://schemas.openxmlformats.org/drawingml/2006/main" prst="line">
          <a:avLst/>
        </a:prstGeom>
        <a:ln xmlns:a="http://schemas.openxmlformats.org/drawingml/2006/main">
          <a:solidFill>
            <a:srgbClr val="020202"/>
          </a:solidFill>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0.65622</cdr:x>
      <cdr:y>0.81208</cdr:y>
    </cdr:from>
    <cdr:to>
      <cdr:x>0.82673</cdr:x>
      <cdr:y>0.88227</cdr:y>
    </cdr:to>
    <cdr:sp macro="" textlink="">
      <cdr:nvSpPr>
        <cdr:cNvPr id="2" name="TextBox 1"/>
        <cdr:cNvSpPr txBox="1"/>
      </cdr:nvSpPr>
      <cdr:spPr>
        <a:xfrm xmlns:a="http://schemas.openxmlformats.org/drawingml/2006/main">
          <a:off x="2794350" y="3709128"/>
          <a:ext cx="726076" cy="32058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1900" dirty="0" smtClean="0">
              <a:solidFill>
                <a:srgbClr val="020202"/>
              </a:solidFill>
              <a:latin typeface="Avenir Light"/>
              <a:cs typeface="Avenir Light"/>
            </a:rPr>
            <a:t>(n=36)</a:t>
          </a:r>
        </a:p>
      </cdr:txBody>
    </cdr:sp>
  </cdr:relSizeAnchor>
  <cdr:relSizeAnchor xmlns:cdr="http://schemas.openxmlformats.org/drawingml/2006/chartDrawing">
    <cdr:from>
      <cdr:x>0.32925</cdr:x>
      <cdr:y>0.73468</cdr:y>
    </cdr:from>
    <cdr:to>
      <cdr:x>0.5</cdr:x>
      <cdr:y>0.79869</cdr:y>
    </cdr:to>
    <cdr:sp macro="" textlink="">
      <cdr:nvSpPr>
        <cdr:cNvPr id="3" name="TextBox 1"/>
        <cdr:cNvSpPr txBox="1"/>
      </cdr:nvSpPr>
      <cdr:spPr>
        <a:xfrm xmlns:a="http://schemas.openxmlformats.org/drawingml/2006/main">
          <a:off x="1402018" y="3355593"/>
          <a:ext cx="727114" cy="2923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900" dirty="0" smtClean="0">
              <a:solidFill>
                <a:srgbClr val="020202"/>
              </a:solidFill>
              <a:latin typeface="Avenir Light"/>
              <a:cs typeface="Avenir Light"/>
            </a:rPr>
            <a:t> (n=6)</a:t>
          </a:r>
        </a:p>
      </cdr:txBody>
    </cdr:sp>
  </cdr:relSizeAnchor>
  <cdr:relSizeAnchor xmlns:cdr="http://schemas.openxmlformats.org/drawingml/2006/chartDrawing">
    <cdr:from>
      <cdr:x>0.34993</cdr:x>
      <cdr:y>0.89315</cdr:y>
    </cdr:from>
    <cdr:to>
      <cdr:x>0.48582</cdr:x>
      <cdr:y>0.95717</cdr:y>
    </cdr:to>
    <cdr:sp macro="" textlink="">
      <cdr:nvSpPr>
        <cdr:cNvPr id="4" name="TextBox 1"/>
        <cdr:cNvSpPr txBox="1"/>
      </cdr:nvSpPr>
      <cdr:spPr>
        <a:xfrm xmlns:a="http://schemas.openxmlformats.org/drawingml/2006/main">
          <a:off x="1490075" y="4079418"/>
          <a:ext cx="578685" cy="292388"/>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900" dirty="0" smtClean="0">
              <a:solidFill>
                <a:srgbClr val="020202"/>
              </a:solidFill>
              <a:latin typeface="Avenir Light"/>
              <a:cs typeface="Avenir Light"/>
            </a:rPr>
            <a:t>(n=1)</a:t>
          </a:r>
        </a:p>
      </cdr:txBody>
    </cdr:sp>
  </cdr:relSizeAnchor>
</c:userShapes>
</file>

<file path=ppt/drawings/drawing4.xml><?xml version="1.0" encoding="utf-8"?>
<c:userShapes xmlns:c="http://schemas.openxmlformats.org/drawingml/2006/chart">
  <cdr:relSizeAnchor xmlns:cdr="http://schemas.openxmlformats.org/drawingml/2006/chartDrawing">
    <cdr:from>
      <cdr:x>0.03959</cdr:x>
      <cdr:y>0.48013</cdr:y>
    </cdr:from>
    <cdr:to>
      <cdr:x>0.0396</cdr:x>
      <cdr:y>0.53715</cdr:y>
    </cdr:to>
    <cdr:sp macro="" textlink="">
      <cdr:nvSpPr>
        <cdr:cNvPr id="2" name="TextBox 1"/>
        <cdr:cNvSpPr txBox="1"/>
      </cdr:nvSpPr>
      <cdr:spPr>
        <a:xfrm xmlns:a="http://schemas.openxmlformats.org/drawingml/2006/main">
          <a:off x="329500" y="2073198"/>
          <a:ext cx="65" cy="246221"/>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endParaRPr lang="en-US" sz="1600" dirty="0" smtClean="0">
            <a:solidFill>
              <a:schemeClr val="tx2"/>
            </a:solidFill>
            <a:latin typeface="Avenir Light"/>
            <a:cs typeface="Avenir 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dirty="0"/>
          </a:p>
        </p:txBody>
      </p:sp>
      <p:sp>
        <p:nvSpPr>
          <p:cNvPr id="3" name="Date Placeholder 2"/>
          <p:cNvSpPr>
            <a:spLocks noGrp="1"/>
          </p:cNvSpPr>
          <p:nvPr>
            <p:ph type="dt" sz="quarter" idx="1"/>
          </p:nvPr>
        </p:nvSpPr>
        <p:spPr>
          <a:xfrm>
            <a:off x="3978366" y="0"/>
            <a:ext cx="3043130" cy="465616"/>
          </a:xfrm>
          <a:prstGeom prst="rect">
            <a:avLst/>
          </a:prstGeom>
        </p:spPr>
        <p:txBody>
          <a:bodyPr vert="horz" lIns="92263" tIns="46131" rIns="92263" bIns="46131" rtlCol="0"/>
          <a:lstStyle>
            <a:lvl1pPr algn="r">
              <a:defRPr sz="1200"/>
            </a:lvl1pPr>
          </a:lstStyle>
          <a:p>
            <a:fld id="{66C5D885-FB30-427A-8ABF-DF1586582F24}" type="datetimeFigureOut">
              <a:rPr lang="en-US" smtClean="0"/>
              <a:pPr/>
              <a:t>6/1/2017</a:t>
            </a:fld>
            <a:endParaRPr lang="en-US" dirty="0"/>
          </a:p>
        </p:txBody>
      </p:sp>
      <p:sp>
        <p:nvSpPr>
          <p:cNvPr id="4" name="Footer Placeholder 3"/>
          <p:cNvSpPr>
            <a:spLocks noGrp="1"/>
          </p:cNvSpPr>
          <p:nvPr>
            <p:ph type="ftr" sz="quarter" idx="2"/>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66" y="8841885"/>
            <a:ext cx="3043130" cy="465616"/>
          </a:xfrm>
          <a:prstGeom prst="rect">
            <a:avLst/>
          </a:prstGeom>
        </p:spPr>
        <p:txBody>
          <a:bodyPr vert="horz" lIns="92263" tIns="46131" rIns="92263" bIns="46131" rtlCol="0" anchor="b"/>
          <a:lstStyle>
            <a:lvl1pPr algn="r">
              <a:defRPr sz="1200"/>
            </a:lvl1pPr>
          </a:lstStyle>
          <a:p>
            <a:fld id="{994A9232-556C-4098-B2ED-BA78760B3E15}" type="slidenum">
              <a:rPr lang="en-US" smtClean="0"/>
              <a:pPr/>
              <a:t>‹#›</a:t>
            </a:fld>
            <a:endParaRPr lang="en-US" dirty="0"/>
          </a:p>
        </p:txBody>
      </p:sp>
    </p:spTree>
    <p:extLst>
      <p:ext uri="{BB962C8B-B14F-4D97-AF65-F5344CB8AC3E}">
        <p14:creationId xmlns:p14="http://schemas.microsoft.com/office/powerpoint/2010/main" val="374760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F02FC715-202B-AC41-8CAD-EA3D67F3A591}" type="datetimeFigureOut">
              <a:rPr lang="en-US" smtClean="0"/>
              <a:pPr/>
              <a:t>6/1/2017</a:t>
            </a:fld>
            <a:endParaRPr lang="en-US" dirty="0"/>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74B60785-9338-114B-891F-4D52A71C2C76}" type="slidenum">
              <a:rPr lang="en-US" smtClean="0"/>
              <a:pPr/>
              <a:t>‹#›</a:t>
            </a:fld>
            <a:endParaRPr lang="en-US" dirty="0"/>
          </a:p>
        </p:txBody>
      </p:sp>
    </p:spTree>
    <p:extLst>
      <p:ext uri="{BB962C8B-B14F-4D97-AF65-F5344CB8AC3E}">
        <p14:creationId xmlns:p14="http://schemas.microsoft.com/office/powerpoint/2010/main" val="1652074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92" y="4421823"/>
            <a:ext cx="5927599"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a:t>
            </a:fld>
            <a:endParaRPr lang="en-US" dirty="0"/>
          </a:p>
        </p:txBody>
      </p:sp>
    </p:spTree>
    <p:extLst>
      <p:ext uri="{BB962C8B-B14F-4D97-AF65-F5344CB8AC3E}">
        <p14:creationId xmlns:p14="http://schemas.microsoft.com/office/powerpoint/2010/main" val="226876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10</a:t>
            </a:fld>
            <a:endParaRPr lang="en-US" dirty="0"/>
          </a:p>
        </p:txBody>
      </p:sp>
    </p:spTree>
    <p:extLst>
      <p:ext uri="{BB962C8B-B14F-4D97-AF65-F5344CB8AC3E}">
        <p14:creationId xmlns:p14="http://schemas.microsoft.com/office/powerpoint/2010/main" val="266047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4048" y="4421823"/>
            <a:ext cx="6181344"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11</a:t>
            </a:fld>
            <a:endParaRPr lang="en-US" dirty="0"/>
          </a:p>
        </p:txBody>
      </p:sp>
    </p:spTree>
    <p:extLst>
      <p:ext uri="{BB962C8B-B14F-4D97-AF65-F5344CB8AC3E}">
        <p14:creationId xmlns:p14="http://schemas.microsoft.com/office/powerpoint/2010/main" val="1962070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12</a:t>
            </a:fld>
            <a:endParaRPr lang="en-US" dirty="0"/>
          </a:p>
        </p:txBody>
      </p:sp>
    </p:spTree>
    <p:extLst>
      <p:ext uri="{BB962C8B-B14F-4D97-AF65-F5344CB8AC3E}">
        <p14:creationId xmlns:p14="http://schemas.microsoft.com/office/powerpoint/2010/main" val="259003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8500"/>
            <a:ext cx="4657725" cy="3492500"/>
          </a:xfrm>
        </p:spPr>
      </p:sp>
      <p:sp>
        <p:nvSpPr>
          <p:cNvPr id="3" name="Notes Placeholder 2"/>
          <p:cNvSpPr>
            <a:spLocks noGrp="1"/>
          </p:cNvSpPr>
          <p:nvPr>
            <p:ph type="body" idx="1"/>
          </p:nvPr>
        </p:nvSpPr>
        <p:spPr>
          <a:xfrm>
            <a:off x="493776" y="4428647"/>
            <a:ext cx="5827015"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13</a:t>
            </a:fld>
            <a:endParaRPr lang="en-US" dirty="0"/>
          </a:p>
        </p:txBody>
      </p:sp>
    </p:spTree>
    <p:extLst>
      <p:ext uri="{BB962C8B-B14F-4D97-AF65-F5344CB8AC3E}">
        <p14:creationId xmlns:p14="http://schemas.microsoft.com/office/powerpoint/2010/main" val="10122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8647"/>
            <a:ext cx="5618480"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14</a:t>
            </a:fld>
            <a:endParaRPr lang="en-US" dirty="0"/>
          </a:p>
        </p:txBody>
      </p:sp>
    </p:spTree>
    <p:extLst>
      <p:ext uri="{BB962C8B-B14F-4D97-AF65-F5344CB8AC3E}">
        <p14:creationId xmlns:p14="http://schemas.microsoft.com/office/powerpoint/2010/main" val="250619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15</a:t>
            </a:fld>
            <a:endParaRPr lang="en-US" dirty="0"/>
          </a:p>
        </p:txBody>
      </p:sp>
    </p:spTree>
    <p:extLst>
      <p:ext uri="{BB962C8B-B14F-4D97-AF65-F5344CB8AC3E}">
        <p14:creationId xmlns:p14="http://schemas.microsoft.com/office/powerpoint/2010/main" val="201319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16</a:t>
            </a:fld>
            <a:endParaRPr lang="en-US" dirty="0"/>
          </a:p>
        </p:txBody>
      </p:sp>
    </p:spTree>
    <p:extLst>
      <p:ext uri="{BB962C8B-B14F-4D97-AF65-F5344CB8AC3E}">
        <p14:creationId xmlns:p14="http://schemas.microsoft.com/office/powerpoint/2010/main" val="172610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17</a:t>
            </a:fld>
            <a:endParaRPr lang="en-US" dirty="0"/>
          </a:p>
        </p:txBody>
      </p:sp>
    </p:spTree>
    <p:extLst>
      <p:ext uri="{BB962C8B-B14F-4D97-AF65-F5344CB8AC3E}">
        <p14:creationId xmlns:p14="http://schemas.microsoft.com/office/powerpoint/2010/main" val="44918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18</a:t>
            </a:fld>
            <a:endParaRPr lang="en-US" dirty="0"/>
          </a:p>
        </p:txBody>
      </p:sp>
    </p:spTree>
    <p:extLst>
      <p:ext uri="{BB962C8B-B14F-4D97-AF65-F5344CB8AC3E}">
        <p14:creationId xmlns:p14="http://schemas.microsoft.com/office/powerpoint/2010/main" val="200295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19</a:t>
            </a:fld>
            <a:endParaRPr lang="en-US" dirty="0"/>
          </a:p>
        </p:txBody>
      </p:sp>
    </p:spTree>
    <p:extLst>
      <p:ext uri="{BB962C8B-B14F-4D97-AF65-F5344CB8AC3E}">
        <p14:creationId xmlns:p14="http://schemas.microsoft.com/office/powerpoint/2010/main" val="323467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2</a:t>
            </a:fld>
            <a:endParaRPr lang="en-US" dirty="0"/>
          </a:p>
        </p:txBody>
      </p:sp>
    </p:spTree>
    <p:extLst>
      <p:ext uri="{BB962C8B-B14F-4D97-AF65-F5344CB8AC3E}">
        <p14:creationId xmlns:p14="http://schemas.microsoft.com/office/powerpoint/2010/main" val="9772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20</a:t>
            </a:fld>
            <a:endParaRPr lang="en-US" dirty="0"/>
          </a:p>
        </p:txBody>
      </p:sp>
    </p:spTree>
    <p:extLst>
      <p:ext uri="{BB962C8B-B14F-4D97-AF65-F5344CB8AC3E}">
        <p14:creationId xmlns:p14="http://schemas.microsoft.com/office/powerpoint/2010/main" val="3419004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8194" y="4189412"/>
            <a:ext cx="6626711" cy="4945063"/>
          </a:xfrm>
        </p:spPr>
        <p:txBody>
          <a:bodyPr/>
          <a:lstStyle/>
          <a:p>
            <a:endParaRPr lang="en-US" dirty="0"/>
          </a:p>
        </p:txBody>
      </p:sp>
    </p:spTree>
    <p:extLst>
      <p:ext uri="{BB962C8B-B14F-4D97-AF65-F5344CB8AC3E}">
        <p14:creationId xmlns:p14="http://schemas.microsoft.com/office/powerpoint/2010/main" val="124380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22</a:t>
            </a:fld>
            <a:endParaRPr lang="en-US" dirty="0"/>
          </a:p>
        </p:txBody>
      </p:sp>
    </p:spTree>
    <p:extLst>
      <p:ext uri="{BB962C8B-B14F-4D97-AF65-F5344CB8AC3E}">
        <p14:creationId xmlns:p14="http://schemas.microsoft.com/office/powerpoint/2010/main" val="25772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B60785-9338-114B-891F-4D52A71C2C76}" type="slidenum">
              <a:rPr lang="en-US" smtClean="0"/>
              <a:pPr/>
              <a:t>23</a:t>
            </a:fld>
            <a:endParaRPr lang="en-US" dirty="0"/>
          </a:p>
        </p:txBody>
      </p:sp>
    </p:spTree>
    <p:extLst>
      <p:ext uri="{BB962C8B-B14F-4D97-AF65-F5344CB8AC3E}">
        <p14:creationId xmlns:p14="http://schemas.microsoft.com/office/powerpoint/2010/main" val="113320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5760" y="4421823"/>
            <a:ext cx="5955031"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3</a:t>
            </a:fld>
            <a:endParaRPr lang="en-US" dirty="0"/>
          </a:p>
        </p:txBody>
      </p:sp>
    </p:spTree>
    <p:extLst>
      <p:ext uri="{BB962C8B-B14F-4D97-AF65-F5344CB8AC3E}">
        <p14:creationId xmlns:p14="http://schemas.microsoft.com/office/powerpoint/2010/main" val="402758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4</a:t>
            </a:fld>
            <a:endParaRPr lang="en-US" dirty="0"/>
          </a:p>
        </p:txBody>
      </p:sp>
    </p:spTree>
    <p:extLst>
      <p:ext uri="{BB962C8B-B14F-4D97-AF65-F5344CB8AC3E}">
        <p14:creationId xmlns:p14="http://schemas.microsoft.com/office/powerpoint/2010/main" val="244537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5176" y="4421823"/>
            <a:ext cx="6409944"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5</a:t>
            </a:fld>
            <a:endParaRPr lang="en-US" dirty="0"/>
          </a:p>
        </p:txBody>
      </p:sp>
    </p:spTree>
    <p:extLst>
      <p:ext uri="{BB962C8B-B14F-4D97-AF65-F5344CB8AC3E}">
        <p14:creationId xmlns:p14="http://schemas.microsoft.com/office/powerpoint/2010/main" val="205378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421823"/>
            <a:ext cx="6028183"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6</a:t>
            </a:fld>
            <a:endParaRPr lang="en-US" dirty="0"/>
          </a:p>
        </p:txBody>
      </p:sp>
    </p:spTree>
    <p:extLst>
      <p:ext uri="{BB962C8B-B14F-4D97-AF65-F5344CB8AC3E}">
        <p14:creationId xmlns:p14="http://schemas.microsoft.com/office/powerpoint/2010/main" val="191618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5176" y="4421823"/>
            <a:ext cx="6599648"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7</a:t>
            </a:fld>
            <a:endParaRPr lang="en-US" dirty="0"/>
          </a:p>
        </p:txBody>
      </p:sp>
    </p:spTree>
    <p:extLst>
      <p:ext uri="{BB962C8B-B14F-4D97-AF65-F5344CB8AC3E}">
        <p14:creationId xmlns:p14="http://schemas.microsoft.com/office/powerpoint/2010/main" val="383551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8</a:t>
            </a:fld>
            <a:endParaRPr lang="en-US" dirty="0"/>
          </a:p>
        </p:txBody>
      </p:sp>
    </p:spTree>
    <p:extLst>
      <p:ext uri="{BB962C8B-B14F-4D97-AF65-F5344CB8AC3E}">
        <p14:creationId xmlns:p14="http://schemas.microsoft.com/office/powerpoint/2010/main" val="17565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0896" y="4421823"/>
            <a:ext cx="6009895" cy="4189095"/>
          </a:xfrm>
        </p:spPr>
        <p:txBody>
          <a:bodyPr/>
          <a:lstStyle/>
          <a:p>
            <a:endParaRPr lang="en-US" dirty="0"/>
          </a:p>
        </p:txBody>
      </p:sp>
      <p:sp>
        <p:nvSpPr>
          <p:cNvPr id="4" name="Slide Number Placeholder 3"/>
          <p:cNvSpPr>
            <a:spLocks noGrp="1"/>
          </p:cNvSpPr>
          <p:nvPr>
            <p:ph type="sldNum" sz="quarter" idx="10"/>
          </p:nvPr>
        </p:nvSpPr>
        <p:spPr/>
        <p:txBody>
          <a:bodyPr/>
          <a:lstStyle/>
          <a:p>
            <a:fld id="{74B60785-9338-114B-891F-4D52A71C2C76}" type="slidenum">
              <a:rPr lang="en-US" smtClean="0"/>
              <a:pPr/>
              <a:t>9</a:t>
            </a:fld>
            <a:endParaRPr lang="en-US" dirty="0"/>
          </a:p>
        </p:txBody>
      </p:sp>
    </p:spTree>
    <p:extLst>
      <p:ext uri="{BB962C8B-B14F-4D97-AF65-F5344CB8AC3E}">
        <p14:creationId xmlns:p14="http://schemas.microsoft.com/office/powerpoint/2010/main" val="486396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1835" y="2130425"/>
            <a:ext cx="7772400" cy="1470025"/>
          </a:xfrm>
        </p:spPr>
        <p:txBody>
          <a:bodyPr/>
          <a:lstStyle>
            <a:lvl1pPr algn="ctr">
              <a:lnSpc>
                <a:spcPct val="90000"/>
              </a:lnSpc>
              <a:defRPr sz="4200" cap="all" spc="100">
                <a:latin typeface="+mj-lt"/>
                <a:cs typeface="Avenir Medium"/>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57635" y="3840845"/>
            <a:ext cx="6400800" cy="1275441"/>
          </a:xfrm>
        </p:spPr>
        <p:txBody>
          <a:bodyPr>
            <a:normAutofit/>
          </a:bodyPr>
          <a:lstStyle>
            <a:lvl1pPr marL="0" indent="0" algn="ctr">
              <a:lnSpc>
                <a:spcPct val="100000"/>
              </a:lnSpc>
              <a:buNone/>
              <a:defRPr sz="2200" b="0" i="1" cap="none" spc="80">
                <a:solidFill>
                  <a:schemeClr val="bg1"/>
                </a:solidFill>
                <a:latin typeface="+mn-lt"/>
                <a:cs typeface="Avenir Medium Obliq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84246" y="6528699"/>
            <a:ext cx="2133600" cy="365125"/>
          </a:xfrm>
        </p:spPr>
        <p:txBody>
          <a:body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12"/>
          </p:nvPr>
        </p:nvSpPr>
        <p:spPr>
          <a:xfrm>
            <a:off x="6739472" y="6528699"/>
            <a:ext cx="2133600" cy="365125"/>
          </a:xfrm>
        </p:spPr>
        <p:txBody>
          <a:bodyPr/>
          <a:lstStyle/>
          <a:p>
            <a:fld id="{CFBA6597-D7DA-DC49-90B6-6291F05CD5D3}" type="slidenum">
              <a:rPr lang="en-US" smtClean="0"/>
              <a:pPr/>
              <a:t>‹#›</a:t>
            </a:fld>
            <a:endParaRPr lang="en-US" dirty="0"/>
          </a:p>
        </p:txBody>
      </p:sp>
      <p:cxnSp>
        <p:nvCxnSpPr>
          <p:cNvPr id="13" name="Straight Connector 12"/>
          <p:cNvCxnSpPr/>
          <p:nvPr/>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340285" y="3627663"/>
            <a:ext cx="463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42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tx1"/>
                </a:solidFill>
              </a:defRPr>
            </a:lvl1pPr>
            <a:lvl2pPr marL="344487" indent="0">
              <a:buFontTx/>
              <a:buNone/>
              <a:defRPr sz="2400">
                <a:solidFill>
                  <a:schemeClr val="tx1">
                    <a:lumMod val="20000"/>
                    <a:lumOff val="80000"/>
                  </a:schemeClr>
                </a:solidFill>
              </a:defRPr>
            </a:lvl2pPr>
            <a:lvl3pPr marL="688975" indent="0">
              <a:buFontTx/>
              <a:buNone/>
              <a:defRPr sz="2400">
                <a:solidFill>
                  <a:schemeClr val="tx1">
                    <a:lumMod val="20000"/>
                    <a:lumOff val="80000"/>
                  </a:schemeClr>
                </a:solidFill>
              </a:defRPr>
            </a:lvl3pPr>
            <a:lvl4pPr marL="1025525" indent="0">
              <a:buFontTx/>
              <a:buNone/>
              <a:defRPr sz="2400">
                <a:solidFill>
                  <a:schemeClr val="tx1">
                    <a:lumMod val="20000"/>
                    <a:lumOff val="80000"/>
                  </a:schemeClr>
                </a:solidFill>
              </a:defRPr>
            </a:lvl4pPr>
            <a:lvl5pPr marL="1370013" indent="0">
              <a:buFontTx/>
              <a:buNone/>
              <a:defRPr sz="2400">
                <a:solidFill>
                  <a:schemeClr val="tx1">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04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14123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408763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425050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dirty="0"/>
          </a:p>
        </p:txBody>
      </p:sp>
      <p:sp>
        <p:nvSpPr>
          <p:cNvPr id="8" name="Text Placeholder 7"/>
          <p:cNvSpPr>
            <a:spLocks noGrp="1"/>
          </p:cNvSpPr>
          <p:nvPr>
            <p:ph type="body" sz="quarter" idx="13"/>
          </p:nvPr>
        </p:nvSpPr>
        <p:spPr>
          <a:xfrm>
            <a:off x="1645556" y="1260930"/>
            <a:ext cx="7041242" cy="471714"/>
          </a:xfrm>
        </p:spPr>
        <p:txBody>
          <a:bodyPr>
            <a:noAutofit/>
          </a:bodyPr>
          <a:lstStyle>
            <a:lvl1pPr>
              <a:lnSpc>
                <a:spcPct val="100000"/>
              </a:lnSpc>
              <a:buFontTx/>
              <a:buNone/>
              <a:defRPr sz="1800" cap="all">
                <a:solidFill>
                  <a:schemeClr val="accent3"/>
                </a:solidFill>
                <a:latin typeface="+mn-lt"/>
              </a:defRPr>
            </a:lvl1pPr>
            <a:lvl2pPr marL="344487" indent="0">
              <a:lnSpc>
                <a:spcPct val="100000"/>
              </a:lnSpc>
              <a:buFontTx/>
              <a:buNone/>
              <a:defRPr sz="2400">
                <a:solidFill>
                  <a:schemeClr val="accent2">
                    <a:lumMod val="20000"/>
                    <a:lumOff val="80000"/>
                  </a:schemeClr>
                </a:solidFill>
              </a:defRPr>
            </a:lvl2pPr>
            <a:lvl3pPr marL="688975" indent="0">
              <a:lnSpc>
                <a:spcPct val="100000"/>
              </a:lnSpc>
              <a:buFontTx/>
              <a:buNone/>
              <a:defRPr sz="2400">
                <a:solidFill>
                  <a:schemeClr val="accent2">
                    <a:lumMod val="20000"/>
                    <a:lumOff val="80000"/>
                  </a:schemeClr>
                </a:solidFill>
              </a:defRPr>
            </a:lvl3pPr>
            <a:lvl4pPr marL="1025525" indent="0">
              <a:lnSpc>
                <a:spcPct val="100000"/>
              </a:lnSpc>
              <a:buFontTx/>
              <a:buNone/>
              <a:defRPr sz="2400">
                <a:solidFill>
                  <a:schemeClr val="accent2">
                    <a:lumMod val="20000"/>
                    <a:lumOff val="80000"/>
                  </a:schemeClr>
                </a:solidFill>
              </a:defRPr>
            </a:lvl4pPr>
            <a:lvl5pPr marL="1370012" indent="0">
              <a:lnSpc>
                <a:spcPct val="100000"/>
              </a:lnSpc>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518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41239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12534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E6FCC6E-9E74-4B6E-8EB3-0613A5453909}" type="datetimeFigureOut">
              <a:rPr lang="en-US" altLang="en-US"/>
              <a:pPr>
                <a:defRPr/>
              </a:pPr>
              <a:t>6/1/2017</a:t>
            </a:fld>
            <a:endParaRPr lang="en-US" altLang="en-US" dirty="0"/>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0527429F-1808-4F12-990C-B9340B5F596B}" type="slidenum">
              <a:rPr lang="en-US" altLang="en-US"/>
              <a:pPr>
                <a:defRPr/>
              </a:pPr>
              <a:t>‹#›</a:t>
            </a:fld>
            <a:endParaRPr lang="en-US" altLang="en-US" dirty="0"/>
          </a:p>
        </p:txBody>
      </p:sp>
    </p:spTree>
    <p:extLst>
      <p:ext uri="{BB962C8B-B14F-4D97-AF65-F5344CB8AC3E}">
        <p14:creationId xmlns:p14="http://schemas.microsoft.com/office/powerpoint/2010/main" val="341523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defRPr sz="2400" cap="all">
                <a:solidFill>
                  <a:schemeClr val="accent3"/>
                </a:solidFill>
              </a:defRPr>
            </a:lvl1pPr>
            <a:lvl2pPr>
              <a:defRPr sz="2400">
                <a:solidFill>
                  <a:schemeClr val="accent2">
                    <a:lumMod val="20000"/>
                    <a:lumOff val="80000"/>
                  </a:schemeClr>
                </a:solidFill>
              </a:defRPr>
            </a:lvl2pPr>
            <a:lvl3pPr>
              <a:defRPr sz="2400">
                <a:solidFill>
                  <a:schemeClr val="accent2">
                    <a:lumMod val="20000"/>
                    <a:lumOff val="80000"/>
                  </a:schemeClr>
                </a:solidFill>
              </a:defRPr>
            </a:lvl3pPr>
            <a:lvl4pPr>
              <a:defRPr sz="2400">
                <a:solidFill>
                  <a:schemeClr val="accent2">
                    <a:lumMod val="20000"/>
                    <a:lumOff val="80000"/>
                  </a:schemeClr>
                </a:solidFill>
              </a:defRPr>
            </a:lvl4pPr>
            <a:lvl5pPr>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91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a:lvl1pPr>
            <a:lvl2pPr>
              <a:defRPr sz="1600" b="0" i="0"/>
            </a:lvl2pPr>
            <a:lvl3pPr>
              <a:defRPr sz="1600" b="0" i="0"/>
            </a:lvl3pPr>
            <a:lvl4pPr>
              <a:defRPr sz="1600" b="0" i="0"/>
            </a:lvl4pPr>
            <a:lvl5pPr>
              <a:defRPr sz="1600" b="0" i="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0468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10429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3962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12"/>
          </p:nvPr>
        </p:nvSpPr>
        <p:spPr/>
        <p:txBody>
          <a:bodyPr/>
          <a:lstStyle/>
          <a:p>
            <a:fld id="{CFBA6597-D7DA-DC49-90B6-6291F05CD5D3}" type="slidenum">
              <a:rPr lang="en-US" smtClean="0"/>
              <a:pPr/>
              <a:t>‹#›</a:t>
            </a:fld>
            <a:endParaRPr lang="en-US" dirty="0"/>
          </a:p>
        </p:txBody>
      </p:sp>
      <p:sp>
        <p:nvSpPr>
          <p:cNvPr id="8" name="Text Placeholder 7"/>
          <p:cNvSpPr>
            <a:spLocks noGrp="1"/>
          </p:cNvSpPr>
          <p:nvPr>
            <p:ph type="body" sz="quarter" idx="13"/>
          </p:nvPr>
        </p:nvSpPr>
        <p:spPr>
          <a:xfrm>
            <a:off x="693056" y="1369786"/>
            <a:ext cx="7993741" cy="589641"/>
          </a:xfrm>
        </p:spPr>
        <p:txBody>
          <a:bodyPr>
            <a:noAutofit/>
          </a:bodyPr>
          <a:lstStyle>
            <a:lvl1pPr>
              <a:buFontTx/>
              <a:buNone/>
              <a:defRPr sz="2400" cap="all">
                <a:solidFill>
                  <a:schemeClr val="accent2"/>
                </a:solidFill>
                <a:latin typeface="+mn-lt"/>
              </a:defRPr>
            </a:lvl1pPr>
            <a:lvl2pPr marL="344487" indent="0">
              <a:buFontTx/>
              <a:buNone/>
              <a:defRPr sz="2400">
                <a:solidFill>
                  <a:schemeClr val="accent2">
                    <a:lumMod val="20000"/>
                    <a:lumOff val="80000"/>
                  </a:schemeClr>
                </a:solidFill>
              </a:defRPr>
            </a:lvl2pPr>
            <a:lvl3pPr marL="688975" indent="0">
              <a:buFontTx/>
              <a:buNone/>
              <a:defRPr sz="2400">
                <a:solidFill>
                  <a:schemeClr val="accent2">
                    <a:lumMod val="20000"/>
                    <a:lumOff val="80000"/>
                  </a:schemeClr>
                </a:solidFill>
              </a:defRPr>
            </a:lvl3pPr>
            <a:lvl4pPr marL="1025525" indent="0">
              <a:buFontTx/>
              <a:buNone/>
              <a:defRPr sz="2400">
                <a:solidFill>
                  <a:schemeClr val="accent2">
                    <a:lumMod val="20000"/>
                    <a:lumOff val="80000"/>
                  </a:schemeClr>
                </a:solidFill>
              </a:defRPr>
            </a:lvl4pPr>
            <a:lvl5pPr marL="1370013" indent="0">
              <a:buFontTx/>
              <a:buNone/>
              <a:defRPr sz="2400">
                <a:solidFill>
                  <a:schemeClr val="accent2">
                    <a:lumMod val="20000"/>
                    <a:lumOff val="80000"/>
                  </a:schemeClr>
                </a:solidFill>
              </a:defRPr>
            </a:lvl5pPr>
          </a:lstStyle>
          <a:p>
            <a:pPr lvl="0"/>
            <a:r>
              <a:rPr lang="en-US" dirty="0" smtClean="0"/>
              <a:t>Click to edit Master text styles</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879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bIns="91440" anchor="b"/>
          <a:lstStyle>
            <a:lvl1pPr marL="0" indent="0">
              <a:lnSpc>
                <a:spcPct val="100000"/>
              </a:lnSpc>
              <a:buNone/>
              <a:defRPr sz="1600" b="0" i="0" cap="all">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b="0" i="0" baseline="0">
                <a:latin typeface="+mn-lt"/>
              </a:defRPr>
            </a:lvl1pPr>
            <a:lvl2pPr>
              <a:defRPr sz="1600" b="0" i="0" baseline="0">
                <a:latin typeface="+mn-lt"/>
              </a:defRPr>
            </a:lvl2pPr>
            <a:lvl3pPr>
              <a:defRPr sz="1600" b="0" i="0" baseline="0">
                <a:latin typeface="+mn-lt"/>
              </a:defRPr>
            </a:lvl3pPr>
            <a:lvl4pPr>
              <a:defRPr sz="1600" b="0" i="0" baseline="0">
                <a:latin typeface="+mn-lt"/>
              </a:defRPr>
            </a:lvl4pPr>
            <a:lvl5pPr>
              <a:defRPr sz="1600" b="0" i="0" baseline="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9" name="Slide Number Placeholder 8"/>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07653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5" name="Slide Number Placeholder 4"/>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50279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2E955-1FCD-504A-A4D9-17915D554538}" type="datetimeFigureOut">
              <a:rPr lang="en-US" smtClean="0"/>
              <a:pPr/>
              <a:t>6/1/2017</a:t>
            </a:fld>
            <a:endParaRPr lang="en-US" dirty="0"/>
          </a:p>
        </p:txBody>
      </p:sp>
      <p:sp>
        <p:nvSpPr>
          <p:cNvPr id="4" name="Slide Number Placeholder 3"/>
          <p:cNvSpPr>
            <a:spLocks noGrp="1"/>
          </p:cNvSpPr>
          <p:nvPr>
            <p:ph type="sldNum" sz="quarter" idx="12"/>
          </p:nvPr>
        </p:nvSpPr>
        <p:spPr/>
        <p:txBody>
          <a:body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56534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gi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gi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53267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
        <p:nvSpPr>
          <p:cNvPr id="14" name="Footer Placeholder 1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963502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0" indent="0" algn="l" defTabSz="457200" rtl="0" eaLnBrk="1" latinLnBrk="0" hangingPunct="1">
        <a:lnSpc>
          <a:spcPct val="150000"/>
        </a:lnSpc>
        <a:spcBef>
          <a:spcPts val="0"/>
        </a:spcBef>
        <a:spcAft>
          <a:spcPts val="1000"/>
        </a:spcAft>
        <a:buClr>
          <a:schemeClr val="bg1"/>
        </a:buClr>
        <a:buSzPct val="25000"/>
        <a:buFontTx/>
        <a:buBlip>
          <a:blip r:embed="rId8"/>
        </a:buBlip>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6" y="169221"/>
            <a:ext cx="5715000"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7224471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457200" rtl="0" eaLnBrk="1" latinLnBrk="0" hangingPunct="1">
        <a:lnSpc>
          <a:spcPct val="90000"/>
        </a:lnSpc>
        <a:spcBef>
          <a:spcPct val="0"/>
        </a:spcBef>
        <a:buNone/>
        <a:defRPr sz="2400" kern="1200" cap="all">
          <a:solidFill>
            <a:schemeClr val="bg1"/>
          </a:solidFill>
          <a:latin typeface="+mj-lt"/>
          <a:ea typeface="+mj-ea"/>
          <a:cs typeface="Avenir Medium"/>
        </a:defRPr>
      </a:lvl1pPr>
    </p:titleStyle>
    <p:bodyStyle>
      <a:lvl1pPr marL="0" indent="0" algn="l" defTabSz="457200" rtl="0" eaLnBrk="1" latinLnBrk="0" hangingPunct="1">
        <a:lnSpc>
          <a:spcPct val="150000"/>
        </a:lnSpc>
        <a:spcBef>
          <a:spcPts val="0"/>
        </a:spcBef>
        <a:spcAft>
          <a:spcPts val="1000"/>
        </a:spcAft>
        <a:buClrTx/>
        <a:buSzPct val="25000"/>
        <a:buFontTx/>
        <a:buBlip>
          <a:blip r:embed="rId7"/>
        </a:buBlip>
        <a:defRPr sz="1600" kern="1200" cap="none" baseline="0">
          <a:solidFill>
            <a:schemeClr val="tx1"/>
          </a:solidFill>
          <a:latin typeface="Avenir Ligh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Avenir Ligh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Avenir Ligh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Avenir Ligh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Avenir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57" y="269002"/>
            <a:ext cx="4831443" cy="741362"/>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3056" y="1959427"/>
            <a:ext cx="7993743" cy="431800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057" y="6356350"/>
            <a:ext cx="2133600"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2886680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457200" rtl="0" eaLnBrk="1" latinLnBrk="0" hangingPunct="1">
        <a:lnSpc>
          <a:spcPct val="90000"/>
        </a:lnSpc>
        <a:spcBef>
          <a:spcPct val="0"/>
        </a:spcBef>
        <a:buNone/>
        <a:defRPr sz="2800" b="1" i="0" kern="1200" cap="all" baseline="0">
          <a:solidFill>
            <a:schemeClr val="bg1"/>
          </a:solidFill>
          <a:latin typeface="+mj-lt"/>
          <a:ea typeface="+mj-ea"/>
          <a:cs typeface="Avenir Medium"/>
        </a:defRPr>
      </a:lvl1pPr>
    </p:titleStyle>
    <p:bodyStyle>
      <a:lvl1pPr marL="0" indent="0" algn="l" defTabSz="457200" rtl="0" eaLnBrk="1" latinLnBrk="0" hangingPunct="1">
        <a:lnSpc>
          <a:spcPct val="150000"/>
        </a:lnSpc>
        <a:spcBef>
          <a:spcPts val="0"/>
        </a:spcBef>
        <a:spcAft>
          <a:spcPts val="1000"/>
        </a:spcAft>
        <a:buSzPct val="25000"/>
        <a:buFontTx/>
        <a:buBlip>
          <a:blip r:embed="rId7"/>
        </a:buBlip>
        <a:defRPr sz="1600" kern="1200" cap="none" baseline="0">
          <a:solidFill>
            <a:schemeClr val="tx1"/>
          </a:solidFill>
          <a:latin typeface="+mn-lt"/>
          <a:ea typeface="+mn-ea"/>
          <a:cs typeface="+mn-cs"/>
        </a:defRPr>
      </a:lvl1pPr>
      <a:lvl2pPr marL="571500" indent="-227013" algn="l" defTabSz="457200" rtl="0" eaLnBrk="1" latinLnBrk="0" hangingPunct="1">
        <a:lnSpc>
          <a:spcPct val="150000"/>
        </a:lnSpc>
        <a:spcBef>
          <a:spcPts val="0"/>
        </a:spcBef>
        <a:spcAft>
          <a:spcPts val="1000"/>
        </a:spcAft>
        <a:buClr>
          <a:schemeClr val="accent1"/>
        </a:buClr>
        <a:buFont typeface="Wingdings" charset="2"/>
        <a:buChar char="§"/>
        <a:tabLst/>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7013"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557" y="269002"/>
            <a:ext cx="7041240" cy="741362"/>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45556" y="1732643"/>
            <a:ext cx="7041241" cy="4254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645555" y="6356350"/>
            <a:ext cx="1710874" cy="365125"/>
          </a:xfrm>
          <a:prstGeom prst="rect">
            <a:avLst/>
          </a:prstGeom>
        </p:spPr>
        <p:txBody>
          <a:bodyPr vert="horz" wrap="none" lIns="0" tIns="0" rIns="0" bIns="0" rtlCol="0" anchor="ctr"/>
          <a:lstStyle>
            <a:lvl1pPr algn="l">
              <a:defRPr sz="1200" baseline="0">
                <a:solidFill>
                  <a:schemeClr val="tx1">
                    <a:lumMod val="60000"/>
                    <a:lumOff val="40000"/>
                  </a:schemeClr>
                </a:solidFill>
                <a:latin typeface="Avenir Light"/>
              </a:defRPr>
            </a:lvl1pPr>
          </a:lstStyle>
          <a:p>
            <a:fld id="{8AB2E955-1FCD-504A-A4D9-17915D554538}" type="datetimeFigureOut">
              <a:rPr lang="en-US" smtClean="0"/>
              <a:pPr/>
              <a:t>6/1/2017</a:t>
            </a:fld>
            <a:endParaRPr lang="en-US" dirty="0"/>
          </a:p>
        </p:txBody>
      </p:sp>
      <p:sp>
        <p:nvSpPr>
          <p:cNvPr id="6" name="Slide Number Placeholder 5"/>
          <p:cNvSpPr>
            <a:spLocks noGrp="1"/>
          </p:cNvSpPr>
          <p:nvPr>
            <p:ph type="sldNum" sz="quarter" idx="4"/>
          </p:nvPr>
        </p:nvSpPr>
        <p:spPr>
          <a:xfrm>
            <a:off x="7638142" y="6356350"/>
            <a:ext cx="1048655" cy="365125"/>
          </a:xfrm>
          <a:prstGeom prst="rect">
            <a:avLst/>
          </a:prstGeom>
        </p:spPr>
        <p:txBody>
          <a:bodyPr vert="horz" wrap="none" lIns="0" tIns="0" rIns="0" bIns="0" rtlCol="0" anchor="ctr"/>
          <a:lstStyle>
            <a:lvl1pPr algn="r">
              <a:defRPr sz="1200" baseline="0">
                <a:solidFill>
                  <a:schemeClr val="tx1">
                    <a:lumMod val="60000"/>
                    <a:lumOff val="40000"/>
                  </a:schemeClr>
                </a:solidFill>
                <a:latin typeface="Avenir Light"/>
              </a:defRPr>
            </a:lvl1pPr>
          </a:lstStyle>
          <a:p>
            <a:fld id="{CFBA6597-D7DA-DC49-90B6-6291F05CD5D3}" type="slidenum">
              <a:rPr lang="en-US" smtClean="0"/>
              <a:pPr/>
              <a:t>‹#›</a:t>
            </a:fld>
            <a:endParaRPr lang="en-US" dirty="0"/>
          </a:p>
        </p:txBody>
      </p:sp>
    </p:spTree>
    <p:extLst>
      <p:ext uri="{BB962C8B-B14F-4D97-AF65-F5344CB8AC3E}">
        <p14:creationId xmlns:p14="http://schemas.microsoft.com/office/powerpoint/2010/main" val="3116210396"/>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725" r:id="rId4"/>
  </p:sldLayoutIdLst>
  <p:txStyles>
    <p:titleStyle>
      <a:lvl1pPr algn="l" defTabSz="457200" rtl="0" eaLnBrk="1" latinLnBrk="0" hangingPunct="1">
        <a:lnSpc>
          <a:spcPct val="90000"/>
        </a:lnSpc>
        <a:spcBef>
          <a:spcPct val="0"/>
        </a:spcBef>
        <a:buNone/>
        <a:defRPr sz="2800" b="1" kern="1200" cap="all" baseline="0">
          <a:solidFill>
            <a:schemeClr val="accent1"/>
          </a:solidFill>
          <a:latin typeface="+mj-lt"/>
          <a:ea typeface="+mj-ea"/>
          <a:cs typeface="Avenir Medium"/>
        </a:defRPr>
      </a:lvl1pPr>
    </p:titleStyle>
    <p:bodyStyle>
      <a:lvl1pPr marL="0" indent="0" algn="l" defTabSz="457200" rtl="0" eaLnBrk="1" latinLnBrk="0" hangingPunct="1">
        <a:lnSpc>
          <a:spcPct val="150000"/>
        </a:lnSpc>
        <a:spcBef>
          <a:spcPts val="0"/>
        </a:spcBef>
        <a:spcAft>
          <a:spcPts val="1000"/>
        </a:spcAft>
        <a:buSzPct val="25000"/>
        <a:buFontTx/>
        <a:buBlip>
          <a:blip r:embed="rId7"/>
        </a:buBlip>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zika/reporting/2017-case-count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archive.cdph.ca.gov/HealthInfo/discond/Pages/Zika.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5194" y="1500974"/>
            <a:ext cx="7772400" cy="1470025"/>
          </a:xfrm>
        </p:spPr>
        <p:txBody>
          <a:bodyPr>
            <a:noAutofit/>
          </a:bodyPr>
          <a:lstStyle/>
          <a:p>
            <a:r>
              <a:rPr lang="en-US" sz="3200" b="1" dirty="0" smtClean="0">
                <a:solidFill>
                  <a:srgbClr val="F0F997"/>
                </a:solidFill>
              </a:rPr>
              <a:t>Demographic and travel characteristics of Travel-associated Zika virus infection cases in </a:t>
            </a:r>
            <a:r>
              <a:rPr lang="en-US" sz="3000" b="1" spc="310" dirty="0" smtClean="0">
                <a:solidFill>
                  <a:srgbClr val="F0F997"/>
                </a:solidFill>
                <a:ea typeface="Tahoma" panose="020B0604030504040204" pitchFamily="34" charset="0"/>
                <a:cs typeface="Tahoma" panose="020B0604030504040204" pitchFamily="34" charset="0"/>
              </a:rPr>
              <a:t>San Diego County, California, January 1 2016 to march 31 2017</a:t>
            </a:r>
            <a:endParaRPr lang="en-US" sz="3000" b="1" spc="310" dirty="0">
              <a:solidFill>
                <a:srgbClr val="F0F997"/>
              </a:solidFill>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normAutofit fontScale="25000" lnSpcReduction="20000"/>
          </a:bodyPr>
          <a:lstStyle/>
          <a:p>
            <a:pPr>
              <a:lnSpc>
                <a:spcPct val="120000"/>
              </a:lnSpc>
              <a:spcAft>
                <a:spcPts val="0"/>
              </a:spcAft>
            </a:pPr>
            <a:r>
              <a:rPr lang="en-US" sz="8000" i="0" dirty="0" smtClean="0">
                <a:solidFill>
                  <a:srgbClr val="E5E6AA"/>
                </a:solidFill>
                <a:ea typeface="Tahoma" panose="020B0604030504040204" pitchFamily="34" charset="0"/>
                <a:cs typeface="Tahoma" panose="020B0604030504040204" pitchFamily="34" charset="0"/>
              </a:rPr>
              <a:t>Gabriela Escutia, MPH</a:t>
            </a:r>
          </a:p>
          <a:p>
            <a:pPr>
              <a:lnSpc>
                <a:spcPct val="120000"/>
              </a:lnSpc>
              <a:spcAft>
                <a:spcPts val="0"/>
              </a:spcAft>
            </a:pPr>
            <a:r>
              <a:rPr lang="en-US" sz="8000" i="0" dirty="0" smtClean="0">
                <a:solidFill>
                  <a:srgbClr val="E5E6AA"/>
                </a:solidFill>
                <a:ea typeface="Tahoma" panose="020B0604030504040204" pitchFamily="34" charset="0"/>
                <a:cs typeface="Tahoma" panose="020B0604030504040204" pitchFamily="34" charset="0"/>
              </a:rPr>
              <a:t>CSTE Applied Epidemiology Fellow</a:t>
            </a:r>
          </a:p>
          <a:p>
            <a:pPr>
              <a:lnSpc>
                <a:spcPct val="120000"/>
              </a:lnSpc>
              <a:spcAft>
                <a:spcPts val="0"/>
              </a:spcAft>
            </a:pPr>
            <a:r>
              <a:rPr lang="en-US" sz="8000" i="0" dirty="0" smtClean="0">
                <a:solidFill>
                  <a:srgbClr val="E5E6AA"/>
                </a:solidFill>
                <a:ea typeface="Tahoma" panose="020B0604030504040204" pitchFamily="34" charset="0"/>
                <a:cs typeface="Tahoma" panose="020B0604030504040204" pitchFamily="34" charset="0"/>
              </a:rPr>
              <a:t>CSTE 2017 Conference </a:t>
            </a:r>
          </a:p>
          <a:p>
            <a:pPr>
              <a:lnSpc>
                <a:spcPct val="120000"/>
              </a:lnSpc>
              <a:spcAft>
                <a:spcPts val="0"/>
              </a:spcAft>
            </a:pPr>
            <a:r>
              <a:rPr lang="en-US" sz="8000" i="0" dirty="0" smtClean="0">
                <a:solidFill>
                  <a:srgbClr val="E5E6AA"/>
                </a:solidFill>
                <a:ea typeface="Tahoma" panose="020B0604030504040204" pitchFamily="34" charset="0"/>
                <a:cs typeface="Tahoma" panose="020B0604030504040204" pitchFamily="34" charset="0"/>
              </a:rPr>
              <a:t>June 5, 2017</a:t>
            </a:r>
          </a:p>
          <a:p>
            <a:endParaRPr lang="en-US" dirty="0"/>
          </a:p>
        </p:txBody>
      </p:sp>
    </p:spTree>
    <p:extLst>
      <p:ext uri="{BB962C8B-B14F-4D97-AF65-F5344CB8AC3E}">
        <p14:creationId xmlns:p14="http://schemas.microsoft.com/office/powerpoint/2010/main" val="33725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5186606"/>
              </p:ext>
            </p:extLst>
          </p:nvPr>
        </p:nvGraphicFramePr>
        <p:xfrm>
          <a:off x="114300" y="1828800"/>
          <a:ext cx="8915400" cy="493394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183970" y="275908"/>
            <a:ext cx="5648419" cy="47914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800" b="1" kern="1200" cap="all" baseline="0">
                <a:solidFill>
                  <a:schemeClr val="accent1"/>
                </a:solidFill>
                <a:latin typeface="+mj-lt"/>
                <a:ea typeface="+mj-ea"/>
                <a:cs typeface="Avenir Medium"/>
              </a:defRPr>
            </a:lvl1pPr>
          </a:lstStyle>
          <a:p>
            <a:r>
              <a:rPr lang="en-US" dirty="0" smtClean="0">
                <a:solidFill>
                  <a:srgbClr val="020202"/>
                </a:solidFill>
              </a:rPr>
              <a:t>Results</a:t>
            </a:r>
            <a:endParaRPr lang="en-US" dirty="0">
              <a:solidFill>
                <a:srgbClr val="020202"/>
              </a:solidFill>
            </a:endParaRPr>
          </a:p>
        </p:txBody>
      </p:sp>
      <p:sp>
        <p:nvSpPr>
          <p:cNvPr id="8" name="Text Placeholder 3"/>
          <p:cNvSpPr txBox="1">
            <a:spLocks/>
          </p:cNvSpPr>
          <p:nvPr/>
        </p:nvSpPr>
        <p:spPr>
          <a:xfrm>
            <a:off x="183970" y="1145444"/>
            <a:ext cx="8493305" cy="476250"/>
          </a:xfrm>
          <a:prstGeom prst="rect">
            <a:avLst/>
          </a:prstGeom>
        </p:spPr>
        <p:txBody>
          <a:bodyPr/>
          <a:lstStyle>
            <a:lvl1pPr marL="0" indent="0" algn="l" defTabSz="457200" rtl="0" eaLnBrk="1" latinLnBrk="0" hangingPunct="1">
              <a:lnSpc>
                <a:spcPct val="150000"/>
              </a:lnSpc>
              <a:spcBef>
                <a:spcPts val="0"/>
              </a:spcBef>
              <a:spcAft>
                <a:spcPts val="1000"/>
              </a:spcAft>
              <a:buSzPct val="25000"/>
              <a:buFontTx/>
              <a:buBlip>
                <a:blip r:embed="rId4"/>
              </a:buBlip>
              <a:defRPr sz="1600" kern="1200" cap="none" baseline="0">
                <a:solidFill>
                  <a:schemeClr val="tx1"/>
                </a:solidFill>
                <a:latin typeface="+mn-lt"/>
                <a:ea typeface="+mn-ea"/>
                <a:cs typeface="+mn-cs"/>
              </a:defRPr>
            </a:lvl1pPr>
            <a:lvl2pPr marL="571500" indent="-228600" algn="l" defTabSz="457200" rtl="0" eaLnBrk="1" latinLnBrk="0" hangingPunct="1">
              <a:lnSpc>
                <a:spcPct val="150000"/>
              </a:lnSpc>
              <a:spcBef>
                <a:spcPts val="0"/>
              </a:spcBef>
              <a:spcAft>
                <a:spcPts val="1000"/>
              </a:spcAft>
              <a:buClr>
                <a:schemeClr val="accent1"/>
              </a:buClr>
              <a:buFont typeface="Wingdings" charset="2"/>
              <a:buChar char="§"/>
              <a:defRPr sz="1600" kern="1200" cap="none" baseline="0">
                <a:solidFill>
                  <a:schemeClr val="tx1"/>
                </a:solidFill>
                <a:latin typeface="+mn-lt"/>
                <a:ea typeface="+mn-ea"/>
                <a:cs typeface="+mn-cs"/>
              </a:defRPr>
            </a:lvl2pPr>
            <a:lvl3pPr marL="915988" indent="-227013" algn="l" defTabSz="457200" rtl="0" eaLnBrk="1" latinLnBrk="0" hangingPunct="1">
              <a:lnSpc>
                <a:spcPct val="150000"/>
              </a:lnSpc>
              <a:spcBef>
                <a:spcPts val="0"/>
              </a:spcBef>
              <a:spcAft>
                <a:spcPts val="1000"/>
              </a:spcAft>
              <a:buClr>
                <a:schemeClr val="accent2"/>
              </a:buClr>
              <a:buFont typeface="Wingdings" charset="2"/>
              <a:buChar char="§"/>
              <a:defRPr sz="1600" kern="1200" cap="none" baseline="0">
                <a:solidFill>
                  <a:schemeClr val="tx1"/>
                </a:solidFill>
                <a:latin typeface="+mn-lt"/>
                <a:ea typeface="+mn-ea"/>
                <a:cs typeface="+mn-cs"/>
              </a:defRPr>
            </a:lvl3pPr>
            <a:lvl4pPr marL="1260475" indent="-234950" algn="l" defTabSz="457200" rtl="0" eaLnBrk="1" latinLnBrk="0" hangingPunct="1">
              <a:lnSpc>
                <a:spcPct val="150000"/>
              </a:lnSpc>
              <a:spcBef>
                <a:spcPts val="0"/>
              </a:spcBef>
              <a:spcAft>
                <a:spcPts val="1000"/>
              </a:spcAft>
              <a:buClr>
                <a:schemeClr val="accent3"/>
              </a:buClr>
              <a:buFont typeface="Wingdings" charset="2"/>
              <a:buChar char="§"/>
              <a:defRPr sz="1600" kern="1200" cap="none" baseline="0">
                <a:solidFill>
                  <a:schemeClr val="tx1"/>
                </a:solidFill>
                <a:latin typeface="+mn-lt"/>
                <a:ea typeface="+mn-ea"/>
                <a:cs typeface="+mn-cs"/>
              </a:defRPr>
            </a:lvl4pPr>
            <a:lvl5pPr marL="1597025" indent="-228600" algn="l" defTabSz="457200" rtl="0" eaLnBrk="1" latinLnBrk="0" hangingPunct="1">
              <a:lnSpc>
                <a:spcPct val="150000"/>
              </a:lnSpc>
              <a:spcBef>
                <a:spcPts val="0"/>
              </a:spcBef>
              <a:spcAft>
                <a:spcPts val="1000"/>
              </a:spcAft>
              <a:buClr>
                <a:schemeClr val="accent4"/>
              </a:buClr>
              <a:buFont typeface="Wingdings" charset="2"/>
              <a:buChar char="§"/>
              <a:defRPr sz="1600" kern="1200" cap="none"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altLang="en-US" sz="2200" b="1" dirty="0" smtClean="0">
                <a:solidFill>
                  <a:schemeClr val="accent6">
                    <a:lumMod val="50000"/>
                  </a:schemeClr>
                </a:solidFill>
                <a:ea typeface="ＭＳ Ｐゴシック" pitchFamily="34" charset="-128"/>
              </a:rPr>
              <a:t>ZIKV CASES BY SEX AND RACE/ETHNICITY (N=78)</a:t>
            </a:r>
            <a:endParaRPr lang="en-US" sz="2200" b="1" dirty="0">
              <a:solidFill>
                <a:schemeClr val="accent6">
                  <a:lumMod val="50000"/>
                </a:schemeClr>
              </a:solidFill>
            </a:endParaRPr>
          </a:p>
        </p:txBody>
      </p:sp>
    </p:spTree>
    <p:extLst>
      <p:ext uri="{BB962C8B-B14F-4D97-AF65-F5344CB8AC3E}">
        <p14:creationId xmlns:p14="http://schemas.microsoft.com/office/powerpoint/2010/main" val="177593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5" y="269002"/>
            <a:ext cx="5592096" cy="741362"/>
          </a:xfrm>
        </p:spPr>
        <p:txBody>
          <a:bodyPr/>
          <a:lstStyle/>
          <a:p>
            <a:r>
              <a:rPr lang="en-US" sz="2800" b="1" dirty="0" smtClean="0">
                <a:solidFill>
                  <a:srgbClr val="020202"/>
                </a:solidFill>
              </a:rPr>
              <a:t>results</a:t>
            </a:r>
            <a:endParaRPr lang="en-US" sz="2800" b="1" dirty="0">
              <a:solidFill>
                <a:srgbClr val="020202"/>
              </a:solidFill>
            </a:endParaRPr>
          </a:p>
        </p:txBody>
      </p:sp>
      <p:sp>
        <p:nvSpPr>
          <p:cNvPr id="3" name="Text Placeholder 2"/>
          <p:cNvSpPr>
            <a:spLocks noGrp="1"/>
          </p:cNvSpPr>
          <p:nvPr>
            <p:ph type="body" sz="quarter" idx="13"/>
          </p:nvPr>
        </p:nvSpPr>
        <p:spPr>
          <a:xfrm>
            <a:off x="426784" y="1144615"/>
            <a:ext cx="8362335" cy="741335"/>
          </a:xfrm>
        </p:spPr>
        <p:txBody>
          <a:bodyPr/>
          <a:lstStyle/>
          <a:p>
            <a:pPr algn="ctr">
              <a:lnSpc>
                <a:spcPct val="100000"/>
              </a:lnSpc>
              <a:spcAft>
                <a:spcPts val="0"/>
              </a:spcAft>
            </a:pPr>
            <a:r>
              <a:rPr lang="en-US" sz="2200" b="1" dirty="0" smtClean="0">
                <a:solidFill>
                  <a:schemeClr val="accent6">
                    <a:lumMod val="50000"/>
                  </a:schemeClr>
                </a:solidFill>
              </a:rPr>
              <a:t>Percentage of </a:t>
            </a:r>
            <a:r>
              <a:rPr lang="en-US" sz="2200" b="1" dirty="0" err="1" smtClean="0">
                <a:solidFill>
                  <a:schemeClr val="accent6">
                    <a:lumMod val="50000"/>
                  </a:schemeClr>
                </a:solidFill>
              </a:rPr>
              <a:t>ZikV</a:t>
            </a:r>
            <a:r>
              <a:rPr lang="en-US" sz="2200" b="1" dirty="0" smtClean="0">
                <a:solidFill>
                  <a:schemeClr val="accent6">
                    <a:lumMod val="50000"/>
                  </a:schemeClr>
                </a:solidFill>
              </a:rPr>
              <a:t> Cases by Race/Ethnicity </a:t>
            </a:r>
          </a:p>
          <a:p>
            <a:pPr algn="ctr">
              <a:lnSpc>
                <a:spcPct val="100000"/>
              </a:lnSpc>
              <a:spcAft>
                <a:spcPts val="0"/>
              </a:spcAft>
            </a:pPr>
            <a:r>
              <a:rPr lang="en-US" sz="2200" b="1" dirty="0" smtClean="0">
                <a:solidFill>
                  <a:schemeClr val="accent6">
                    <a:lumMod val="50000"/>
                  </a:schemeClr>
                </a:solidFill>
              </a:rPr>
              <a:t>compared to San Diego County population* (N=78)</a:t>
            </a:r>
            <a:endParaRPr lang="en-US" sz="2200" b="1" dirty="0">
              <a:solidFill>
                <a:schemeClr val="accent6">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6652891"/>
              </p:ext>
            </p:extLst>
          </p:nvPr>
        </p:nvGraphicFramePr>
        <p:xfrm>
          <a:off x="145715" y="1885950"/>
          <a:ext cx="8826836" cy="4732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389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82" y="202327"/>
            <a:ext cx="5326743" cy="741362"/>
          </a:xfrm>
        </p:spPr>
        <p:txBody>
          <a:bodyPr/>
          <a:lstStyle/>
          <a:p>
            <a:r>
              <a:rPr lang="en-US" sz="2800" b="1" dirty="0" smtClean="0">
                <a:solidFill>
                  <a:srgbClr val="020202"/>
                </a:solidFill>
              </a:rPr>
              <a:t>Results</a:t>
            </a:r>
            <a:endParaRPr lang="en-US" sz="2800" b="1" dirty="0">
              <a:solidFill>
                <a:srgbClr val="020202"/>
              </a:solidFill>
            </a:endParaRPr>
          </a:p>
        </p:txBody>
      </p:sp>
      <p:sp>
        <p:nvSpPr>
          <p:cNvPr id="3" name="Text Placeholder 2"/>
          <p:cNvSpPr>
            <a:spLocks noGrp="1"/>
          </p:cNvSpPr>
          <p:nvPr>
            <p:ph type="body" sz="quarter" idx="13"/>
          </p:nvPr>
        </p:nvSpPr>
        <p:spPr>
          <a:xfrm>
            <a:off x="161925" y="1217387"/>
            <a:ext cx="8667750" cy="668564"/>
          </a:xfrm>
        </p:spPr>
        <p:txBody>
          <a:bodyPr/>
          <a:lstStyle/>
          <a:p>
            <a:pPr algn="ctr">
              <a:lnSpc>
                <a:spcPct val="100000"/>
              </a:lnSpc>
              <a:spcAft>
                <a:spcPts val="0"/>
              </a:spcAft>
            </a:pPr>
            <a:r>
              <a:rPr lang="en-US" altLang="en-US" sz="2200" b="1" dirty="0">
                <a:solidFill>
                  <a:schemeClr val="accent6">
                    <a:lumMod val="50000"/>
                  </a:schemeClr>
                </a:solidFill>
                <a:ea typeface="ＭＳ Ｐゴシック" pitchFamily="34" charset="-128"/>
              </a:rPr>
              <a:t>ZIKV CASES BY </a:t>
            </a:r>
            <a:r>
              <a:rPr lang="en-US" altLang="en-US" sz="2200" b="1" dirty="0" smtClean="0">
                <a:solidFill>
                  <a:schemeClr val="accent6">
                    <a:lumMod val="50000"/>
                  </a:schemeClr>
                </a:solidFill>
                <a:ea typeface="ＭＳ Ｐゴシック" pitchFamily="34" charset="-128"/>
              </a:rPr>
              <a:t>race/ethnicity AND Language of  the interview (n=78</a:t>
            </a:r>
            <a:r>
              <a:rPr lang="en-US" altLang="en-US" sz="2200" b="1" dirty="0">
                <a:solidFill>
                  <a:schemeClr val="accent6">
                    <a:lumMod val="50000"/>
                  </a:schemeClr>
                </a:solidFill>
                <a:ea typeface="ＭＳ Ｐゴシック" pitchFamily="34" charset="-128"/>
              </a:rPr>
              <a:t>)</a:t>
            </a:r>
            <a:endParaRPr lang="en-US" sz="2200" b="1" dirty="0">
              <a:solidFill>
                <a:schemeClr val="accent6">
                  <a:lumMod val="50000"/>
                </a:schemeClr>
              </a:solidFill>
            </a:endParaRPr>
          </a:p>
          <a:p>
            <a:pPr algn="ctr">
              <a:lnSpc>
                <a:spcPct val="100000"/>
              </a:lnSpc>
              <a:spcAft>
                <a:spcPts val="0"/>
              </a:spcAft>
            </a:pP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0679468"/>
              </p:ext>
            </p:extLst>
          </p:nvPr>
        </p:nvGraphicFramePr>
        <p:xfrm>
          <a:off x="161925" y="1958975"/>
          <a:ext cx="8739314"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32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6832" y="269002"/>
            <a:ext cx="5326743" cy="741362"/>
          </a:xfrm>
        </p:spPr>
        <p:txBody>
          <a:bodyPr/>
          <a:lstStyle/>
          <a:p>
            <a:r>
              <a:rPr lang="en-US" sz="2800" b="1" dirty="0" smtClean="0">
                <a:solidFill>
                  <a:srgbClr val="020202"/>
                </a:solidFill>
              </a:rPr>
              <a:t>results</a:t>
            </a:r>
            <a:endParaRPr lang="en-US" sz="2800" b="1" dirty="0">
              <a:solidFill>
                <a:srgbClr val="020202"/>
              </a:solidFill>
            </a:endParaRPr>
          </a:p>
        </p:txBody>
      </p:sp>
      <p:sp>
        <p:nvSpPr>
          <p:cNvPr id="9" name="Text Placeholder 8"/>
          <p:cNvSpPr>
            <a:spLocks noGrp="1"/>
          </p:cNvSpPr>
          <p:nvPr>
            <p:ph type="body" sz="quarter" idx="13"/>
          </p:nvPr>
        </p:nvSpPr>
        <p:spPr>
          <a:xfrm>
            <a:off x="74428" y="1155115"/>
            <a:ext cx="9069572" cy="1037241"/>
          </a:xfrm>
        </p:spPr>
        <p:txBody>
          <a:bodyPr/>
          <a:lstStyle/>
          <a:p>
            <a:pPr algn="ctr">
              <a:lnSpc>
                <a:spcPct val="100000"/>
              </a:lnSpc>
              <a:spcAft>
                <a:spcPts val="0"/>
              </a:spcAft>
            </a:pPr>
            <a:r>
              <a:rPr lang="en-US" sz="2200" b="1" dirty="0" smtClean="0">
                <a:solidFill>
                  <a:schemeClr val="accent6">
                    <a:lumMod val="50000"/>
                  </a:schemeClr>
                </a:solidFill>
              </a:rPr>
              <a:t>Percentage of </a:t>
            </a:r>
            <a:r>
              <a:rPr lang="en-US" sz="2200" b="1" dirty="0" err="1" smtClean="0">
                <a:solidFill>
                  <a:schemeClr val="accent6">
                    <a:lumMod val="50000"/>
                  </a:schemeClr>
                </a:solidFill>
              </a:rPr>
              <a:t>ZikV</a:t>
            </a:r>
            <a:r>
              <a:rPr lang="en-US" sz="2200" b="1" dirty="0" smtClean="0">
                <a:solidFill>
                  <a:schemeClr val="accent6">
                    <a:lumMod val="50000"/>
                  </a:schemeClr>
                </a:solidFill>
              </a:rPr>
              <a:t> cases </a:t>
            </a:r>
          </a:p>
          <a:p>
            <a:pPr algn="ctr">
              <a:lnSpc>
                <a:spcPct val="100000"/>
              </a:lnSpc>
              <a:spcAft>
                <a:spcPts val="0"/>
              </a:spcAft>
            </a:pPr>
            <a:r>
              <a:rPr lang="en-US" sz="2200" b="1" dirty="0" smtClean="0">
                <a:solidFill>
                  <a:schemeClr val="accent6">
                    <a:lumMod val="50000"/>
                  </a:schemeClr>
                </a:solidFill>
              </a:rPr>
              <a:t>by Gender and selected Race/ethnicity </a:t>
            </a:r>
          </a:p>
          <a:p>
            <a:pPr algn="ctr">
              <a:lnSpc>
                <a:spcPct val="100000"/>
              </a:lnSpc>
              <a:spcAft>
                <a:spcPts val="0"/>
              </a:spcAft>
            </a:pPr>
            <a:r>
              <a:rPr lang="en-US" sz="2200" b="1" dirty="0" smtClean="0">
                <a:solidFill>
                  <a:schemeClr val="accent6">
                    <a:lumMod val="50000"/>
                  </a:schemeClr>
                </a:solidFill>
              </a:rPr>
              <a:t>Compared to san Diego county population*</a:t>
            </a:r>
            <a:endParaRPr lang="en-US" sz="2200" b="1" dirty="0">
              <a:solidFill>
                <a:schemeClr val="accent6">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5673910"/>
              </p:ext>
            </p:extLst>
          </p:nvPr>
        </p:nvGraphicFramePr>
        <p:xfrm>
          <a:off x="171450" y="2290046"/>
          <a:ext cx="8779392" cy="4491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80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1550" y="162676"/>
            <a:ext cx="5326743" cy="741362"/>
          </a:xfrm>
        </p:spPr>
        <p:txBody>
          <a:bodyPr/>
          <a:lstStyle/>
          <a:p>
            <a:r>
              <a:rPr lang="en-US" sz="2800" b="1" dirty="0" smtClean="0">
                <a:solidFill>
                  <a:srgbClr val="020202"/>
                </a:solidFill>
              </a:rPr>
              <a:t>Results</a:t>
            </a:r>
            <a:endParaRPr lang="en-US" sz="2800" b="1" dirty="0">
              <a:solidFill>
                <a:srgbClr val="020202"/>
              </a:solidFill>
            </a:endParaRPr>
          </a:p>
        </p:txBody>
      </p:sp>
      <p:sp>
        <p:nvSpPr>
          <p:cNvPr id="7" name="Text Placeholder 6"/>
          <p:cNvSpPr>
            <a:spLocks noGrp="1"/>
          </p:cNvSpPr>
          <p:nvPr>
            <p:ph type="body" idx="1"/>
          </p:nvPr>
        </p:nvSpPr>
        <p:spPr>
          <a:xfrm>
            <a:off x="95250" y="1238250"/>
            <a:ext cx="4171949" cy="755871"/>
          </a:xfrm>
        </p:spPr>
        <p:txBody>
          <a:bodyPr>
            <a:noAutofit/>
          </a:bodyPr>
          <a:lstStyle/>
          <a:p>
            <a:pPr algn="ctr"/>
            <a:endParaRPr lang="en-US" sz="2200" b="1" dirty="0" smtClean="0">
              <a:solidFill>
                <a:schemeClr val="accent6">
                  <a:lumMod val="50000"/>
                </a:schemeClr>
              </a:solidFill>
            </a:endParaRPr>
          </a:p>
          <a:p>
            <a:pPr algn="ctr"/>
            <a:r>
              <a:rPr lang="en-US" sz="2200" b="1" dirty="0" smtClean="0">
                <a:solidFill>
                  <a:schemeClr val="accent6">
                    <a:lumMod val="50000"/>
                  </a:schemeClr>
                </a:solidFill>
              </a:rPr>
              <a:t>women (n=43) by pregnancy status</a:t>
            </a:r>
            <a:endParaRPr lang="en-US" sz="2200" b="1" dirty="0">
              <a:solidFill>
                <a:schemeClr val="accent6">
                  <a:lumMod val="50000"/>
                </a:schemeClr>
              </a:solidFill>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871624978"/>
              </p:ext>
            </p:extLst>
          </p:nvPr>
        </p:nvGraphicFramePr>
        <p:xfrm>
          <a:off x="95250" y="2174875"/>
          <a:ext cx="4258265" cy="4567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quarter" idx="4"/>
            <p:extLst>
              <p:ext uri="{D42A27DB-BD31-4B8C-83A1-F6EECF244321}">
                <p14:modId xmlns:p14="http://schemas.microsoft.com/office/powerpoint/2010/main" val="4195761623"/>
              </p:ext>
            </p:extLst>
          </p:nvPr>
        </p:nvGraphicFramePr>
        <p:xfrm>
          <a:off x="5162549" y="2174875"/>
          <a:ext cx="3571875" cy="3060026"/>
        </p:xfrm>
        <a:graphic>
          <a:graphicData uri="http://schemas.openxmlformats.org/drawingml/2006/table">
            <a:tbl>
              <a:tblPr firstRow="1" bandRow="1">
                <a:tableStyleId>{0E3FDE45-AF77-4B5C-9715-49D594BDF05E}</a:tableStyleId>
              </a:tblPr>
              <a:tblGrid>
                <a:gridCol w="2199176"/>
                <a:gridCol w="1372699"/>
              </a:tblGrid>
              <a:tr h="685283">
                <a:tc gridSpan="2">
                  <a:txBody>
                    <a:bodyPr/>
                    <a:lstStyle/>
                    <a:p>
                      <a:pPr algn="ctr"/>
                      <a:r>
                        <a:rPr lang="en-US" sz="2200" dirty="0" smtClean="0">
                          <a:solidFill>
                            <a:schemeClr val="accent6">
                              <a:lumMod val="50000"/>
                            </a:schemeClr>
                          </a:solidFill>
                        </a:rPr>
                        <a:t>Pregnant Women by Race/ Ethnicity</a:t>
                      </a:r>
                      <a:endParaRPr lang="en-US" sz="2200" dirty="0">
                        <a:solidFill>
                          <a:schemeClr val="accent6">
                            <a:lumMod val="50000"/>
                          </a:schemeClr>
                        </a:solidFill>
                      </a:endParaRPr>
                    </a:p>
                  </a:txBody>
                  <a:tcPr marL="99874" marR="99874"/>
                </a:tc>
                <a:tc hMerge="1">
                  <a:txBody>
                    <a:bodyPr/>
                    <a:lstStyle/>
                    <a:p>
                      <a:pPr algn="ctr"/>
                      <a:endParaRPr lang="en-US" dirty="0">
                        <a:solidFill>
                          <a:srgbClr val="020202"/>
                        </a:solidFill>
                      </a:endParaRPr>
                    </a:p>
                  </a:txBody>
                  <a:tcPr/>
                </a:tc>
              </a:tr>
              <a:tr h="516927">
                <a:tc>
                  <a:txBody>
                    <a:bodyPr/>
                    <a:lstStyle/>
                    <a:p>
                      <a:pPr algn="ctr"/>
                      <a:r>
                        <a:rPr lang="en-US" sz="2200" b="1" dirty="0" smtClean="0">
                          <a:solidFill>
                            <a:srgbClr val="020202"/>
                          </a:solidFill>
                        </a:rPr>
                        <a:t>Group</a:t>
                      </a:r>
                      <a:endParaRPr lang="en-US" sz="2200" b="1" dirty="0">
                        <a:solidFill>
                          <a:srgbClr val="020202"/>
                        </a:solidFill>
                      </a:endParaRPr>
                    </a:p>
                  </a:txBody>
                  <a:tcPr marL="99874" marR="99874"/>
                </a:tc>
                <a:tc>
                  <a:txBody>
                    <a:bodyPr/>
                    <a:lstStyle/>
                    <a:p>
                      <a:pPr algn="ctr"/>
                      <a:r>
                        <a:rPr lang="en-US" sz="2200" b="1" dirty="0" smtClean="0">
                          <a:solidFill>
                            <a:srgbClr val="020202"/>
                          </a:solidFill>
                        </a:rPr>
                        <a:t>n</a:t>
                      </a:r>
                      <a:endParaRPr lang="en-US" sz="2200" b="1" dirty="0">
                        <a:solidFill>
                          <a:srgbClr val="020202"/>
                        </a:solidFill>
                      </a:endParaRPr>
                    </a:p>
                  </a:txBody>
                  <a:tcPr marL="99874" marR="99874"/>
                </a:tc>
              </a:tr>
              <a:tr h="516927">
                <a:tc>
                  <a:txBody>
                    <a:bodyPr/>
                    <a:lstStyle/>
                    <a:p>
                      <a:r>
                        <a:rPr lang="en-US" sz="2200" dirty="0" smtClean="0">
                          <a:solidFill>
                            <a:srgbClr val="020202"/>
                          </a:solidFill>
                        </a:rPr>
                        <a:t>Hispanic</a:t>
                      </a:r>
                      <a:endParaRPr lang="en-US" sz="2200" dirty="0">
                        <a:solidFill>
                          <a:srgbClr val="020202"/>
                        </a:solidFill>
                      </a:endParaRPr>
                    </a:p>
                  </a:txBody>
                  <a:tcPr marL="99874" marR="99874"/>
                </a:tc>
                <a:tc>
                  <a:txBody>
                    <a:bodyPr/>
                    <a:lstStyle/>
                    <a:p>
                      <a:pPr algn="ctr"/>
                      <a:r>
                        <a:rPr lang="en-US" sz="2200" dirty="0" smtClean="0">
                          <a:solidFill>
                            <a:srgbClr val="020202"/>
                          </a:solidFill>
                        </a:rPr>
                        <a:t>4</a:t>
                      </a:r>
                      <a:endParaRPr lang="en-US" sz="2200" dirty="0">
                        <a:solidFill>
                          <a:srgbClr val="020202"/>
                        </a:solidFill>
                      </a:endParaRPr>
                    </a:p>
                  </a:txBody>
                  <a:tcPr marL="99874" marR="99874"/>
                </a:tc>
              </a:tr>
              <a:tr h="516927">
                <a:tc>
                  <a:txBody>
                    <a:bodyPr/>
                    <a:lstStyle/>
                    <a:p>
                      <a:r>
                        <a:rPr lang="en-US" sz="2200" dirty="0" smtClean="0">
                          <a:solidFill>
                            <a:srgbClr val="020202"/>
                          </a:solidFill>
                        </a:rPr>
                        <a:t>Asian</a:t>
                      </a:r>
                      <a:endParaRPr lang="en-US" sz="2200" dirty="0">
                        <a:solidFill>
                          <a:srgbClr val="020202"/>
                        </a:solidFill>
                      </a:endParaRPr>
                    </a:p>
                  </a:txBody>
                  <a:tcPr marL="99874" marR="99874"/>
                </a:tc>
                <a:tc>
                  <a:txBody>
                    <a:bodyPr/>
                    <a:lstStyle/>
                    <a:p>
                      <a:pPr algn="ctr"/>
                      <a:r>
                        <a:rPr lang="en-US" sz="2200" dirty="0" smtClean="0">
                          <a:solidFill>
                            <a:srgbClr val="020202"/>
                          </a:solidFill>
                        </a:rPr>
                        <a:t>2</a:t>
                      </a:r>
                      <a:endParaRPr lang="en-US" sz="2200" dirty="0">
                        <a:solidFill>
                          <a:srgbClr val="020202"/>
                        </a:solidFill>
                      </a:endParaRPr>
                    </a:p>
                  </a:txBody>
                  <a:tcPr marL="99874" marR="99874"/>
                </a:tc>
              </a:tr>
              <a:tr h="747245">
                <a:tc>
                  <a:txBody>
                    <a:bodyPr/>
                    <a:lstStyle/>
                    <a:p>
                      <a:pPr algn="ctr"/>
                      <a:r>
                        <a:rPr lang="en-US" sz="2200" b="1" dirty="0" smtClean="0">
                          <a:solidFill>
                            <a:srgbClr val="020202"/>
                          </a:solidFill>
                        </a:rPr>
                        <a:t>Total</a:t>
                      </a:r>
                      <a:endParaRPr lang="en-US" sz="2200" b="1" dirty="0">
                        <a:solidFill>
                          <a:srgbClr val="020202"/>
                        </a:solidFill>
                      </a:endParaRPr>
                    </a:p>
                  </a:txBody>
                  <a:tcPr marL="99874" marR="99874"/>
                </a:tc>
                <a:tc>
                  <a:txBody>
                    <a:bodyPr/>
                    <a:lstStyle/>
                    <a:p>
                      <a:pPr algn="ctr"/>
                      <a:r>
                        <a:rPr lang="en-US" sz="2200" b="1" dirty="0" smtClean="0">
                          <a:solidFill>
                            <a:srgbClr val="020202"/>
                          </a:solidFill>
                        </a:rPr>
                        <a:t>6</a:t>
                      </a:r>
                      <a:endParaRPr lang="en-US" sz="2200" b="1" dirty="0">
                        <a:solidFill>
                          <a:srgbClr val="020202"/>
                        </a:solidFill>
                      </a:endParaRPr>
                    </a:p>
                  </a:txBody>
                  <a:tcPr marL="99874" marR="99874"/>
                </a:tc>
              </a:tr>
            </a:tbl>
          </a:graphicData>
        </a:graphic>
      </p:graphicFrame>
    </p:spTree>
    <p:extLst>
      <p:ext uri="{BB962C8B-B14F-4D97-AF65-F5344CB8AC3E}">
        <p14:creationId xmlns:p14="http://schemas.microsoft.com/office/powerpoint/2010/main" val="3983070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80" y="183277"/>
            <a:ext cx="5326743" cy="741362"/>
          </a:xfrm>
        </p:spPr>
        <p:txBody>
          <a:bodyPr/>
          <a:lstStyle/>
          <a:p>
            <a:r>
              <a:rPr lang="en-US" sz="2800" dirty="0" smtClean="0">
                <a:solidFill>
                  <a:schemeClr val="tx1">
                    <a:lumMod val="50000"/>
                  </a:schemeClr>
                </a:solidFill>
              </a:rPr>
              <a:t/>
            </a:r>
            <a:br>
              <a:rPr lang="en-US" sz="2800" dirty="0" smtClean="0">
                <a:solidFill>
                  <a:schemeClr val="tx1">
                    <a:lumMod val="50000"/>
                  </a:schemeClr>
                </a:solidFill>
              </a:rPr>
            </a:br>
            <a:r>
              <a:rPr lang="en-US" sz="2800" dirty="0">
                <a:solidFill>
                  <a:srgbClr val="020202"/>
                </a:solidFill>
              </a:rPr>
              <a:t/>
            </a:r>
            <a:br>
              <a:rPr lang="en-US" sz="2800" dirty="0">
                <a:solidFill>
                  <a:srgbClr val="020202"/>
                </a:solidFill>
              </a:rPr>
            </a:br>
            <a:r>
              <a:rPr lang="en-US" sz="2800" dirty="0" smtClean="0">
                <a:solidFill>
                  <a:srgbClr val="020202"/>
                </a:solidFill>
              </a:rPr>
              <a:t/>
            </a:r>
            <a:br>
              <a:rPr lang="en-US" sz="2800" dirty="0" smtClean="0">
                <a:solidFill>
                  <a:srgbClr val="020202"/>
                </a:solidFill>
              </a:rPr>
            </a:br>
            <a:r>
              <a:rPr lang="en-US" sz="2800" b="1" dirty="0">
                <a:solidFill>
                  <a:srgbClr val="020202"/>
                </a:solidFill>
              </a:rPr>
              <a:t>Results</a:t>
            </a:r>
            <a:r>
              <a:rPr lang="en-US" sz="2800" dirty="0">
                <a:solidFill>
                  <a:srgbClr val="020202"/>
                </a:solidFill>
              </a:rPr>
              <a:t/>
            </a:r>
            <a:br>
              <a:rPr lang="en-US" sz="2800" dirty="0">
                <a:solidFill>
                  <a:srgbClr val="020202"/>
                </a:solidFill>
              </a:rPr>
            </a:br>
            <a:r>
              <a:rPr lang="en-US" sz="2800" dirty="0" smtClean="0">
                <a:solidFill>
                  <a:srgbClr val="020202"/>
                </a:solidFill>
              </a:rPr>
              <a:t/>
            </a:r>
            <a:br>
              <a:rPr lang="en-US" sz="2800" dirty="0" smtClean="0">
                <a:solidFill>
                  <a:srgbClr val="020202"/>
                </a:solidFill>
              </a:rPr>
            </a:br>
            <a:r>
              <a:rPr lang="en-US" sz="2800" dirty="0">
                <a:solidFill>
                  <a:srgbClr val="020202"/>
                </a:solidFill>
              </a:rPr>
              <a:t/>
            </a:r>
            <a:br>
              <a:rPr lang="en-US" sz="2800" dirty="0">
                <a:solidFill>
                  <a:srgbClr val="020202"/>
                </a:solidFill>
              </a:rPr>
            </a:br>
            <a:endParaRPr lang="en-US" sz="2800" dirty="0"/>
          </a:p>
        </p:txBody>
      </p:sp>
      <p:sp>
        <p:nvSpPr>
          <p:cNvPr id="5" name="Text Placeholder 4"/>
          <p:cNvSpPr>
            <a:spLocks noGrp="1"/>
          </p:cNvSpPr>
          <p:nvPr>
            <p:ph type="body" sz="quarter" idx="13"/>
          </p:nvPr>
        </p:nvSpPr>
        <p:spPr>
          <a:xfrm>
            <a:off x="191386" y="1194610"/>
            <a:ext cx="8835656" cy="589641"/>
          </a:xfrm>
        </p:spPr>
        <p:txBody>
          <a:bodyPr/>
          <a:lstStyle/>
          <a:p>
            <a:pPr algn="ctr">
              <a:lnSpc>
                <a:spcPct val="100000"/>
              </a:lnSpc>
              <a:spcAft>
                <a:spcPts val="0"/>
              </a:spcAft>
            </a:pPr>
            <a:r>
              <a:rPr lang="en-US" sz="2200" b="1" dirty="0" smtClean="0">
                <a:solidFill>
                  <a:schemeClr val="accent6">
                    <a:lumMod val="50000"/>
                  </a:schemeClr>
                </a:solidFill>
              </a:rPr>
              <a:t>foreign-born (n=26)  </a:t>
            </a:r>
            <a:r>
              <a:rPr lang="en-US" sz="2200" b="1" dirty="0" err="1" smtClean="0">
                <a:solidFill>
                  <a:schemeClr val="accent6">
                    <a:lumMod val="50000"/>
                  </a:schemeClr>
                </a:solidFill>
              </a:rPr>
              <a:t>ZiKV</a:t>
            </a:r>
            <a:r>
              <a:rPr lang="en-US" sz="2200" b="1" dirty="0" smtClean="0">
                <a:solidFill>
                  <a:schemeClr val="accent6">
                    <a:lumMod val="50000"/>
                  </a:schemeClr>
                </a:solidFill>
              </a:rPr>
              <a:t> </a:t>
            </a:r>
            <a:r>
              <a:rPr lang="en-US" sz="2200" b="1" dirty="0">
                <a:solidFill>
                  <a:schemeClr val="accent6">
                    <a:lumMod val="50000"/>
                  </a:schemeClr>
                </a:solidFill>
              </a:rPr>
              <a:t>cases </a:t>
            </a:r>
            <a:r>
              <a:rPr lang="en-US" sz="2200" b="1" dirty="0" smtClean="0">
                <a:solidFill>
                  <a:schemeClr val="accent6">
                    <a:lumMod val="50000"/>
                  </a:schemeClr>
                </a:solidFill>
              </a:rPr>
              <a:t>versus </a:t>
            </a:r>
          </a:p>
          <a:p>
            <a:pPr algn="ctr">
              <a:lnSpc>
                <a:spcPct val="100000"/>
              </a:lnSpc>
              <a:spcAft>
                <a:spcPts val="0"/>
              </a:spcAft>
            </a:pPr>
            <a:r>
              <a:rPr lang="en-US" sz="2200" b="1" dirty="0" smtClean="0">
                <a:solidFill>
                  <a:schemeClr val="accent6">
                    <a:lumMod val="50000"/>
                  </a:schemeClr>
                </a:solidFill>
              </a:rPr>
              <a:t>San Diego </a:t>
            </a:r>
            <a:r>
              <a:rPr lang="en-US" sz="2200" b="1" dirty="0">
                <a:solidFill>
                  <a:schemeClr val="accent6">
                    <a:lumMod val="50000"/>
                  </a:schemeClr>
                </a:solidFill>
              </a:rPr>
              <a:t>County Foreign-born </a:t>
            </a:r>
            <a:r>
              <a:rPr lang="en-US" sz="2200" b="1" dirty="0" smtClean="0">
                <a:solidFill>
                  <a:schemeClr val="accent6">
                    <a:lumMod val="50000"/>
                  </a:schemeClr>
                </a:solidFill>
              </a:rPr>
              <a:t>population*</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7328885"/>
              </p:ext>
            </p:extLst>
          </p:nvPr>
        </p:nvGraphicFramePr>
        <p:xfrm>
          <a:off x="342980" y="2000250"/>
          <a:ext cx="8495414" cy="47088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42980" y="6339811"/>
            <a:ext cx="7218031" cy="369332"/>
          </a:xfrm>
          <a:prstGeom prst="rect">
            <a:avLst/>
          </a:prstGeom>
          <a:noFill/>
        </p:spPr>
        <p:txBody>
          <a:bodyPr wrap="square" lIns="0" tIns="0" rIns="0" bIns="0" rtlCol="0">
            <a:spAutoFit/>
          </a:bodyPr>
          <a:lstStyle/>
          <a:p>
            <a:r>
              <a:rPr lang="en-US" sz="1200" dirty="0" smtClean="0">
                <a:solidFill>
                  <a:srgbClr val="020202"/>
                </a:solidFill>
                <a:cs typeface="Avenir Light"/>
              </a:rPr>
              <a:t>‡ p-value=0.039</a:t>
            </a:r>
          </a:p>
          <a:p>
            <a:r>
              <a:rPr lang="en-US" sz="1200" dirty="0" smtClean="0">
                <a:solidFill>
                  <a:srgbClr val="020202"/>
                </a:solidFill>
                <a:cs typeface="Avenir Light"/>
              </a:rPr>
              <a:t>*</a:t>
            </a:r>
            <a:r>
              <a:rPr lang="en-US" sz="1200" dirty="0">
                <a:solidFill>
                  <a:srgbClr val="020202"/>
                </a:solidFill>
                <a:cs typeface="Avenir Light"/>
              </a:rPr>
              <a:t>U.S. Census Bureau, 2015 American Community Survey 1-Year Estimates</a:t>
            </a:r>
            <a:endParaRPr lang="en-US" sz="1200" dirty="0" smtClean="0">
              <a:solidFill>
                <a:srgbClr val="020202"/>
              </a:solidFill>
              <a:cs typeface="Avenir Light"/>
            </a:endParaRPr>
          </a:p>
        </p:txBody>
      </p:sp>
      <p:sp>
        <p:nvSpPr>
          <p:cNvPr id="2" name="TextBox 1"/>
          <p:cNvSpPr txBox="1"/>
          <p:nvPr/>
        </p:nvSpPr>
        <p:spPr>
          <a:xfrm>
            <a:off x="6892300" y="5635767"/>
            <a:ext cx="136256" cy="292388"/>
          </a:xfrm>
          <a:prstGeom prst="rect">
            <a:avLst/>
          </a:prstGeom>
          <a:noFill/>
        </p:spPr>
        <p:txBody>
          <a:bodyPr wrap="none" lIns="0" tIns="0" rIns="0" bIns="0" rtlCol="0">
            <a:spAutoFit/>
          </a:bodyPr>
          <a:lstStyle/>
          <a:p>
            <a:r>
              <a:rPr lang="en-US" sz="1900" dirty="0" smtClean="0">
                <a:solidFill>
                  <a:srgbClr val="020202"/>
                </a:solidFill>
                <a:latin typeface="Avenir Light"/>
                <a:cs typeface="Avenir Light"/>
              </a:rPr>
              <a:t>‡</a:t>
            </a:r>
          </a:p>
        </p:txBody>
      </p:sp>
    </p:spTree>
    <p:extLst>
      <p:ext uri="{BB962C8B-B14F-4D97-AF65-F5344CB8AC3E}">
        <p14:creationId xmlns:p14="http://schemas.microsoft.com/office/powerpoint/2010/main" val="3784642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2800" b="1" dirty="0" smtClean="0">
                <a:solidFill>
                  <a:srgbClr val="020202"/>
                </a:solidFill>
              </a:rPr>
              <a:t>Results</a:t>
            </a:r>
            <a:endParaRPr lang="en-US" sz="2800" b="1" dirty="0">
              <a:solidFill>
                <a:srgbClr val="020202"/>
              </a:solidFill>
            </a:endParaRPr>
          </a:p>
        </p:txBody>
      </p:sp>
      <p:sp>
        <p:nvSpPr>
          <p:cNvPr id="3" name="Text Placeholder 2"/>
          <p:cNvSpPr>
            <a:spLocks noGrp="1"/>
          </p:cNvSpPr>
          <p:nvPr>
            <p:ph type="body" sz="quarter" idx="13"/>
          </p:nvPr>
        </p:nvSpPr>
        <p:spPr>
          <a:xfrm>
            <a:off x="185353" y="1178400"/>
            <a:ext cx="8809792" cy="589641"/>
          </a:xfrm>
        </p:spPr>
        <p:txBody>
          <a:bodyPr/>
          <a:lstStyle/>
          <a:p>
            <a:pPr algn="ctr">
              <a:lnSpc>
                <a:spcPct val="100000"/>
              </a:lnSpc>
              <a:spcAft>
                <a:spcPts val="0"/>
              </a:spcAft>
            </a:pPr>
            <a:r>
              <a:rPr lang="en-US" sz="2200" b="1" dirty="0" smtClean="0">
                <a:solidFill>
                  <a:schemeClr val="accent6">
                    <a:lumMod val="50000"/>
                  </a:schemeClr>
                </a:solidFill>
              </a:rPr>
              <a:t>ZIKV </a:t>
            </a:r>
            <a:r>
              <a:rPr lang="en-US" sz="2200" b="1" dirty="0">
                <a:solidFill>
                  <a:schemeClr val="accent6">
                    <a:lumMod val="50000"/>
                  </a:schemeClr>
                </a:solidFill>
              </a:rPr>
              <a:t>cases by region of birth </a:t>
            </a:r>
            <a:endParaRPr lang="en-US" sz="2200" b="1" dirty="0" smtClean="0">
              <a:solidFill>
                <a:schemeClr val="accent6">
                  <a:lumMod val="50000"/>
                </a:schemeClr>
              </a:solidFill>
            </a:endParaRPr>
          </a:p>
          <a:p>
            <a:pPr algn="ctr">
              <a:lnSpc>
                <a:spcPct val="100000"/>
              </a:lnSpc>
              <a:spcAft>
                <a:spcPts val="0"/>
              </a:spcAft>
            </a:pPr>
            <a:r>
              <a:rPr lang="en-US" sz="2200" b="1" dirty="0" smtClean="0">
                <a:solidFill>
                  <a:schemeClr val="accent6">
                    <a:lumMod val="50000"/>
                  </a:schemeClr>
                </a:solidFill>
              </a:rPr>
              <a:t>and </a:t>
            </a:r>
            <a:r>
              <a:rPr lang="en-US" sz="2200" b="1" dirty="0">
                <a:solidFill>
                  <a:schemeClr val="accent6">
                    <a:lumMod val="50000"/>
                  </a:schemeClr>
                </a:solidFill>
              </a:rPr>
              <a:t>Region of travel</a:t>
            </a:r>
          </a:p>
          <a:p>
            <a:endParaRPr lang="en-US" dirty="0"/>
          </a:p>
        </p:txBody>
      </p:sp>
      <p:graphicFrame>
        <p:nvGraphicFramePr>
          <p:cNvPr id="8" name="Content Placeholder 7"/>
          <p:cNvGraphicFramePr>
            <a:graphicFrameLocks noGrp="1"/>
          </p:cNvGraphicFramePr>
          <p:nvPr>
            <p:ph idx="1"/>
            <p:extLst/>
          </p:nvPr>
        </p:nvGraphicFramePr>
        <p:xfrm>
          <a:off x="744072" y="2356370"/>
          <a:ext cx="8076193" cy="4126538"/>
        </p:xfrm>
        <a:graphic>
          <a:graphicData uri="http://schemas.openxmlformats.org/drawingml/2006/table">
            <a:tbl>
              <a:tblPr firstRow="1" bandRow="1">
                <a:tableStyleId>{5C22544A-7EE6-4342-B048-85BDC9FD1C3A}</a:tableStyleId>
              </a:tblPr>
              <a:tblGrid>
                <a:gridCol w="1805032"/>
                <a:gridCol w="1085862"/>
                <a:gridCol w="1537289"/>
                <a:gridCol w="1378679"/>
                <a:gridCol w="1390880"/>
                <a:gridCol w="878451"/>
              </a:tblGrid>
              <a:tr h="814620">
                <a:tc>
                  <a:txBody>
                    <a:bodyPr/>
                    <a:lstStyle/>
                    <a:p>
                      <a:pPr algn="ctr" fontAlgn="b"/>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a:solidFill>
                            <a:srgbClr val="000000"/>
                          </a:solidFill>
                          <a:effectLst/>
                          <a:latin typeface="+mj-lt"/>
                        </a:rPr>
                        <a:t>Mexico</a:t>
                      </a:r>
                    </a:p>
                  </a:txBody>
                  <a:tcPr marL="9309" marR="9309" marT="9525" marB="0" anchor="b"/>
                </a:tc>
                <a:tc>
                  <a:txBody>
                    <a:bodyPr/>
                    <a:lstStyle/>
                    <a:p>
                      <a:pPr algn="ctr" fontAlgn="b"/>
                      <a:r>
                        <a:rPr lang="en-US" sz="2200" b="0" i="0" u="none" strike="noStrike">
                          <a:solidFill>
                            <a:srgbClr val="000000"/>
                          </a:solidFill>
                          <a:effectLst/>
                          <a:latin typeface="+mj-lt"/>
                        </a:rPr>
                        <a:t>Central America</a:t>
                      </a:r>
                    </a:p>
                  </a:txBody>
                  <a:tcPr marL="9309" marR="9309" marT="9525" marB="0" anchor="b"/>
                </a:tc>
                <a:tc>
                  <a:txBody>
                    <a:bodyPr/>
                    <a:lstStyle/>
                    <a:p>
                      <a:pPr algn="ctr" fontAlgn="b"/>
                      <a:r>
                        <a:rPr lang="en-US" sz="2200" b="0" i="0" u="none" strike="noStrike" dirty="0">
                          <a:solidFill>
                            <a:srgbClr val="000000"/>
                          </a:solidFill>
                          <a:effectLst/>
                          <a:latin typeface="+mj-lt"/>
                        </a:rPr>
                        <a:t>South America</a:t>
                      </a:r>
                    </a:p>
                  </a:txBody>
                  <a:tcPr marL="9309" marR="9309" marT="9525" marB="0" anchor="b"/>
                </a:tc>
                <a:tc>
                  <a:txBody>
                    <a:bodyPr/>
                    <a:lstStyle/>
                    <a:p>
                      <a:pPr algn="ctr" fontAlgn="b"/>
                      <a:r>
                        <a:rPr lang="en-US" sz="2200" b="0" i="0" u="none" strike="noStrike">
                          <a:solidFill>
                            <a:srgbClr val="000000"/>
                          </a:solidFill>
                          <a:effectLst/>
                          <a:latin typeface="+mj-lt"/>
                        </a:rPr>
                        <a:t>Caribbean</a:t>
                      </a:r>
                    </a:p>
                  </a:txBody>
                  <a:tcPr marL="9309" marR="9309" marT="9525" marB="0" anchor="b"/>
                </a:tc>
                <a:tc>
                  <a:txBody>
                    <a:bodyPr/>
                    <a:lstStyle/>
                    <a:p>
                      <a:pPr algn="ctr" fontAlgn="b"/>
                      <a:r>
                        <a:rPr lang="en-US" sz="2200" b="0" i="0" u="none" strike="noStrike" dirty="0">
                          <a:solidFill>
                            <a:srgbClr val="000000"/>
                          </a:solidFill>
                          <a:effectLst/>
                          <a:latin typeface="+mj-lt"/>
                        </a:rPr>
                        <a:t>Other</a:t>
                      </a:r>
                    </a:p>
                  </a:txBody>
                  <a:tcPr marL="9309" marR="9309" marT="9525" marB="0" anchor="b"/>
                </a:tc>
              </a:tr>
              <a:tr h="487937">
                <a:tc>
                  <a:txBody>
                    <a:bodyPr/>
                    <a:lstStyle/>
                    <a:p>
                      <a:pPr algn="ctr" fontAlgn="b"/>
                      <a:r>
                        <a:rPr lang="en-US" sz="2200" b="0" i="0" u="none" strike="noStrike" dirty="0" smtClean="0">
                          <a:solidFill>
                            <a:srgbClr val="000000"/>
                          </a:solidFill>
                          <a:effectLst/>
                          <a:latin typeface="+mj-lt"/>
                        </a:rPr>
                        <a:t>US-born</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13</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15</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2</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13</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4</a:t>
                      </a:r>
                      <a:endParaRPr lang="en-US" sz="2200" b="0" i="0" u="none" strike="noStrike" dirty="0">
                        <a:solidFill>
                          <a:srgbClr val="000000"/>
                        </a:solidFill>
                        <a:effectLst/>
                        <a:latin typeface="+mj-lt"/>
                      </a:endParaRPr>
                    </a:p>
                  </a:txBody>
                  <a:tcPr marL="9309" marR="9309" marT="9525" marB="0" anchor="b"/>
                </a:tc>
              </a:tr>
              <a:tr h="487937">
                <a:tc>
                  <a:txBody>
                    <a:bodyPr/>
                    <a:lstStyle/>
                    <a:p>
                      <a:pPr algn="ctr" fontAlgn="b"/>
                      <a:r>
                        <a:rPr lang="en-US" sz="2200" b="0" i="0" u="none" strike="noStrike" dirty="0">
                          <a:solidFill>
                            <a:srgbClr val="000000"/>
                          </a:solidFill>
                          <a:effectLst/>
                          <a:latin typeface="+mj-lt"/>
                        </a:rPr>
                        <a:t>Mexico</a:t>
                      </a:r>
                    </a:p>
                  </a:txBody>
                  <a:tcPr marL="9309" marR="9309" marT="9525" marB="0" anchor="b"/>
                </a:tc>
                <a:tc>
                  <a:txBody>
                    <a:bodyPr/>
                    <a:lstStyle/>
                    <a:p>
                      <a:pPr algn="ctr" fontAlgn="b"/>
                      <a:r>
                        <a:rPr lang="en-US" sz="2200" b="0" i="0" u="none" strike="noStrike" dirty="0">
                          <a:solidFill>
                            <a:srgbClr val="000000"/>
                          </a:solidFill>
                          <a:effectLst/>
                          <a:latin typeface="+mj-lt"/>
                        </a:rPr>
                        <a:t>14</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r>
              <a:tr h="604434">
                <a:tc>
                  <a:txBody>
                    <a:bodyPr/>
                    <a:lstStyle/>
                    <a:p>
                      <a:pPr algn="ctr" fontAlgn="b"/>
                      <a:r>
                        <a:rPr lang="en-US" sz="2200" b="0" i="0" u="none" strike="noStrike">
                          <a:solidFill>
                            <a:srgbClr val="000000"/>
                          </a:solidFill>
                          <a:effectLst/>
                          <a:latin typeface="+mj-lt"/>
                        </a:rPr>
                        <a:t>Central America</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a:solidFill>
                            <a:srgbClr val="000000"/>
                          </a:solidFill>
                          <a:effectLst/>
                          <a:latin typeface="+mj-lt"/>
                        </a:rPr>
                        <a:t>4</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r>
              <a:tr h="487937">
                <a:tc>
                  <a:txBody>
                    <a:bodyPr/>
                    <a:lstStyle/>
                    <a:p>
                      <a:pPr algn="ctr" fontAlgn="b"/>
                      <a:r>
                        <a:rPr lang="en-US" sz="2200" b="0" i="0" u="none" strike="noStrike">
                          <a:solidFill>
                            <a:srgbClr val="000000"/>
                          </a:solidFill>
                          <a:effectLst/>
                          <a:latin typeface="+mj-lt"/>
                        </a:rPr>
                        <a:t>South America</a:t>
                      </a:r>
                    </a:p>
                  </a:txBody>
                  <a:tcPr marL="9309" marR="9309" marT="9525" marB="0" anchor="b"/>
                </a:tc>
                <a:tc>
                  <a:txBody>
                    <a:bodyPr/>
                    <a:lstStyle/>
                    <a:p>
                      <a:pPr algn="ctr" fontAlgn="b"/>
                      <a:r>
                        <a:rPr lang="en-US" sz="2200" b="0" i="0" u="none" strike="noStrike" dirty="0">
                          <a:solidFill>
                            <a:srgbClr val="000000"/>
                          </a:solidFill>
                          <a:effectLst/>
                          <a:latin typeface="+mj-lt"/>
                        </a:rPr>
                        <a:t>1</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a:solidFill>
                            <a:srgbClr val="000000"/>
                          </a:solidFill>
                          <a:effectLst/>
                          <a:latin typeface="+mj-lt"/>
                        </a:rPr>
                        <a:t>3</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r>
              <a:tr h="487937">
                <a:tc>
                  <a:txBody>
                    <a:bodyPr/>
                    <a:lstStyle/>
                    <a:p>
                      <a:pPr algn="ctr" fontAlgn="b"/>
                      <a:r>
                        <a:rPr lang="en-US" sz="2200" b="0" i="0" u="none" strike="noStrike">
                          <a:solidFill>
                            <a:srgbClr val="000000"/>
                          </a:solidFill>
                          <a:effectLst/>
                          <a:latin typeface="+mj-lt"/>
                        </a:rPr>
                        <a:t>Caribbean</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a:solidFill>
                            <a:srgbClr val="000000"/>
                          </a:solidFill>
                          <a:effectLst/>
                          <a:latin typeface="+mj-lt"/>
                        </a:rPr>
                        <a:t>1</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r>
              <a:tr h="487937">
                <a:tc>
                  <a:txBody>
                    <a:bodyPr/>
                    <a:lstStyle/>
                    <a:p>
                      <a:pPr algn="ctr" fontAlgn="b"/>
                      <a:r>
                        <a:rPr lang="en-US" sz="2200" b="0" i="0" u="none" strike="noStrike" dirty="0">
                          <a:solidFill>
                            <a:srgbClr val="000000"/>
                          </a:solidFill>
                          <a:effectLst/>
                          <a:latin typeface="+mj-lt"/>
                        </a:rPr>
                        <a:t>Other</a:t>
                      </a: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smtClean="0">
                          <a:solidFill>
                            <a:srgbClr val="000000"/>
                          </a:solidFill>
                          <a:effectLst/>
                          <a:latin typeface="+mj-lt"/>
                        </a:rPr>
                        <a:t>0</a:t>
                      </a:r>
                      <a:endParaRPr lang="en-US" sz="2200" b="0" i="0" u="none" strike="noStrike" dirty="0">
                        <a:solidFill>
                          <a:srgbClr val="000000"/>
                        </a:solidFill>
                        <a:effectLst/>
                        <a:latin typeface="+mj-lt"/>
                      </a:endParaRPr>
                    </a:p>
                  </a:txBody>
                  <a:tcPr marL="9309" marR="9309" marT="9525" marB="0" anchor="b"/>
                </a:tc>
                <a:tc>
                  <a:txBody>
                    <a:bodyPr/>
                    <a:lstStyle/>
                    <a:p>
                      <a:pPr algn="ctr" fontAlgn="b"/>
                      <a:r>
                        <a:rPr lang="en-US" sz="2200" b="0" i="0" u="none" strike="noStrike" dirty="0">
                          <a:solidFill>
                            <a:srgbClr val="000000"/>
                          </a:solidFill>
                          <a:effectLst/>
                          <a:latin typeface="+mj-lt"/>
                        </a:rPr>
                        <a:t>3</a:t>
                      </a:r>
                    </a:p>
                  </a:txBody>
                  <a:tcPr marL="9309" marR="9309" marT="9525" marB="0" anchor="b"/>
                </a:tc>
              </a:tr>
            </a:tbl>
          </a:graphicData>
        </a:graphic>
      </p:graphicFrame>
      <p:sp>
        <p:nvSpPr>
          <p:cNvPr id="10" name="TextBox 9"/>
          <p:cNvSpPr txBox="1"/>
          <p:nvPr/>
        </p:nvSpPr>
        <p:spPr>
          <a:xfrm>
            <a:off x="258180" y="3188262"/>
            <a:ext cx="338554" cy="2203002"/>
          </a:xfrm>
          <a:prstGeom prst="rect">
            <a:avLst/>
          </a:prstGeom>
          <a:noFill/>
        </p:spPr>
        <p:txBody>
          <a:bodyPr vert="vert270" wrap="square" lIns="0" tIns="0" rIns="0" bIns="0" rtlCol="0">
            <a:spAutoFit/>
          </a:bodyPr>
          <a:lstStyle/>
          <a:p>
            <a:r>
              <a:rPr lang="en-US" sz="2200" b="1" dirty="0" smtClean="0">
                <a:solidFill>
                  <a:srgbClr val="020202"/>
                </a:solidFill>
                <a:latin typeface="+mj-lt"/>
                <a:cs typeface="Avenir Light"/>
              </a:rPr>
              <a:t>Region of birth</a:t>
            </a:r>
          </a:p>
        </p:txBody>
      </p:sp>
      <p:sp>
        <p:nvSpPr>
          <p:cNvPr id="11" name="TextBox 10"/>
          <p:cNvSpPr txBox="1"/>
          <p:nvPr/>
        </p:nvSpPr>
        <p:spPr>
          <a:xfrm>
            <a:off x="3131374" y="1993257"/>
            <a:ext cx="2749377" cy="338554"/>
          </a:xfrm>
          <a:prstGeom prst="rect">
            <a:avLst/>
          </a:prstGeom>
          <a:noFill/>
        </p:spPr>
        <p:txBody>
          <a:bodyPr vert="horz" wrap="square" lIns="0" tIns="0" rIns="0" bIns="0" rtlCol="0">
            <a:spAutoFit/>
          </a:bodyPr>
          <a:lstStyle/>
          <a:p>
            <a:r>
              <a:rPr lang="en-US" sz="2200" b="1" dirty="0" smtClean="0">
                <a:solidFill>
                  <a:srgbClr val="020202"/>
                </a:solidFill>
                <a:latin typeface="+mj-lt"/>
                <a:cs typeface="Avenir Light"/>
              </a:rPr>
              <a:t>Region of travel</a:t>
            </a:r>
          </a:p>
        </p:txBody>
      </p:sp>
      <p:sp>
        <p:nvSpPr>
          <p:cNvPr id="4" name="Oval 3"/>
          <p:cNvSpPr/>
          <p:nvPr/>
        </p:nvSpPr>
        <p:spPr>
          <a:xfrm rot="1292961">
            <a:off x="2345989" y="4781903"/>
            <a:ext cx="6746360" cy="608348"/>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4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20202"/>
                </a:solidFill>
              </a:rPr>
              <a:t>Results</a:t>
            </a:r>
            <a:endParaRPr lang="en-US" sz="2800" b="1" dirty="0">
              <a:solidFill>
                <a:srgbClr val="020202"/>
              </a:solidFill>
            </a:endParaRPr>
          </a:p>
        </p:txBody>
      </p:sp>
      <p:sp>
        <p:nvSpPr>
          <p:cNvPr id="3" name="Text Placeholder 2"/>
          <p:cNvSpPr>
            <a:spLocks noGrp="1"/>
          </p:cNvSpPr>
          <p:nvPr>
            <p:ph type="body" sz="quarter" idx="13"/>
          </p:nvPr>
        </p:nvSpPr>
        <p:spPr/>
        <p:txBody>
          <a:bodyPr/>
          <a:lstStyle/>
          <a:p>
            <a:pPr algn="ctr">
              <a:lnSpc>
                <a:spcPct val="100000"/>
              </a:lnSpc>
              <a:spcAft>
                <a:spcPts val="0"/>
              </a:spcAft>
            </a:pPr>
            <a:r>
              <a:rPr lang="en-US" b="1" dirty="0">
                <a:solidFill>
                  <a:schemeClr val="accent6">
                    <a:lumMod val="50000"/>
                  </a:schemeClr>
                </a:solidFill>
              </a:rPr>
              <a:t>ZIKV cases </a:t>
            </a:r>
            <a:r>
              <a:rPr lang="en-US" b="1" dirty="0" smtClean="0">
                <a:solidFill>
                  <a:schemeClr val="accent6">
                    <a:lumMod val="50000"/>
                  </a:schemeClr>
                </a:solidFill>
              </a:rPr>
              <a:t>by reason for travel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6981367"/>
              </p:ext>
            </p:extLst>
          </p:nvPr>
        </p:nvGraphicFramePr>
        <p:xfrm>
          <a:off x="363557" y="1958974"/>
          <a:ext cx="8323243" cy="4816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8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47" y="269002"/>
            <a:ext cx="5558554" cy="741362"/>
          </a:xfrm>
        </p:spPr>
        <p:txBody>
          <a:bodyPr/>
          <a:lstStyle/>
          <a:p>
            <a:r>
              <a:rPr lang="en-US" sz="2800" b="1" dirty="0" smtClean="0">
                <a:solidFill>
                  <a:srgbClr val="020202"/>
                </a:solidFill>
              </a:rPr>
              <a:t>results</a:t>
            </a:r>
            <a:endParaRPr lang="en-US" sz="2800" b="1" dirty="0">
              <a:solidFill>
                <a:srgbClr val="020202"/>
              </a:solidFill>
            </a:endParaRPr>
          </a:p>
        </p:txBody>
      </p:sp>
      <p:sp>
        <p:nvSpPr>
          <p:cNvPr id="3" name="Text Placeholder 2"/>
          <p:cNvSpPr>
            <a:spLocks noGrp="1"/>
          </p:cNvSpPr>
          <p:nvPr>
            <p:ph type="body" sz="quarter" idx="13"/>
          </p:nvPr>
        </p:nvSpPr>
        <p:spPr>
          <a:xfrm>
            <a:off x="242762" y="1272682"/>
            <a:ext cx="8698938" cy="766511"/>
          </a:xfrm>
        </p:spPr>
        <p:txBody>
          <a:bodyPr/>
          <a:lstStyle/>
          <a:p>
            <a:pPr algn="ctr">
              <a:lnSpc>
                <a:spcPct val="100000"/>
              </a:lnSpc>
              <a:spcAft>
                <a:spcPts val="0"/>
              </a:spcAft>
            </a:pPr>
            <a:r>
              <a:rPr lang="en-US" b="1" dirty="0">
                <a:solidFill>
                  <a:schemeClr val="accent6">
                    <a:lumMod val="50000"/>
                  </a:schemeClr>
                </a:solidFill>
              </a:rPr>
              <a:t>ZIKV cases </a:t>
            </a:r>
            <a:r>
              <a:rPr lang="en-US" b="1" dirty="0" smtClean="0">
                <a:solidFill>
                  <a:schemeClr val="accent6">
                    <a:lumMod val="50000"/>
                  </a:schemeClr>
                </a:solidFill>
              </a:rPr>
              <a:t>by Ethnicity, nativity </a:t>
            </a:r>
            <a:r>
              <a:rPr lang="en-US" b="1" dirty="0">
                <a:solidFill>
                  <a:schemeClr val="accent6">
                    <a:lumMod val="50000"/>
                  </a:schemeClr>
                </a:solidFill>
              </a:rPr>
              <a:t>and purpose </a:t>
            </a:r>
            <a:r>
              <a:rPr lang="en-US" b="1" dirty="0" smtClean="0">
                <a:solidFill>
                  <a:schemeClr val="accent6">
                    <a:lumMod val="50000"/>
                  </a:schemeClr>
                </a:solidFill>
              </a:rPr>
              <a:t>     of travel</a:t>
            </a:r>
            <a:endParaRPr lang="en-US" b="1" dirty="0">
              <a:solidFill>
                <a:schemeClr val="accent6">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5720017"/>
              </p:ext>
            </p:extLst>
          </p:nvPr>
        </p:nvGraphicFramePr>
        <p:xfrm>
          <a:off x="242762" y="2646796"/>
          <a:ext cx="8561373" cy="3020101"/>
        </p:xfrm>
        <a:graphic>
          <a:graphicData uri="http://schemas.openxmlformats.org/drawingml/2006/table">
            <a:tbl>
              <a:tblPr firstRow="1" bandRow="1">
                <a:tableStyleId>{5C22544A-7EE6-4342-B048-85BDC9FD1C3A}</a:tableStyleId>
              </a:tblPr>
              <a:tblGrid>
                <a:gridCol w="1861167"/>
                <a:gridCol w="2148031"/>
                <a:gridCol w="1428750"/>
                <a:gridCol w="1577846"/>
                <a:gridCol w="1545579"/>
              </a:tblGrid>
              <a:tr h="544639">
                <a:tc>
                  <a:txBody>
                    <a:bodyPr/>
                    <a:lstStyle/>
                    <a:p>
                      <a:pPr algn="l"/>
                      <a:endParaRPr lang="en-US" sz="2200" dirty="0"/>
                    </a:p>
                  </a:txBody>
                  <a:tcPr/>
                </a:tc>
                <a:tc gridSpan="2">
                  <a:txBody>
                    <a:bodyPr/>
                    <a:lstStyle/>
                    <a:p>
                      <a:pPr algn="ctr"/>
                      <a:r>
                        <a:rPr lang="en-US" sz="2200" dirty="0" smtClean="0">
                          <a:solidFill>
                            <a:srgbClr val="020202"/>
                          </a:solidFill>
                        </a:rPr>
                        <a:t>Nativity</a:t>
                      </a:r>
                      <a:endParaRPr lang="en-US" sz="2200" dirty="0">
                        <a:solidFill>
                          <a:srgbClr val="020202"/>
                        </a:solidFill>
                      </a:endParaRP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dirty="0" smtClean="0">
                        <a:solidFill>
                          <a:srgbClr val="020202"/>
                        </a:solidFill>
                      </a:endParaRPr>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20202"/>
                          </a:solidFill>
                        </a:rPr>
                        <a:t>Purpose of Travel</a:t>
                      </a:r>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dirty="0" smtClean="0">
                        <a:solidFill>
                          <a:srgbClr val="020202"/>
                        </a:solidFill>
                      </a:endParaRPr>
                    </a:p>
                  </a:txBody>
                  <a:tcPr/>
                </a:tc>
              </a:tr>
              <a:tr h="888676">
                <a:tc>
                  <a:txBody>
                    <a:bodyPr/>
                    <a:lstStyle/>
                    <a:p>
                      <a:pPr algn="l"/>
                      <a:r>
                        <a:rPr lang="en-US" sz="2200" b="1" dirty="0" smtClean="0">
                          <a:solidFill>
                            <a:srgbClr val="020202"/>
                          </a:solidFill>
                        </a:rPr>
                        <a:t>Ethnicity</a:t>
                      </a:r>
                      <a:endParaRPr lang="en-US" sz="2200" b="1" dirty="0">
                        <a:solidFill>
                          <a:srgbClr val="020202"/>
                        </a:solidFill>
                      </a:endParaRPr>
                    </a:p>
                  </a:txBody>
                  <a:tcPr/>
                </a:tc>
                <a:tc>
                  <a:txBody>
                    <a:bodyPr/>
                    <a:lstStyle/>
                    <a:p>
                      <a:pPr algn="ctr"/>
                      <a:r>
                        <a:rPr lang="en-US" sz="2200" dirty="0" smtClean="0">
                          <a:solidFill>
                            <a:srgbClr val="020202"/>
                          </a:solidFill>
                        </a:rPr>
                        <a:t>Foreign-born**</a:t>
                      </a:r>
                    </a:p>
                    <a:p>
                      <a:pPr algn="ctr"/>
                      <a:r>
                        <a:rPr lang="en-US" sz="2200" dirty="0" smtClean="0">
                          <a:solidFill>
                            <a:srgbClr val="020202"/>
                          </a:solidFill>
                        </a:rPr>
                        <a:t>n(%)</a:t>
                      </a:r>
                      <a:endParaRPr lang="en-US" sz="2200" dirty="0">
                        <a:solidFill>
                          <a:srgbClr val="020202"/>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20202"/>
                          </a:solidFill>
                        </a:rPr>
                        <a:t>US-Born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20202"/>
                          </a:solidFill>
                        </a:rPr>
                        <a:t>n(%)</a:t>
                      </a:r>
                    </a:p>
                  </a:txBody>
                  <a:tcPr/>
                </a:tc>
                <a:tc>
                  <a:txBody>
                    <a:bodyPr/>
                    <a:lstStyle/>
                    <a:p>
                      <a:pPr algn="ctr"/>
                      <a:r>
                        <a:rPr lang="en-US" sz="2200" dirty="0" smtClean="0">
                          <a:solidFill>
                            <a:srgbClr val="020202"/>
                          </a:solidFill>
                        </a:rPr>
                        <a:t>VFRs**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20202"/>
                          </a:solidFill>
                        </a:rPr>
                        <a:t>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20202"/>
                          </a:solidFill>
                        </a:rPr>
                        <a:t>Non-VFRs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20202"/>
                          </a:solidFill>
                        </a:rPr>
                        <a:t>n(%)</a:t>
                      </a:r>
                    </a:p>
                  </a:txBody>
                  <a:tcPr/>
                </a:tc>
              </a:tr>
              <a:tr h="514868">
                <a:tc>
                  <a:txBody>
                    <a:bodyPr/>
                    <a:lstStyle/>
                    <a:p>
                      <a:pPr algn="l"/>
                      <a:r>
                        <a:rPr lang="en-US" sz="2200" dirty="0" smtClean="0">
                          <a:solidFill>
                            <a:srgbClr val="020202"/>
                          </a:solidFill>
                        </a:rPr>
                        <a:t>Hispanic</a:t>
                      </a:r>
                      <a:endParaRPr lang="en-US" sz="2200" dirty="0">
                        <a:solidFill>
                          <a:srgbClr val="020202"/>
                        </a:solidFill>
                      </a:endParaRPr>
                    </a:p>
                  </a:txBody>
                  <a:tcPr/>
                </a:tc>
                <a:tc>
                  <a:txBody>
                    <a:bodyPr/>
                    <a:lstStyle/>
                    <a:p>
                      <a:pPr algn="ctr"/>
                      <a:r>
                        <a:rPr lang="en-US" sz="2200" dirty="0" smtClean="0">
                          <a:solidFill>
                            <a:srgbClr val="020202"/>
                          </a:solidFill>
                        </a:rPr>
                        <a:t>22 (56)</a:t>
                      </a:r>
                      <a:endParaRPr lang="en-US" sz="2200" dirty="0">
                        <a:solidFill>
                          <a:srgbClr val="020202"/>
                        </a:solidFill>
                      </a:endParaRPr>
                    </a:p>
                  </a:txBody>
                  <a:tcPr/>
                </a:tc>
                <a:tc>
                  <a:txBody>
                    <a:bodyPr/>
                    <a:lstStyle/>
                    <a:p>
                      <a:pPr algn="ctr"/>
                      <a:r>
                        <a:rPr lang="en-US" sz="2200" dirty="0" smtClean="0">
                          <a:solidFill>
                            <a:srgbClr val="020202"/>
                          </a:solidFill>
                        </a:rPr>
                        <a:t>17(44)</a:t>
                      </a:r>
                      <a:endParaRPr lang="en-US" sz="2200" dirty="0">
                        <a:solidFill>
                          <a:srgbClr val="020202"/>
                        </a:solidFill>
                      </a:endParaRPr>
                    </a:p>
                  </a:txBody>
                  <a:tcPr/>
                </a:tc>
                <a:tc>
                  <a:txBody>
                    <a:bodyPr/>
                    <a:lstStyle/>
                    <a:p>
                      <a:pPr algn="ctr"/>
                      <a:r>
                        <a:rPr lang="en-US" sz="2200" dirty="0" smtClean="0">
                          <a:solidFill>
                            <a:srgbClr val="020202"/>
                          </a:solidFill>
                        </a:rPr>
                        <a:t>20(51)</a:t>
                      </a:r>
                      <a:endParaRPr lang="en-US" sz="2200" dirty="0">
                        <a:solidFill>
                          <a:srgbClr val="020202"/>
                        </a:solidFill>
                      </a:endParaRPr>
                    </a:p>
                  </a:txBody>
                  <a:tcPr/>
                </a:tc>
                <a:tc>
                  <a:txBody>
                    <a:bodyPr/>
                    <a:lstStyle/>
                    <a:p>
                      <a:pPr algn="ctr"/>
                      <a:r>
                        <a:rPr lang="en-US" sz="2200" dirty="0" smtClean="0">
                          <a:solidFill>
                            <a:srgbClr val="020202"/>
                          </a:solidFill>
                        </a:rPr>
                        <a:t>22(49)</a:t>
                      </a:r>
                      <a:endParaRPr lang="en-US" sz="2200" dirty="0">
                        <a:solidFill>
                          <a:srgbClr val="020202"/>
                        </a:solidFill>
                      </a:endParaRPr>
                    </a:p>
                  </a:txBody>
                  <a:tcPr/>
                </a:tc>
              </a:tr>
              <a:tr h="473108">
                <a:tc>
                  <a:txBody>
                    <a:bodyPr/>
                    <a:lstStyle/>
                    <a:p>
                      <a:pPr algn="l"/>
                      <a:r>
                        <a:rPr lang="en-US" sz="2200" dirty="0" smtClean="0">
                          <a:solidFill>
                            <a:srgbClr val="020202"/>
                          </a:solidFill>
                        </a:rPr>
                        <a:t>Non-Hispanic</a:t>
                      </a:r>
                      <a:endParaRPr lang="en-US" sz="2200" dirty="0">
                        <a:solidFill>
                          <a:srgbClr val="020202"/>
                        </a:solidFill>
                      </a:endParaRPr>
                    </a:p>
                  </a:txBody>
                  <a:tcPr/>
                </a:tc>
                <a:tc>
                  <a:txBody>
                    <a:bodyPr/>
                    <a:lstStyle/>
                    <a:p>
                      <a:pPr algn="ctr"/>
                      <a:r>
                        <a:rPr lang="en-US" sz="2200" dirty="0" smtClean="0">
                          <a:solidFill>
                            <a:srgbClr val="020202"/>
                          </a:solidFill>
                        </a:rPr>
                        <a:t>4 (12)</a:t>
                      </a:r>
                      <a:endParaRPr lang="en-US" sz="2200" dirty="0">
                        <a:solidFill>
                          <a:srgbClr val="020202"/>
                        </a:solidFill>
                      </a:endParaRPr>
                    </a:p>
                  </a:txBody>
                  <a:tcPr/>
                </a:tc>
                <a:tc>
                  <a:txBody>
                    <a:bodyPr/>
                    <a:lstStyle/>
                    <a:p>
                      <a:pPr algn="ctr"/>
                      <a:r>
                        <a:rPr lang="en-US" sz="2200" dirty="0" smtClean="0">
                          <a:solidFill>
                            <a:srgbClr val="020202"/>
                          </a:solidFill>
                        </a:rPr>
                        <a:t>30(88)</a:t>
                      </a:r>
                      <a:endParaRPr lang="en-US" sz="2200" dirty="0">
                        <a:solidFill>
                          <a:srgbClr val="020202"/>
                        </a:solidFill>
                      </a:endParaRPr>
                    </a:p>
                  </a:txBody>
                  <a:tcPr/>
                </a:tc>
                <a:tc>
                  <a:txBody>
                    <a:bodyPr/>
                    <a:lstStyle/>
                    <a:p>
                      <a:pPr algn="ctr"/>
                      <a:r>
                        <a:rPr lang="en-US" sz="2200" dirty="0" smtClean="0">
                          <a:solidFill>
                            <a:srgbClr val="020202"/>
                          </a:solidFill>
                        </a:rPr>
                        <a:t>8(23)</a:t>
                      </a:r>
                      <a:endParaRPr lang="en-US" sz="2200" dirty="0">
                        <a:solidFill>
                          <a:srgbClr val="020202"/>
                        </a:solidFill>
                      </a:endParaRPr>
                    </a:p>
                  </a:txBody>
                  <a:tcPr/>
                </a:tc>
                <a:tc>
                  <a:txBody>
                    <a:bodyPr/>
                    <a:lstStyle/>
                    <a:p>
                      <a:pPr algn="ctr"/>
                      <a:r>
                        <a:rPr lang="en-US" sz="2200" dirty="0" smtClean="0">
                          <a:solidFill>
                            <a:srgbClr val="020202"/>
                          </a:solidFill>
                        </a:rPr>
                        <a:t>28(77)</a:t>
                      </a:r>
                      <a:endParaRPr lang="en-US" sz="2200" dirty="0">
                        <a:solidFill>
                          <a:srgbClr val="020202"/>
                        </a:solidFill>
                      </a:endParaRPr>
                    </a:p>
                  </a:txBody>
                  <a:tcPr/>
                </a:tc>
              </a:tr>
              <a:tr h="598810">
                <a:tc gridSpan="5">
                  <a:txBody>
                    <a:bodyPr/>
                    <a:lstStyle/>
                    <a:p>
                      <a:pPr algn="l"/>
                      <a:endParaRPr lang="en-US" sz="1400" dirty="0" smtClean="0">
                        <a:solidFill>
                          <a:srgbClr val="020202"/>
                        </a:solidFill>
                      </a:endParaRPr>
                    </a:p>
                    <a:p>
                      <a:pPr algn="l"/>
                      <a:r>
                        <a:rPr lang="en-US" sz="1400" dirty="0" smtClean="0">
                          <a:solidFill>
                            <a:srgbClr val="020202"/>
                          </a:solidFill>
                        </a:rPr>
                        <a:t>** P-value &lt; 0.05</a:t>
                      </a:r>
                      <a:endParaRPr lang="en-US" sz="1400" dirty="0">
                        <a:solidFill>
                          <a:srgbClr val="020202"/>
                        </a:solidFill>
                      </a:endParaRPr>
                    </a:p>
                  </a:txBody>
                  <a:tcPr/>
                </a:tc>
                <a:tc hMerge="1">
                  <a:txBody>
                    <a:bodyPr/>
                    <a:lstStyle/>
                    <a:p>
                      <a:pPr algn="ctr"/>
                      <a:endParaRPr lang="en-US" dirty="0">
                        <a:solidFill>
                          <a:srgbClr val="020202"/>
                        </a:solidFill>
                      </a:endParaRPr>
                    </a:p>
                  </a:txBody>
                  <a:tcPr/>
                </a:tc>
                <a:tc hMerge="1">
                  <a:txBody>
                    <a:bodyPr/>
                    <a:lstStyle/>
                    <a:p>
                      <a:pPr algn="ctr"/>
                      <a:endParaRPr lang="en-US" dirty="0">
                        <a:solidFill>
                          <a:srgbClr val="020202"/>
                        </a:solidFill>
                      </a:endParaRPr>
                    </a:p>
                  </a:txBody>
                  <a:tcPr/>
                </a:tc>
                <a:tc hMerge="1">
                  <a:txBody>
                    <a:bodyPr/>
                    <a:lstStyle/>
                    <a:p>
                      <a:pPr algn="ctr"/>
                      <a:endParaRPr lang="en-US" dirty="0">
                        <a:solidFill>
                          <a:srgbClr val="020202"/>
                        </a:solidFill>
                      </a:endParaRPr>
                    </a:p>
                  </a:txBody>
                  <a:tcPr/>
                </a:tc>
                <a:tc hMerge="1">
                  <a:txBody>
                    <a:bodyPr/>
                    <a:lstStyle/>
                    <a:p>
                      <a:pPr algn="ctr"/>
                      <a:endParaRPr lang="en-US" dirty="0">
                        <a:solidFill>
                          <a:srgbClr val="020202"/>
                        </a:solidFill>
                      </a:endParaRPr>
                    </a:p>
                  </a:txBody>
                  <a:tcPr/>
                </a:tc>
              </a:tr>
            </a:tbl>
          </a:graphicData>
        </a:graphic>
      </p:graphicFrame>
      <p:sp>
        <p:nvSpPr>
          <p:cNvPr id="6" name="Oval 5"/>
          <p:cNvSpPr/>
          <p:nvPr/>
        </p:nvSpPr>
        <p:spPr>
          <a:xfrm>
            <a:off x="3115433" y="4104886"/>
            <a:ext cx="655455" cy="461246"/>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30983" y="4079820"/>
            <a:ext cx="581277" cy="461246"/>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886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US" sz="2800" b="1" dirty="0" smtClean="0">
                <a:solidFill>
                  <a:srgbClr val="020202"/>
                </a:solidFill>
              </a:rPr>
              <a:t>Results</a:t>
            </a:r>
            <a:endParaRPr lang="en-US" sz="2800" b="1" dirty="0">
              <a:solidFill>
                <a:srgbClr val="020202"/>
              </a:solidFill>
            </a:endParaRPr>
          </a:p>
        </p:txBody>
      </p:sp>
      <p:sp>
        <p:nvSpPr>
          <p:cNvPr id="16" name="Text Placeholder 7"/>
          <p:cNvSpPr>
            <a:spLocks noGrp="1"/>
          </p:cNvSpPr>
          <p:nvPr>
            <p:ph type="body" sz="quarter" idx="13"/>
          </p:nvPr>
        </p:nvSpPr>
        <p:spPr>
          <a:xfrm>
            <a:off x="461592" y="1169761"/>
            <a:ext cx="8363431" cy="589641"/>
          </a:xfrm>
        </p:spPr>
        <p:txBody>
          <a:bodyPr/>
          <a:lstStyle/>
          <a:p>
            <a:pPr algn="ctr">
              <a:lnSpc>
                <a:spcPct val="100000"/>
              </a:lnSpc>
              <a:spcAft>
                <a:spcPts val="0"/>
              </a:spcAft>
            </a:pPr>
            <a:r>
              <a:rPr lang="en-US" sz="2200" b="1" dirty="0" smtClean="0">
                <a:solidFill>
                  <a:schemeClr val="accent6">
                    <a:lumMod val="50000"/>
                  </a:schemeClr>
                </a:solidFill>
              </a:rPr>
              <a:t>Median</a:t>
            </a:r>
            <a:r>
              <a:rPr lang="en-US" sz="2000" b="1" dirty="0" smtClean="0">
                <a:solidFill>
                  <a:schemeClr val="accent6">
                    <a:lumMod val="50000"/>
                  </a:schemeClr>
                </a:solidFill>
              </a:rPr>
              <a:t> Travel duration (days) </a:t>
            </a:r>
          </a:p>
          <a:p>
            <a:pPr algn="ctr">
              <a:lnSpc>
                <a:spcPct val="100000"/>
              </a:lnSpc>
              <a:spcAft>
                <a:spcPts val="0"/>
              </a:spcAft>
            </a:pPr>
            <a:r>
              <a:rPr lang="en-US" sz="2000" b="1" dirty="0" smtClean="0">
                <a:solidFill>
                  <a:schemeClr val="accent6">
                    <a:lumMod val="50000"/>
                  </a:schemeClr>
                </a:solidFill>
              </a:rPr>
              <a:t>by purpose of travel (N=73)</a:t>
            </a:r>
            <a:endParaRPr lang="en-US" sz="2000" b="1" dirty="0">
              <a:solidFill>
                <a:schemeClr val="accent6">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81701774"/>
              </p:ext>
            </p:extLst>
          </p:nvPr>
        </p:nvGraphicFramePr>
        <p:xfrm>
          <a:off x="1025725" y="3720345"/>
          <a:ext cx="4649477" cy="426720"/>
        </p:xfrm>
        <a:graphic>
          <a:graphicData uri="http://schemas.openxmlformats.org/drawingml/2006/table">
            <a:tbl>
              <a:tblPr firstRow="1" bandRow="1">
                <a:tableStyleId>{5C22544A-7EE6-4342-B048-85BDC9FD1C3A}</a:tableStyleId>
              </a:tblPr>
              <a:tblGrid>
                <a:gridCol w="652271"/>
                <a:gridCol w="608004"/>
                <a:gridCol w="608931"/>
                <a:gridCol w="593125"/>
                <a:gridCol w="506627"/>
                <a:gridCol w="568410"/>
                <a:gridCol w="543698"/>
                <a:gridCol w="568411"/>
              </a:tblGrid>
              <a:tr h="370840">
                <a:tc>
                  <a:txBody>
                    <a:bodyPr/>
                    <a:lstStyle/>
                    <a:p>
                      <a:r>
                        <a:rPr lang="en-US" sz="2200" dirty="0" smtClean="0">
                          <a:solidFill>
                            <a:srgbClr val="002060"/>
                          </a:solidFill>
                        </a:rPr>
                        <a:t>1</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2</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3</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4</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5</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6</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7</a:t>
                      </a:r>
                      <a:endParaRPr lang="en-US" sz="2200" dirty="0">
                        <a:solidFill>
                          <a:srgbClr val="002060"/>
                        </a:solidFill>
                      </a:endParaRPr>
                    </a:p>
                  </a:txBody>
                  <a:tcPr marL="160979" marR="160979">
                    <a:solidFill>
                      <a:schemeClr val="accent6">
                        <a:lumMod val="60000"/>
                        <a:lumOff val="40000"/>
                      </a:schemeClr>
                    </a:solidFill>
                  </a:tcPr>
                </a:tc>
                <a:tc>
                  <a:txBody>
                    <a:bodyPr/>
                    <a:lstStyle/>
                    <a:p>
                      <a:r>
                        <a:rPr lang="en-US" sz="2200" dirty="0" smtClean="0">
                          <a:solidFill>
                            <a:srgbClr val="002060"/>
                          </a:solidFill>
                        </a:rPr>
                        <a:t>8</a:t>
                      </a:r>
                      <a:endParaRPr lang="en-US" sz="2200" dirty="0">
                        <a:solidFill>
                          <a:srgbClr val="002060"/>
                        </a:solidFill>
                      </a:endParaRPr>
                    </a:p>
                  </a:txBody>
                  <a:tcPr marL="160979" marR="160979">
                    <a:solidFill>
                      <a:schemeClr val="accent6">
                        <a:lumMod val="60000"/>
                        <a:lumOff val="4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42976827"/>
              </p:ext>
            </p:extLst>
          </p:nvPr>
        </p:nvGraphicFramePr>
        <p:xfrm>
          <a:off x="989068" y="4962500"/>
          <a:ext cx="5712158" cy="426720"/>
        </p:xfrm>
        <a:graphic>
          <a:graphicData uri="http://schemas.openxmlformats.org/drawingml/2006/table">
            <a:tbl>
              <a:tblPr firstRow="1" bandRow="1">
                <a:tableStyleId>{5C22544A-7EE6-4342-B048-85BDC9FD1C3A}</a:tableStyleId>
              </a:tblPr>
              <a:tblGrid>
                <a:gridCol w="604954"/>
                <a:gridCol w="556054"/>
                <a:gridCol w="518983"/>
                <a:gridCol w="506627"/>
                <a:gridCol w="531341"/>
                <a:gridCol w="556054"/>
                <a:gridCol w="543697"/>
                <a:gridCol w="593125"/>
                <a:gridCol w="630194"/>
                <a:gridCol w="671129"/>
              </a:tblGrid>
              <a:tr h="370840">
                <a:tc>
                  <a:txBody>
                    <a:bodyPr/>
                    <a:lstStyle/>
                    <a:p>
                      <a:r>
                        <a:rPr lang="en-US" sz="2200" dirty="0" smtClean="0">
                          <a:solidFill>
                            <a:srgbClr val="002060"/>
                          </a:solidFill>
                        </a:rPr>
                        <a:t>1</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2</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3</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4</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5</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6</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7</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8</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9</a:t>
                      </a:r>
                      <a:endParaRPr lang="en-US" sz="2200" dirty="0">
                        <a:solidFill>
                          <a:srgbClr val="002060"/>
                        </a:solidFill>
                      </a:endParaRPr>
                    </a:p>
                  </a:txBody>
                  <a:tcPr>
                    <a:solidFill>
                      <a:schemeClr val="accent5">
                        <a:lumMod val="60000"/>
                        <a:lumOff val="40000"/>
                      </a:schemeClr>
                    </a:solidFill>
                  </a:tcPr>
                </a:tc>
                <a:tc>
                  <a:txBody>
                    <a:bodyPr/>
                    <a:lstStyle/>
                    <a:p>
                      <a:r>
                        <a:rPr lang="en-US" sz="2200" dirty="0" smtClean="0">
                          <a:solidFill>
                            <a:srgbClr val="002060"/>
                          </a:solidFill>
                        </a:rPr>
                        <a:t>10</a:t>
                      </a:r>
                      <a:endParaRPr lang="en-US" sz="2200" dirty="0">
                        <a:solidFill>
                          <a:srgbClr val="002060"/>
                        </a:solidFill>
                      </a:endParaRPr>
                    </a:p>
                  </a:txBody>
                  <a:tcPr>
                    <a:solidFill>
                      <a:schemeClr val="accent5">
                        <a:lumMod val="60000"/>
                        <a:lumOff val="40000"/>
                      </a:schemeClr>
                    </a:solidFill>
                  </a:tcPr>
                </a:tc>
              </a:tr>
            </a:tbl>
          </a:graphicData>
        </a:graphic>
      </p:graphicFrame>
      <p:sp>
        <p:nvSpPr>
          <p:cNvPr id="15" name="TextBox 14"/>
          <p:cNvSpPr txBox="1"/>
          <p:nvPr/>
        </p:nvSpPr>
        <p:spPr>
          <a:xfrm>
            <a:off x="180975" y="6145648"/>
            <a:ext cx="8644048" cy="492443"/>
          </a:xfrm>
          <a:prstGeom prst="rect">
            <a:avLst/>
          </a:prstGeom>
          <a:noFill/>
        </p:spPr>
        <p:txBody>
          <a:bodyPr wrap="square" lIns="0" tIns="0" rIns="0" bIns="0" rtlCol="0">
            <a:spAutoFit/>
          </a:bodyPr>
          <a:lstStyle/>
          <a:p>
            <a:r>
              <a:rPr lang="en-US" sz="1600" dirty="0" smtClean="0">
                <a:solidFill>
                  <a:srgbClr val="020202"/>
                </a:solidFill>
                <a:cs typeface="Avenir Light"/>
              </a:rPr>
              <a:t>*p-value=0.03</a:t>
            </a:r>
          </a:p>
          <a:p>
            <a:r>
              <a:rPr lang="en-US" sz="1600" dirty="0" smtClean="0">
                <a:solidFill>
                  <a:srgbClr val="020202"/>
                </a:solidFill>
              </a:rPr>
              <a:t>Note: 3 cases with missing data; 2 cases excluded (cases resided outside US before diagnosis)</a:t>
            </a:r>
            <a:endParaRPr lang="en-US" sz="1600" dirty="0">
              <a:solidFill>
                <a:srgbClr val="020202"/>
              </a:solidFill>
            </a:endParaRPr>
          </a:p>
        </p:txBody>
      </p:sp>
      <p:pic>
        <p:nvPicPr>
          <p:cNvPr id="18" name="Picture 5" descr="C:\Users\gescutia\AppData\Local\Microsoft\Windows\Temporary Internet Files\Content.IE5\14QAWD1L\Well-Traveled_Suitca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92" y="2204705"/>
            <a:ext cx="1054953" cy="814179"/>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8"/>
          <p:cNvSpPr/>
          <p:nvPr/>
        </p:nvSpPr>
        <p:spPr>
          <a:xfrm>
            <a:off x="5310436" y="2528700"/>
            <a:ext cx="1213931" cy="1038666"/>
          </a:xfrm>
          <a:prstGeom prst="wedgeEllipseCallou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n>
                  <a:solidFill>
                    <a:schemeClr val="tx1">
                      <a:lumMod val="50000"/>
                    </a:schemeClr>
                  </a:solidFill>
                </a:ln>
                <a:solidFill>
                  <a:srgbClr val="020202"/>
                </a:solidFill>
              </a:rPr>
              <a:t>8 days</a:t>
            </a:r>
            <a:endParaRPr lang="en-US" sz="2200" dirty="0">
              <a:ln>
                <a:solidFill>
                  <a:schemeClr val="tx1">
                    <a:lumMod val="50000"/>
                  </a:schemeClr>
                </a:solidFill>
              </a:ln>
              <a:solidFill>
                <a:srgbClr val="020202"/>
              </a:solidFill>
            </a:endParaRPr>
          </a:p>
        </p:txBody>
      </p:sp>
      <p:sp>
        <p:nvSpPr>
          <p:cNvPr id="21" name="Oval Callout 20"/>
          <p:cNvSpPr/>
          <p:nvPr/>
        </p:nvSpPr>
        <p:spPr>
          <a:xfrm>
            <a:off x="6361586" y="3855307"/>
            <a:ext cx="1237816" cy="983407"/>
          </a:xfrm>
          <a:prstGeom prst="wedgeEllipseCallou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n>
                  <a:solidFill>
                    <a:schemeClr val="tx1">
                      <a:lumMod val="50000"/>
                    </a:schemeClr>
                  </a:solidFill>
                </a:ln>
                <a:solidFill>
                  <a:srgbClr val="020202"/>
                </a:solidFill>
              </a:rPr>
              <a:t>10 days</a:t>
            </a:r>
            <a:endParaRPr lang="en-US" sz="2200" dirty="0">
              <a:ln>
                <a:solidFill>
                  <a:schemeClr val="tx1">
                    <a:lumMod val="50000"/>
                  </a:schemeClr>
                </a:solidFill>
              </a:ln>
              <a:solidFill>
                <a:srgbClr val="020202"/>
              </a:solidFill>
            </a:endParaRPr>
          </a:p>
        </p:txBody>
      </p:sp>
      <p:sp>
        <p:nvSpPr>
          <p:cNvPr id="10" name="TextBox 9"/>
          <p:cNvSpPr txBox="1"/>
          <p:nvPr/>
        </p:nvSpPr>
        <p:spPr>
          <a:xfrm>
            <a:off x="1026252" y="4214295"/>
            <a:ext cx="1697898" cy="338554"/>
          </a:xfrm>
          <a:prstGeom prst="rect">
            <a:avLst/>
          </a:prstGeom>
          <a:noFill/>
        </p:spPr>
        <p:txBody>
          <a:bodyPr wrap="square" lIns="0" tIns="0" rIns="0" bIns="0" rtlCol="0">
            <a:spAutoFit/>
          </a:bodyPr>
          <a:lstStyle/>
          <a:p>
            <a:r>
              <a:rPr lang="en-US" sz="2200" b="1" dirty="0" smtClean="0">
                <a:solidFill>
                  <a:srgbClr val="002060"/>
                </a:solidFill>
              </a:rPr>
              <a:t>Non-VFRs*</a:t>
            </a:r>
            <a:endParaRPr lang="en-US" sz="2200" b="1" dirty="0">
              <a:solidFill>
                <a:srgbClr val="002060"/>
              </a:solidFill>
            </a:endParaRPr>
          </a:p>
        </p:txBody>
      </p:sp>
      <p:sp>
        <p:nvSpPr>
          <p:cNvPr id="23" name="TextBox 22"/>
          <p:cNvSpPr txBox="1"/>
          <p:nvPr/>
        </p:nvSpPr>
        <p:spPr>
          <a:xfrm>
            <a:off x="1007583" y="5408565"/>
            <a:ext cx="1309815" cy="338554"/>
          </a:xfrm>
          <a:prstGeom prst="rect">
            <a:avLst/>
          </a:prstGeom>
          <a:noFill/>
        </p:spPr>
        <p:txBody>
          <a:bodyPr wrap="square" lIns="0" tIns="0" rIns="0" bIns="0" rtlCol="0">
            <a:spAutoFit/>
          </a:bodyPr>
          <a:lstStyle/>
          <a:p>
            <a:r>
              <a:rPr lang="en-US" sz="2200" b="1" dirty="0" smtClean="0">
                <a:solidFill>
                  <a:srgbClr val="002060"/>
                </a:solidFill>
              </a:rPr>
              <a:t>VFRs*</a:t>
            </a:r>
            <a:endParaRPr lang="en-US" sz="2200" b="1" dirty="0">
              <a:solidFill>
                <a:srgbClr val="002060"/>
              </a:solidFill>
            </a:endParaRPr>
          </a:p>
        </p:txBody>
      </p:sp>
    </p:spTree>
    <p:extLst>
      <p:ext uri="{BB962C8B-B14F-4D97-AF65-F5344CB8AC3E}">
        <p14:creationId xmlns:p14="http://schemas.microsoft.com/office/powerpoint/2010/main" val="193031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612136" y="1571009"/>
            <a:ext cx="7993743" cy="3939540"/>
          </a:xfrm>
          <a:prstGeom prst="rect">
            <a:avLst/>
          </a:prstGeom>
          <a:noFill/>
        </p:spPr>
        <p:txBody>
          <a:bodyPr wrap="square" lIns="0" tIns="0" rIns="0" bIns="0" rtlCol="0">
            <a:spAutoFit/>
          </a:bodyPr>
          <a:lstStyle/>
          <a:p>
            <a:pPr algn="ctr"/>
            <a:endParaRPr lang="en-US" sz="2200" b="1" dirty="0" smtClean="0">
              <a:solidFill>
                <a:srgbClr val="020202"/>
              </a:solidFill>
            </a:endParaRPr>
          </a:p>
          <a:p>
            <a:pPr algn="ctr">
              <a:buNone/>
            </a:pPr>
            <a:r>
              <a:rPr lang="en-US" sz="2200" b="1" dirty="0" smtClean="0">
                <a:solidFill>
                  <a:srgbClr val="020202"/>
                </a:solidFill>
              </a:rPr>
              <a:t>Disclaimer</a:t>
            </a:r>
            <a:endParaRPr lang="en-US" sz="2200" b="1" dirty="0">
              <a:solidFill>
                <a:srgbClr val="020202"/>
              </a:solidFill>
            </a:endParaRPr>
          </a:p>
          <a:p>
            <a:pPr algn="ctr"/>
            <a:r>
              <a:rPr lang="en-US" sz="2200" dirty="0" smtClean="0">
                <a:solidFill>
                  <a:srgbClr val="020202"/>
                </a:solidFill>
              </a:rPr>
              <a:t>The </a:t>
            </a:r>
            <a:r>
              <a:rPr lang="en-US" sz="2200" dirty="0">
                <a:solidFill>
                  <a:srgbClr val="020202"/>
                </a:solidFill>
              </a:rPr>
              <a:t>findings and conclusions in this report are those of the authors and do not necessarily represent the official position of the Centers for Disease Control and </a:t>
            </a:r>
            <a:r>
              <a:rPr lang="en-US" sz="2200" dirty="0" smtClean="0">
                <a:solidFill>
                  <a:srgbClr val="020202"/>
                </a:solidFill>
              </a:rPr>
              <a:t>Prevention or County of San Diego Health and Human Services Agency.</a:t>
            </a:r>
            <a:endParaRPr lang="en-US" sz="2200" dirty="0">
              <a:solidFill>
                <a:srgbClr val="020202"/>
              </a:solidFill>
              <a:effectLst/>
            </a:endParaRPr>
          </a:p>
          <a:p>
            <a:pPr algn="ctr"/>
            <a:endParaRPr lang="en-US" sz="2200" dirty="0">
              <a:solidFill>
                <a:srgbClr val="020202"/>
              </a:solidFill>
              <a:effectLst/>
            </a:endParaRPr>
          </a:p>
        </p:txBody>
      </p:sp>
    </p:spTree>
    <p:extLst>
      <p:ext uri="{BB962C8B-B14F-4D97-AF65-F5344CB8AC3E}">
        <p14:creationId xmlns:p14="http://schemas.microsoft.com/office/powerpoint/2010/main" val="1265960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07" y="269002"/>
            <a:ext cx="5326743" cy="741362"/>
          </a:xfrm>
        </p:spPr>
        <p:txBody>
          <a:bodyPr/>
          <a:lstStyle/>
          <a:p>
            <a:r>
              <a:rPr lang="en-US" sz="2800" b="1" dirty="0" smtClean="0">
                <a:solidFill>
                  <a:srgbClr val="020202"/>
                </a:solidFill>
              </a:rPr>
              <a:t>Limitations</a:t>
            </a:r>
            <a:endParaRPr lang="en-US" sz="2800" b="1" dirty="0">
              <a:solidFill>
                <a:srgbClr val="020202"/>
              </a:solidFill>
            </a:endParaRPr>
          </a:p>
        </p:txBody>
      </p:sp>
      <p:sp>
        <p:nvSpPr>
          <p:cNvPr id="4" name="Content Placeholder 3"/>
          <p:cNvSpPr>
            <a:spLocks noGrp="1"/>
          </p:cNvSpPr>
          <p:nvPr>
            <p:ph idx="1"/>
          </p:nvPr>
        </p:nvSpPr>
        <p:spPr>
          <a:xfrm>
            <a:off x="304800" y="1524001"/>
            <a:ext cx="8651913" cy="4753428"/>
          </a:xfrm>
        </p:spPr>
        <p:txBody>
          <a:bodyPr/>
          <a:lstStyle/>
          <a:p>
            <a:pPr>
              <a:lnSpc>
                <a:spcPct val="100000"/>
              </a:lnSpc>
              <a:spcAft>
                <a:spcPts val="0"/>
              </a:spcAft>
              <a:buClr>
                <a:srgbClr val="002060"/>
              </a:buClr>
              <a:buSzPct val="100000"/>
              <a:buNone/>
            </a:pPr>
            <a:endParaRPr lang="en-US" sz="2200" dirty="0" smtClean="0">
              <a:solidFill>
                <a:srgbClr val="020202"/>
              </a:solidFill>
              <a:cs typeface="Arial" panose="020B0604020202020204" pitchFamily="34" charset="0"/>
            </a:endParaRPr>
          </a:p>
          <a:p>
            <a:pPr marL="285750" indent="-285750">
              <a:lnSpc>
                <a:spcPct val="100000"/>
              </a:lnSpc>
              <a:spcAft>
                <a:spcPts val="0"/>
              </a:spcAft>
              <a:buClr>
                <a:srgbClr val="002060"/>
              </a:buClr>
              <a:buSzPct val="100000"/>
              <a:buFont typeface="Wingdings" panose="05000000000000000000" pitchFamily="2" charset="2"/>
              <a:buChar char="§"/>
            </a:pPr>
            <a:r>
              <a:rPr lang="en-US" sz="2200" dirty="0">
                <a:solidFill>
                  <a:srgbClr val="020202"/>
                </a:solidFill>
                <a:cs typeface="Arial" panose="020B0604020202020204" pitchFamily="34" charset="0"/>
              </a:rPr>
              <a:t>Information on travel frequency and patterns among the San Diego County resident population was unavailable for this analysis and thus no assessment of ZIVK infection risk can be inferred from this </a:t>
            </a:r>
            <a:r>
              <a:rPr lang="en-US" sz="2200" dirty="0" smtClean="0">
                <a:solidFill>
                  <a:srgbClr val="020202"/>
                </a:solidFill>
                <a:cs typeface="Arial" panose="020B0604020202020204" pitchFamily="34" charset="0"/>
              </a:rPr>
              <a:t>study</a:t>
            </a:r>
          </a:p>
          <a:p>
            <a:pPr marL="285750" indent="-285750">
              <a:lnSpc>
                <a:spcPct val="100000"/>
              </a:lnSpc>
              <a:spcAft>
                <a:spcPts val="0"/>
              </a:spcAft>
              <a:buClr>
                <a:srgbClr val="002060"/>
              </a:buClr>
              <a:buSzPct val="100000"/>
              <a:buFont typeface="Wingdings" panose="05000000000000000000" pitchFamily="2" charset="2"/>
              <a:buChar char="§"/>
            </a:pPr>
            <a:endParaRPr lang="en-US" sz="2200" dirty="0">
              <a:solidFill>
                <a:srgbClr val="020202"/>
              </a:solidFill>
              <a:cs typeface="Arial" panose="020B0604020202020204" pitchFamily="34" charset="0"/>
            </a:endParaRPr>
          </a:p>
          <a:p>
            <a:pPr marL="285750" indent="-285750">
              <a:lnSpc>
                <a:spcPct val="100000"/>
              </a:lnSpc>
              <a:spcAft>
                <a:spcPts val="0"/>
              </a:spcAft>
              <a:buClr>
                <a:srgbClr val="002060"/>
              </a:buClr>
              <a:buSzPct val="100000"/>
              <a:buFont typeface="Wingdings" panose="05000000000000000000" pitchFamily="2" charset="2"/>
              <a:buChar char="§"/>
            </a:pPr>
            <a:r>
              <a:rPr lang="en-US" sz="2200" dirty="0" smtClean="0">
                <a:solidFill>
                  <a:srgbClr val="020202"/>
                </a:solidFill>
                <a:cs typeface="Arial" panose="020B0604020202020204" pitchFamily="34" charset="0"/>
              </a:rPr>
              <a:t>Results might be different in other US geographical areas due to differences in population demographics and travel patterns</a:t>
            </a:r>
          </a:p>
          <a:p>
            <a:pPr marL="285750" indent="-285750">
              <a:lnSpc>
                <a:spcPct val="100000"/>
              </a:lnSpc>
              <a:spcAft>
                <a:spcPts val="0"/>
              </a:spcAft>
              <a:buClr>
                <a:srgbClr val="002060"/>
              </a:buClr>
              <a:buSzPct val="100000"/>
              <a:buFont typeface="Wingdings" panose="05000000000000000000" pitchFamily="2" charset="2"/>
              <a:buChar char="§"/>
            </a:pPr>
            <a:endParaRPr lang="en-US" sz="2200" dirty="0" smtClean="0">
              <a:solidFill>
                <a:srgbClr val="020202"/>
              </a:solidFill>
              <a:cs typeface="Arial" panose="020B0604020202020204" pitchFamily="34" charset="0"/>
            </a:endParaRPr>
          </a:p>
          <a:p>
            <a:pPr marL="285750" indent="-285750">
              <a:lnSpc>
                <a:spcPct val="100000"/>
              </a:lnSpc>
              <a:spcAft>
                <a:spcPts val="0"/>
              </a:spcAft>
              <a:buClr>
                <a:srgbClr val="002060"/>
              </a:buClr>
              <a:buSzPct val="100000"/>
              <a:buFont typeface="Wingdings" panose="05000000000000000000" pitchFamily="2" charset="2"/>
              <a:buChar char="§"/>
            </a:pPr>
            <a:endParaRPr lang="en-US" sz="2200" dirty="0" smtClean="0">
              <a:solidFill>
                <a:srgbClr val="020202"/>
              </a:solidFill>
              <a:cs typeface="Arial" panose="020B0604020202020204" pitchFamily="34" charset="0"/>
            </a:endParaRPr>
          </a:p>
          <a:p>
            <a:pPr marL="285750" indent="-285750">
              <a:lnSpc>
                <a:spcPct val="100000"/>
              </a:lnSpc>
              <a:spcAft>
                <a:spcPts val="0"/>
              </a:spcAft>
              <a:buClr>
                <a:srgbClr val="002060"/>
              </a:buClr>
              <a:buSzPct val="100000"/>
              <a:buFont typeface="Wingdings" panose="05000000000000000000" pitchFamily="2" charset="2"/>
              <a:buChar char="§"/>
            </a:pPr>
            <a:r>
              <a:rPr lang="en-US" sz="2200" dirty="0">
                <a:solidFill>
                  <a:srgbClr val="020202"/>
                </a:solidFill>
              </a:rPr>
              <a:t>S</a:t>
            </a:r>
            <a:r>
              <a:rPr lang="en-US" sz="2200" dirty="0" smtClean="0">
                <a:solidFill>
                  <a:srgbClr val="020202"/>
                </a:solidFill>
              </a:rPr>
              <a:t>urveillance </a:t>
            </a:r>
            <a:r>
              <a:rPr lang="en-US" sz="2200" dirty="0">
                <a:solidFill>
                  <a:srgbClr val="020202"/>
                </a:solidFill>
              </a:rPr>
              <a:t>data used may not be representative of all </a:t>
            </a:r>
            <a:r>
              <a:rPr lang="en-US" sz="2200" dirty="0" smtClean="0">
                <a:solidFill>
                  <a:srgbClr val="020202"/>
                </a:solidFill>
              </a:rPr>
              <a:t>infected travelers, </a:t>
            </a:r>
            <a:r>
              <a:rPr lang="en-US" sz="2200" dirty="0">
                <a:solidFill>
                  <a:srgbClr val="020202"/>
                </a:solidFill>
              </a:rPr>
              <a:t>as not all seek medical care </a:t>
            </a:r>
            <a:r>
              <a:rPr lang="en-US" sz="2200" dirty="0" smtClean="0">
                <a:solidFill>
                  <a:srgbClr val="020202"/>
                </a:solidFill>
              </a:rPr>
              <a:t>or </a:t>
            </a:r>
            <a:r>
              <a:rPr lang="en-US" sz="2200" dirty="0">
                <a:solidFill>
                  <a:srgbClr val="020202"/>
                </a:solidFill>
              </a:rPr>
              <a:t>are tested for ZIKV </a:t>
            </a:r>
            <a:r>
              <a:rPr lang="en-US" sz="2200" dirty="0" smtClean="0">
                <a:solidFill>
                  <a:srgbClr val="020202"/>
                </a:solidFill>
              </a:rPr>
              <a:t>infection</a:t>
            </a:r>
          </a:p>
          <a:p>
            <a:pPr marL="285750" indent="-285750">
              <a:buClr>
                <a:srgbClr val="002060"/>
              </a:buClr>
              <a:buSzPct val="100000"/>
              <a:buFont typeface="Wingdings" panose="05000000000000000000" pitchFamily="2" charset="2"/>
              <a:buChar char="§"/>
            </a:pPr>
            <a:endParaRPr lang="en-US" sz="2200" dirty="0" smtClean="0">
              <a:solidFill>
                <a:srgbClr val="020202"/>
              </a:solidFill>
              <a:latin typeface="Arial" panose="020B0604020202020204" pitchFamily="34" charset="0"/>
              <a:cs typeface="Arial" panose="020B0604020202020204" pitchFamily="34" charset="0"/>
            </a:endParaRPr>
          </a:p>
          <a:p>
            <a:pPr marL="285750" indent="-285750">
              <a:buClr>
                <a:srgbClr val="002060"/>
              </a:buClr>
              <a:buSzPct val="100000"/>
              <a:buFont typeface="Wingdings" panose="05000000000000000000" pitchFamily="2" charset="2"/>
              <a:buChar char="§"/>
            </a:pPr>
            <a:endParaRPr lang="en-US" sz="2200" dirty="0" smtClean="0">
              <a:solidFill>
                <a:srgbClr val="020202"/>
              </a:solidFill>
              <a:latin typeface="Arial" panose="020B0604020202020204" pitchFamily="34" charset="0"/>
              <a:cs typeface="Arial" panose="020B0604020202020204" pitchFamily="34" charset="0"/>
            </a:endParaRPr>
          </a:p>
          <a:p>
            <a:pPr marL="285750" indent="-285750">
              <a:buClr>
                <a:srgbClr val="002060"/>
              </a:buClr>
              <a:buSzPct val="100000"/>
              <a:buFont typeface="Wingdings" panose="05000000000000000000" pitchFamily="2" charset="2"/>
              <a:buChar char="§"/>
            </a:pPr>
            <a:endParaRPr lang="en-US" sz="2200" dirty="0">
              <a:solidFill>
                <a:srgbClr val="020202"/>
              </a:solidFill>
              <a:latin typeface="Arial" panose="020B0604020202020204" pitchFamily="34" charset="0"/>
              <a:cs typeface="Arial" panose="020B0604020202020204" pitchFamily="34" charset="0"/>
            </a:endParaRPr>
          </a:p>
          <a:p>
            <a:pPr marL="285750" indent="-285750">
              <a:buClr>
                <a:srgbClr val="002060"/>
              </a:buClr>
              <a:buSzPct val="100000"/>
              <a:buFont typeface="Wingdings" panose="05000000000000000000" pitchFamily="2" charset="2"/>
              <a:buChar char="§"/>
            </a:pPr>
            <a:endParaRPr lang="en-US" sz="2200" dirty="0">
              <a:solidFill>
                <a:srgbClr val="020202"/>
              </a:solidFill>
              <a:latin typeface="Arial" panose="020B0604020202020204" pitchFamily="34" charset="0"/>
              <a:cs typeface="Arial" panose="020B0604020202020204" pitchFamily="34" charset="0"/>
            </a:endParaRPr>
          </a:p>
          <a:p>
            <a:pPr marL="285750" indent="-285750">
              <a:buClr>
                <a:srgbClr val="002060"/>
              </a:buClr>
              <a:buSzPct val="100000"/>
              <a:buFont typeface="Wingdings" panose="05000000000000000000" pitchFamily="2" charset="2"/>
              <a:buChar char="§"/>
            </a:pPr>
            <a:endParaRPr lang="en-US" dirty="0"/>
          </a:p>
        </p:txBody>
      </p:sp>
    </p:spTree>
    <p:extLst>
      <p:ext uri="{BB962C8B-B14F-4D97-AF65-F5344CB8AC3E}">
        <p14:creationId xmlns:p14="http://schemas.microsoft.com/office/powerpoint/2010/main" val="3172468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20202"/>
                </a:solidFill>
              </a:rPr>
              <a:t>Discussion</a:t>
            </a:r>
            <a:endParaRPr lang="en-US" sz="2800" b="1" dirty="0">
              <a:solidFill>
                <a:srgbClr val="020202"/>
              </a:solidFill>
            </a:endParaRPr>
          </a:p>
        </p:txBody>
      </p:sp>
      <p:sp>
        <p:nvSpPr>
          <p:cNvPr id="3" name="Content Placeholder 2"/>
          <p:cNvSpPr>
            <a:spLocks noGrp="1"/>
          </p:cNvSpPr>
          <p:nvPr>
            <p:ph idx="1"/>
          </p:nvPr>
        </p:nvSpPr>
        <p:spPr>
          <a:xfrm>
            <a:off x="323681" y="1488557"/>
            <a:ext cx="8480454" cy="5047153"/>
          </a:xfrm>
        </p:spPr>
        <p:txBody>
          <a:bodyPr>
            <a:normAutofit fontScale="25000" lnSpcReduction="20000"/>
          </a:bodyPr>
          <a:lstStyle/>
          <a:p>
            <a:pPr marL="285750" indent="-285750">
              <a:lnSpc>
                <a:spcPct val="120000"/>
              </a:lnSpc>
              <a:spcAft>
                <a:spcPts val="0"/>
              </a:spcAft>
              <a:buClr>
                <a:srgbClr val="002060"/>
              </a:buClr>
              <a:buSzPct val="100000"/>
              <a:buFont typeface="Wingdings" panose="05000000000000000000" pitchFamily="2" charset="2"/>
              <a:buChar char="§"/>
            </a:pPr>
            <a:r>
              <a:rPr lang="en-US" sz="8800" dirty="0" smtClean="0">
                <a:solidFill>
                  <a:srgbClr val="000000"/>
                </a:solidFill>
              </a:rPr>
              <a:t>The majority ZIKV cases </a:t>
            </a:r>
            <a:r>
              <a:rPr lang="en-US" sz="8800" dirty="0">
                <a:solidFill>
                  <a:srgbClr val="000000"/>
                </a:solidFill>
              </a:rPr>
              <a:t>in San Diego County </a:t>
            </a:r>
            <a:r>
              <a:rPr lang="en-US" sz="8800" dirty="0" smtClean="0">
                <a:solidFill>
                  <a:srgbClr val="000000"/>
                </a:solidFill>
              </a:rPr>
              <a:t>were in Hispanics, particularly Hispanic women</a:t>
            </a:r>
          </a:p>
          <a:p>
            <a:pPr>
              <a:lnSpc>
                <a:spcPct val="120000"/>
              </a:lnSpc>
              <a:spcAft>
                <a:spcPts val="0"/>
              </a:spcAft>
              <a:buClr>
                <a:srgbClr val="002060"/>
              </a:buClr>
              <a:buSzPct val="100000"/>
              <a:buNone/>
            </a:pPr>
            <a:endParaRPr lang="en-US" sz="8800" dirty="0">
              <a:solidFill>
                <a:srgbClr val="000000"/>
              </a:solidFill>
            </a:endParaRPr>
          </a:p>
          <a:p>
            <a:pPr marL="285750" indent="-285750">
              <a:lnSpc>
                <a:spcPct val="120000"/>
              </a:lnSpc>
              <a:spcAft>
                <a:spcPts val="0"/>
              </a:spcAft>
              <a:buClr>
                <a:srgbClr val="002060"/>
              </a:buClr>
              <a:buSzPct val="100000"/>
              <a:buFont typeface="Wingdings" panose="05000000000000000000" pitchFamily="2" charset="2"/>
              <a:buChar char="§"/>
            </a:pPr>
            <a:r>
              <a:rPr lang="en-US" sz="8800" dirty="0" smtClean="0">
                <a:solidFill>
                  <a:srgbClr val="000000"/>
                </a:solidFill>
              </a:rPr>
              <a:t>Hispanic ZIKV cases were more </a:t>
            </a:r>
            <a:r>
              <a:rPr lang="en-US" sz="8800" dirty="0">
                <a:solidFill>
                  <a:srgbClr val="000000"/>
                </a:solidFill>
              </a:rPr>
              <a:t>likely to be </a:t>
            </a:r>
            <a:r>
              <a:rPr lang="en-US" sz="8800" dirty="0" smtClean="0">
                <a:solidFill>
                  <a:srgbClr val="000000"/>
                </a:solidFill>
              </a:rPr>
              <a:t>foreign-born, VFR travelers and travel to their region of origin</a:t>
            </a:r>
          </a:p>
          <a:p>
            <a:pPr marL="285750" indent="-285750">
              <a:lnSpc>
                <a:spcPct val="120000"/>
              </a:lnSpc>
              <a:spcAft>
                <a:spcPts val="0"/>
              </a:spcAft>
              <a:buClr>
                <a:srgbClr val="002060"/>
              </a:buClr>
              <a:buSzPct val="100000"/>
              <a:buFont typeface="Wingdings" panose="05000000000000000000" pitchFamily="2" charset="2"/>
              <a:buChar char="§"/>
            </a:pPr>
            <a:endParaRPr lang="en-US" sz="8800" dirty="0" smtClean="0">
              <a:solidFill>
                <a:srgbClr val="000000"/>
              </a:solidFill>
            </a:endParaRPr>
          </a:p>
          <a:p>
            <a:pPr marL="285750" indent="-285750">
              <a:lnSpc>
                <a:spcPct val="120000"/>
              </a:lnSpc>
              <a:spcAft>
                <a:spcPts val="0"/>
              </a:spcAft>
              <a:buClr>
                <a:srgbClr val="002060"/>
              </a:buClr>
              <a:buSzPct val="100000"/>
              <a:buFont typeface="Wingdings" panose="05000000000000000000" pitchFamily="2" charset="2"/>
              <a:buChar char="§"/>
            </a:pPr>
            <a:r>
              <a:rPr lang="en-US" sz="8800" dirty="0">
                <a:solidFill>
                  <a:srgbClr val="000000"/>
                </a:solidFill>
              </a:rPr>
              <a:t>ZIKV cases were more likely to be foreign-born than </a:t>
            </a:r>
            <a:r>
              <a:rPr lang="en-US" sz="8800" dirty="0" smtClean="0">
                <a:solidFill>
                  <a:srgbClr val="000000"/>
                </a:solidFill>
              </a:rPr>
              <a:t>US-born when compared to overall foreign-born population</a:t>
            </a:r>
          </a:p>
          <a:p>
            <a:pPr marL="285750" indent="-285750">
              <a:lnSpc>
                <a:spcPct val="120000"/>
              </a:lnSpc>
              <a:spcAft>
                <a:spcPts val="0"/>
              </a:spcAft>
              <a:buClr>
                <a:srgbClr val="002060"/>
              </a:buClr>
              <a:buSzPct val="100000"/>
              <a:buFont typeface="Wingdings" panose="05000000000000000000" pitchFamily="2" charset="2"/>
              <a:buChar char="§"/>
            </a:pPr>
            <a:endParaRPr lang="en-US" sz="8800" dirty="0">
              <a:solidFill>
                <a:srgbClr val="000000"/>
              </a:solidFill>
            </a:endParaRPr>
          </a:p>
          <a:p>
            <a:pPr marL="285750" indent="-285750">
              <a:lnSpc>
                <a:spcPct val="120000"/>
              </a:lnSpc>
              <a:spcAft>
                <a:spcPts val="0"/>
              </a:spcAft>
              <a:buClr>
                <a:srgbClr val="002060"/>
              </a:buClr>
              <a:buSzPct val="100000"/>
              <a:buFont typeface="Wingdings" panose="05000000000000000000" pitchFamily="2" charset="2"/>
              <a:buChar char="§"/>
            </a:pPr>
            <a:r>
              <a:rPr lang="en-US" sz="8800" dirty="0" smtClean="0">
                <a:solidFill>
                  <a:srgbClr val="000000"/>
                </a:solidFill>
              </a:rPr>
              <a:t>Enhanced collection and analysis of demographics and travel-associated information is needed to identify populations at need for targeted public health interventions</a:t>
            </a:r>
          </a:p>
          <a:p>
            <a:pPr marL="285750" indent="-285750">
              <a:lnSpc>
                <a:spcPct val="120000"/>
              </a:lnSpc>
              <a:spcAft>
                <a:spcPts val="0"/>
              </a:spcAft>
              <a:buClr>
                <a:srgbClr val="002060"/>
              </a:buClr>
              <a:buSzPct val="100000"/>
              <a:buFont typeface="Wingdings" panose="05000000000000000000" pitchFamily="2" charset="2"/>
              <a:buChar char="§"/>
            </a:pPr>
            <a:endParaRPr lang="en-US" sz="8800" dirty="0" smtClean="0">
              <a:solidFill>
                <a:srgbClr val="000000"/>
              </a:solidFill>
            </a:endParaRPr>
          </a:p>
          <a:p>
            <a:pPr marL="285750" indent="-285750">
              <a:lnSpc>
                <a:spcPct val="120000"/>
              </a:lnSpc>
              <a:spcAft>
                <a:spcPts val="0"/>
              </a:spcAft>
              <a:buClr>
                <a:srgbClr val="002060"/>
              </a:buClr>
              <a:buSzPct val="100000"/>
              <a:buFont typeface="Wingdings" panose="05000000000000000000" pitchFamily="2" charset="2"/>
              <a:buChar char="§"/>
            </a:pPr>
            <a:r>
              <a:rPr lang="en-US" sz="8800" dirty="0" smtClean="0">
                <a:solidFill>
                  <a:srgbClr val="000000"/>
                </a:solidFill>
              </a:rPr>
              <a:t>Continuous culturally </a:t>
            </a:r>
            <a:r>
              <a:rPr lang="en-US" sz="8800" dirty="0">
                <a:solidFill>
                  <a:srgbClr val="000000"/>
                </a:solidFill>
              </a:rPr>
              <a:t>and linguistically appropriate outreach and </a:t>
            </a:r>
            <a:r>
              <a:rPr lang="en-US" sz="8800" dirty="0" smtClean="0">
                <a:solidFill>
                  <a:srgbClr val="000000"/>
                </a:solidFill>
              </a:rPr>
              <a:t>education is needed for Hispanic travelers in San Diego County</a:t>
            </a:r>
          </a:p>
          <a:p>
            <a:pPr marL="285750" indent="-285750">
              <a:lnSpc>
                <a:spcPct val="120000"/>
              </a:lnSpc>
              <a:spcAft>
                <a:spcPts val="0"/>
              </a:spcAft>
              <a:buClr>
                <a:srgbClr val="002060"/>
              </a:buClr>
              <a:buSzPct val="100000"/>
              <a:buFont typeface="Wingdings" panose="05000000000000000000" pitchFamily="2" charset="2"/>
              <a:buChar char="§"/>
            </a:pPr>
            <a:endParaRPr lang="en-US" sz="8000" dirty="0" smtClean="0">
              <a:solidFill>
                <a:srgbClr val="000000"/>
              </a:solidFill>
            </a:endParaRPr>
          </a:p>
          <a:p>
            <a:pPr>
              <a:lnSpc>
                <a:spcPct val="120000"/>
              </a:lnSpc>
              <a:spcAft>
                <a:spcPts val="0"/>
              </a:spcAft>
              <a:buClr>
                <a:srgbClr val="002060"/>
              </a:buClr>
              <a:buSzPct val="100000"/>
              <a:buNone/>
            </a:pPr>
            <a:endParaRPr lang="en-US" sz="8000" dirty="0" smtClean="0">
              <a:solidFill>
                <a:srgbClr val="000000"/>
              </a:solidFill>
            </a:endParaRPr>
          </a:p>
          <a:p>
            <a:pPr marL="285750" indent="-285750">
              <a:lnSpc>
                <a:spcPct val="120000"/>
              </a:lnSpc>
              <a:spcAft>
                <a:spcPts val="0"/>
              </a:spcAft>
              <a:buFont typeface="Arial" panose="020B0604020202020204" pitchFamily="34" charset="0"/>
              <a:buChar char="•"/>
            </a:pPr>
            <a:endParaRPr lang="en-US" sz="8000" dirty="0" smtClean="0"/>
          </a:p>
          <a:p>
            <a:pPr marL="285750" indent="-285750">
              <a:lnSpc>
                <a:spcPct val="120000"/>
              </a:lnSpc>
              <a:spcAft>
                <a:spcPts val="0"/>
              </a:spcAft>
              <a:buFont typeface="Arial" panose="020B0604020202020204" pitchFamily="34" charset="0"/>
              <a:buChar char="•"/>
            </a:pPr>
            <a:endParaRPr lang="en-US" sz="80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99975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42261" y="1257300"/>
            <a:ext cx="7993741" cy="589641"/>
          </a:xfrm>
        </p:spPr>
        <p:txBody>
          <a:bodyPr>
            <a:noAutofit/>
          </a:bodyPr>
          <a:lstStyle/>
          <a:p>
            <a:r>
              <a:rPr lang="en-US" sz="2000" b="1" dirty="0" smtClean="0">
                <a:solidFill>
                  <a:schemeClr val="accent6">
                    <a:lumMod val="50000"/>
                  </a:schemeClr>
                </a:solidFill>
              </a:rPr>
              <a:t>Co-authors</a:t>
            </a:r>
            <a:endParaRPr lang="en-US" sz="2000" b="1" dirty="0">
              <a:solidFill>
                <a:schemeClr val="accent6">
                  <a:lumMod val="50000"/>
                </a:schemeClr>
              </a:solidFill>
            </a:endParaRPr>
          </a:p>
        </p:txBody>
      </p:sp>
      <p:sp>
        <p:nvSpPr>
          <p:cNvPr id="5" name="Content Placeholder 4"/>
          <p:cNvSpPr>
            <a:spLocks noGrp="1"/>
          </p:cNvSpPr>
          <p:nvPr>
            <p:ph idx="1"/>
          </p:nvPr>
        </p:nvSpPr>
        <p:spPr>
          <a:xfrm>
            <a:off x="255156" y="1959429"/>
            <a:ext cx="3696356" cy="2070406"/>
          </a:xfrm>
        </p:spPr>
        <p:txBody>
          <a:bodyPr>
            <a:normAutofit/>
          </a:bodyPr>
          <a:lstStyle/>
          <a:p>
            <a:pPr>
              <a:lnSpc>
                <a:spcPct val="100000"/>
              </a:lnSpc>
              <a:spcAft>
                <a:spcPts val="0"/>
              </a:spcAft>
            </a:pPr>
            <a:r>
              <a:rPr lang="en-US" sz="2100" dirty="0" smtClean="0">
                <a:solidFill>
                  <a:srgbClr val="020202"/>
                </a:solidFill>
              </a:rPr>
              <a:t>Eric McDonald, MD, MPH</a:t>
            </a:r>
          </a:p>
          <a:p>
            <a:pPr>
              <a:lnSpc>
                <a:spcPct val="100000"/>
              </a:lnSpc>
              <a:spcAft>
                <a:spcPts val="0"/>
              </a:spcAft>
            </a:pPr>
            <a:r>
              <a:rPr lang="en-US" sz="2100" dirty="0">
                <a:solidFill>
                  <a:srgbClr val="020202"/>
                </a:solidFill>
              </a:rPr>
              <a:t>Alfonso Rodriguez </a:t>
            </a:r>
            <a:r>
              <a:rPr lang="en-US" sz="2100" dirty="0" err="1" smtClean="0">
                <a:solidFill>
                  <a:srgbClr val="020202"/>
                </a:solidFill>
              </a:rPr>
              <a:t>Lainz</a:t>
            </a:r>
            <a:r>
              <a:rPr lang="en-US" sz="2100" dirty="0" smtClean="0">
                <a:solidFill>
                  <a:srgbClr val="020202"/>
                </a:solidFill>
              </a:rPr>
              <a:t>, PhD</a:t>
            </a:r>
          </a:p>
          <a:p>
            <a:pPr>
              <a:lnSpc>
                <a:spcPct val="100000"/>
              </a:lnSpc>
              <a:spcAft>
                <a:spcPts val="0"/>
              </a:spcAft>
            </a:pPr>
            <a:endParaRPr lang="en-US" sz="2000" dirty="0" smtClean="0">
              <a:solidFill>
                <a:srgbClr val="020202"/>
              </a:solidFill>
            </a:endParaRPr>
          </a:p>
          <a:p>
            <a:pPr>
              <a:lnSpc>
                <a:spcPct val="100000"/>
              </a:lnSpc>
              <a:spcAft>
                <a:spcPts val="0"/>
              </a:spcAft>
            </a:pPr>
            <a:r>
              <a:rPr lang="en-US" sz="2000" dirty="0" smtClean="0">
                <a:solidFill>
                  <a:srgbClr val="020202"/>
                </a:solidFill>
              </a:rPr>
              <a:t>Jessica Healy, PhD </a:t>
            </a:r>
          </a:p>
          <a:p>
            <a:pPr>
              <a:lnSpc>
                <a:spcPct val="100000"/>
              </a:lnSpc>
              <a:spcAft>
                <a:spcPts val="0"/>
              </a:spcAft>
            </a:pPr>
            <a:endParaRPr lang="en-US" sz="2000" dirty="0" smtClean="0">
              <a:solidFill>
                <a:srgbClr val="020202"/>
              </a:solidFill>
            </a:endParaRPr>
          </a:p>
        </p:txBody>
      </p:sp>
      <p:sp>
        <p:nvSpPr>
          <p:cNvPr id="6" name="Text Placeholder 5"/>
          <p:cNvSpPr>
            <a:spLocks noGrp="1"/>
          </p:cNvSpPr>
          <p:nvPr>
            <p:ph type="body" sz="quarter" idx="4294967295"/>
          </p:nvPr>
        </p:nvSpPr>
        <p:spPr>
          <a:xfrm>
            <a:off x="5102225" y="1257300"/>
            <a:ext cx="4041775" cy="509588"/>
          </a:xfrm>
        </p:spPr>
        <p:txBody>
          <a:bodyPr>
            <a:noAutofit/>
          </a:bodyPr>
          <a:lstStyle/>
          <a:p>
            <a:r>
              <a:rPr lang="en-US" sz="2000" b="1" dirty="0" smtClean="0">
                <a:solidFill>
                  <a:schemeClr val="accent6">
                    <a:lumMod val="50000"/>
                  </a:schemeClr>
                </a:solidFill>
              </a:rPr>
              <a:t>Acknowledgments</a:t>
            </a:r>
            <a:endParaRPr lang="en-US" sz="2000" b="1" dirty="0">
              <a:solidFill>
                <a:schemeClr val="accent6">
                  <a:lumMod val="50000"/>
                </a:schemeClr>
              </a:solidFill>
            </a:endParaRPr>
          </a:p>
        </p:txBody>
      </p:sp>
      <p:sp>
        <p:nvSpPr>
          <p:cNvPr id="7" name="Content Placeholder 6"/>
          <p:cNvSpPr>
            <a:spLocks noGrp="1"/>
          </p:cNvSpPr>
          <p:nvPr>
            <p:ph sz="quarter" idx="4294967295"/>
          </p:nvPr>
        </p:nvSpPr>
        <p:spPr>
          <a:xfrm>
            <a:off x="4678326" y="1939924"/>
            <a:ext cx="4285396" cy="2372536"/>
          </a:xfrm>
        </p:spPr>
        <p:txBody>
          <a:bodyPr>
            <a:noAutofit/>
          </a:bodyPr>
          <a:lstStyle/>
          <a:p>
            <a:pPr>
              <a:lnSpc>
                <a:spcPct val="100000"/>
              </a:lnSpc>
              <a:spcAft>
                <a:spcPts val="0"/>
              </a:spcAft>
              <a:buClr>
                <a:srgbClr val="002060"/>
              </a:buClr>
              <a:buSzPct val="100000"/>
              <a:buNone/>
            </a:pPr>
            <a:r>
              <a:rPr lang="en-US" sz="2000" dirty="0" smtClean="0">
                <a:solidFill>
                  <a:srgbClr val="020202"/>
                </a:solidFill>
              </a:rPr>
              <a:t>I would like to express my gratitude to Kristen Angel, MPH, for her contribution to the review of cases and the San Diego County Epidemiology program staff for their assistance on enhancing data collection. </a:t>
            </a:r>
          </a:p>
        </p:txBody>
      </p:sp>
      <p:sp>
        <p:nvSpPr>
          <p:cNvPr id="8" name="Rectangle 7"/>
          <p:cNvSpPr/>
          <p:nvPr/>
        </p:nvSpPr>
        <p:spPr>
          <a:xfrm>
            <a:off x="235182" y="4895665"/>
            <a:ext cx="7432660" cy="1323439"/>
          </a:xfrm>
          <a:prstGeom prst="rect">
            <a:avLst/>
          </a:prstGeom>
        </p:spPr>
        <p:txBody>
          <a:bodyPr wrap="square">
            <a:spAutoFit/>
          </a:bodyPr>
          <a:lstStyle/>
          <a:p>
            <a:r>
              <a:rPr lang="en-US" sz="1600" dirty="0" smtClean="0">
                <a:solidFill>
                  <a:srgbClr val="020202"/>
                </a:solidFill>
              </a:rPr>
              <a:t>This project was supported, in part by an appointment to the CSTE Applied Epidemiology Fellowship </a:t>
            </a:r>
            <a:r>
              <a:rPr lang="en-US" sz="1600" dirty="0">
                <a:solidFill>
                  <a:srgbClr val="020202"/>
                </a:solidFill>
              </a:rPr>
              <a:t>p</a:t>
            </a:r>
            <a:r>
              <a:rPr lang="en-US" sz="1600" dirty="0" smtClean="0">
                <a:solidFill>
                  <a:srgbClr val="020202"/>
                </a:solidFill>
              </a:rPr>
              <a:t>rogram, administered by the Council of State and Territorial Epidemiologists (CSTE) and funded by the Centers for Disease Control and Prevention (CDC) Cooperative Agreement Number 1U38OT000143-03</a:t>
            </a:r>
            <a:r>
              <a:rPr lang="en-US" sz="1300" dirty="0" smtClean="0">
                <a:solidFill>
                  <a:srgbClr val="020202"/>
                </a:solidFill>
              </a:rPr>
              <a:t>.</a:t>
            </a:r>
            <a:endParaRPr lang="en-US" sz="1300" dirty="0">
              <a:solidFill>
                <a:srgbClr val="02020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842" y="5062881"/>
            <a:ext cx="1275907" cy="712693"/>
          </a:xfrm>
          <a:prstGeom prst="rect">
            <a:avLst/>
          </a:prstGeom>
        </p:spPr>
      </p:pic>
    </p:spTree>
    <p:extLst>
      <p:ext uri="{BB962C8B-B14F-4D97-AF65-F5344CB8AC3E}">
        <p14:creationId xmlns:p14="http://schemas.microsoft.com/office/powerpoint/2010/main" val="331666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20202"/>
                </a:solidFill>
              </a:rPr>
              <a:t>Open discussion </a:t>
            </a:r>
            <a:endParaRPr lang="en-US" sz="2800" b="1" dirty="0">
              <a:solidFill>
                <a:srgbClr val="020202"/>
              </a:solidFill>
            </a:endParaRPr>
          </a:p>
        </p:txBody>
      </p:sp>
      <p:sp>
        <p:nvSpPr>
          <p:cNvPr id="5" name="Text Placeholder 4"/>
          <p:cNvSpPr>
            <a:spLocks noGrp="1"/>
          </p:cNvSpPr>
          <p:nvPr>
            <p:ph type="body" sz="quarter" idx="13"/>
          </p:nvPr>
        </p:nvSpPr>
        <p:spPr>
          <a:xfrm>
            <a:off x="693056" y="1199666"/>
            <a:ext cx="7993741" cy="635786"/>
          </a:xfrm>
        </p:spPr>
        <p:txBody>
          <a:bodyPr/>
          <a:lstStyle/>
          <a:p>
            <a:pPr algn="ctr">
              <a:buNone/>
            </a:pPr>
            <a:r>
              <a:rPr lang="en-US" sz="3000" b="1" dirty="0" smtClean="0">
                <a:solidFill>
                  <a:schemeClr val="accent6">
                    <a:lumMod val="75000"/>
                  </a:schemeClr>
                </a:solidFill>
                <a:latin typeface="Segoe Print" panose="02000600000000000000" pitchFamily="2" charset="0"/>
              </a:rPr>
              <a:t>THANK YOU </a:t>
            </a:r>
            <a:endParaRPr lang="en-US" sz="3000" b="1" dirty="0">
              <a:solidFill>
                <a:schemeClr val="accent6">
                  <a:lumMod val="75000"/>
                </a:schemeClr>
              </a:solidFill>
              <a:latin typeface="Segoe Print" panose="02000600000000000000" pitchFamily="2"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5869" y="2005573"/>
            <a:ext cx="6834243" cy="4271402"/>
          </a:xfrm>
        </p:spPr>
      </p:pic>
    </p:spTree>
    <p:extLst>
      <p:ext uri="{BB962C8B-B14F-4D97-AF65-F5344CB8AC3E}">
        <p14:creationId xmlns:p14="http://schemas.microsoft.com/office/powerpoint/2010/main" val="410380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20202"/>
                </a:solidFill>
                <a:ea typeface="Tahoma" panose="020B0604030504040204" pitchFamily="34" charset="0"/>
                <a:cs typeface="Tahoma" panose="020B0604030504040204" pitchFamily="34" charset="0"/>
              </a:rPr>
              <a:t>background</a:t>
            </a:r>
            <a:endParaRPr lang="en-US" sz="2800" b="1" dirty="0">
              <a:solidFill>
                <a:srgbClr val="020202"/>
              </a:solidFill>
              <a:ea typeface="Tahoma" panose="020B0604030504040204" pitchFamily="34" charset="0"/>
              <a:cs typeface="Tahoma" panose="020B0604030504040204" pitchFamily="34" charset="0"/>
            </a:endParaRPr>
          </a:p>
        </p:txBody>
      </p:sp>
      <p:sp>
        <p:nvSpPr>
          <p:cNvPr id="3" name="Text Placeholder 2"/>
          <p:cNvSpPr>
            <a:spLocks noGrp="1"/>
          </p:cNvSpPr>
          <p:nvPr>
            <p:ph type="body" sz="quarter" idx="13"/>
          </p:nvPr>
        </p:nvSpPr>
        <p:spPr>
          <a:xfrm>
            <a:off x="535012" y="1305883"/>
            <a:ext cx="7993741" cy="589641"/>
          </a:xfrm>
        </p:spPr>
        <p:txBody>
          <a:bodyPr/>
          <a:lstStyle/>
          <a:p>
            <a:r>
              <a:rPr lang="en-US" sz="2200" b="1" dirty="0">
                <a:solidFill>
                  <a:schemeClr val="accent6">
                    <a:lumMod val="50000"/>
                  </a:schemeClr>
                </a:solidFill>
                <a:ea typeface="Tahoma" panose="020B0604030504040204" pitchFamily="34" charset="0"/>
                <a:cs typeface="Tahoma" panose="020B0604030504040204" pitchFamily="34" charset="0"/>
              </a:rPr>
              <a:t>What is Zika Virus?</a:t>
            </a:r>
            <a:endParaRPr lang="en-US" sz="2200" dirty="0">
              <a:solidFill>
                <a:schemeClr val="accent6">
                  <a:lumMod val="50000"/>
                </a:schemeClr>
              </a:solidFill>
            </a:endParaRPr>
          </a:p>
        </p:txBody>
      </p:sp>
      <p:sp>
        <p:nvSpPr>
          <p:cNvPr id="4" name="Content Placeholder 3"/>
          <p:cNvSpPr>
            <a:spLocks noGrp="1"/>
          </p:cNvSpPr>
          <p:nvPr>
            <p:ph idx="1"/>
          </p:nvPr>
        </p:nvSpPr>
        <p:spPr>
          <a:xfrm>
            <a:off x="399545" y="1959427"/>
            <a:ext cx="7993743" cy="4318001"/>
          </a:xfrm>
        </p:spPr>
        <p:txBody>
          <a:bodyPr>
            <a:noAutofit/>
          </a:bodyPr>
          <a:lstStyle/>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ea typeface="Tahoma" panose="020B0604030504040204" pitchFamily="34" charset="0"/>
                <a:cs typeface="Tahoma" panose="020B0604030504040204" pitchFamily="34" charset="0"/>
              </a:rPr>
              <a:t>Flavivirus spread to people primarily through the bite of an infected </a:t>
            </a:r>
            <a:r>
              <a:rPr lang="en-US" sz="2200" i="1" dirty="0" smtClean="0">
                <a:solidFill>
                  <a:srgbClr val="000000"/>
                </a:solidFill>
                <a:ea typeface="Tahoma" panose="020B0604030504040204" pitchFamily="34" charset="0"/>
                <a:cs typeface="Tahoma" panose="020B0604030504040204" pitchFamily="34" charset="0"/>
              </a:rPr>
              <a:t>Aedes </a:t>
            </a:r>
            <a:r>
              <a:rPr lang="en-US" sz="2200" dirty="0" smtClean="0">
                <a:solidFill>
                  <a:srgbClr val="000000"/>
                </a:solidFill>
                <a:ea typeface="Tahoma" panose="020B0604030504040204" pitchFamily="34" charset="0"/>
                <a:cs typeface="Tahoma" panose="020B0604030504040204" pitchFamily="34" charset="0"/>
              </a:rPr>
              <a:t>species mosquito (</a:t>
            </a:r>
            <a:r>
              <a:rPr lang="en-US" sz="2200" i="1" dirty="0" smtClean="0">
                <a:solidFill>
                  <a:srgbClr val="000000"/>
                </a:solidFill>
                <a:ea typeface="Tahoma" panose="020B0604030504040204" pitchFamily="34" charset="0"/>
                <a:cs typeface="Tahoma" panose="020B0604030504040204" pitchFamily="34" charset="0"/>
              </a:rPr>
              <a:t>Ae. aegypti </a:t>
            </a:r>
            <a:r>
              <a:rPr lang="en-US" sz="2200" dirty="0" smtClean="0">
                <a:solidFill>
                  <a:srgbClr val="000000"/>
                </a:solidFill>
                <a:ea typeface="Tahoma" panose="020B0604030504040204" pitchFamily="34" charset="0"/>
                <a:cs typeface="Tahoma" panose="020B0604030504040204" pitchFamily="34" charset="0"/>
              </a:rPr>
              <a:t>and </a:t>
            </a:r>
            <a:r>
              <a:rPr lang="en-US" sz="2200" i="1" dirty="0" smtClean="0">
                <a:solidFill>
                  <a:srgbClr val="000000"/>
                </a:solidFill>
                <a:ea typeface="Tahoma" panose="020B0604030504040204" pitchFamily="34" charset="0"/>
                <a:cs typeface="Tahoma" panose="020B0604030504040204" pitchFamily="34" charset="0"/>
              </a:rPr>
              <a:t>Ae. albopictus</a:t>
            </a:r>
            <a:r>
              <a:rPr lang="en-US" sz="2200" dirty="0" smtClean="0">
                <a:solidFill>
                  <a:srgbClr val="000000"/>
                </a:solidFill>
                <a:ea typeface="Tahoma" panose="020B0604030504040204" pitchFamily="34" charset="0"/>
                <a:cs typeface="Tahoma" panose="020B0604030504040204" pitchFamily="34" charset="0"/>
              </a:rPr>
              <a:t>)</a:t>
            </a:r>
          </a:p>
          <a:p>
            <a:pPr marL="342900" indent="-342900">
              <a:lnSpc>
                <a:spcPct val="100000"/>
              </a:lnSpc>
              <a:spcAft>
                <a:spcPts val="0"/>
              </a:spcAft>
              <a:buClr>
                <a:srgbClr val="002060"/>
              </a:buClr>
              <a:buSzPct val="100000"/>
              <a:buFont typeface="Wingdings" panose="05000000000000000000" pitchFamily="2" charset="2"/>
              <a:buChar char="§"/>
            </a:pPr>
            <a:endParaRPr lang="en-US" sz="2200" dirty="0" smtClean="0">
              <a:solidFill>
                <a:srgbClr val="000000"/>
              </a:solidFill>
              <a:ea typeface="Tahoma" panose="020B0604030504040204" pitchFamily="34" charset="0"/>
              <a:cs typeface="Tahoma" panose="020B0604030504040204" pitchFamily="34" charset="0"/>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ea typeface="Tahoma" panose="020B0604030504040204" pitchFamily="34" charset="0"/>
                <a:cs typeface="Tahoma" panose="020B0604030504040204" pitchFamily="34" charset="0"/>
              </a:rPr>
              <a:t>Sexual and congenital transmission</a:t>
            </a:r>
          </a:p>
          <a:p>
            <a:pPr marL="342900" indent="-342900">
              <a:lnSpc>
                <a:spcPct val="100000"/>
              </a:lnSpc>
              <a:spcAft>
                <a:spcPts val="0"/>
              </a:spcAft>
              <a:buClr>
                <a:srgbClr val="002060"/>
              </a:buClr>
              <a:buSzPct val="100000"/>
              <a:buFont typeface="Wingdings" panose="05000000000000000000" pitchFamily="2" charset="2"/>
              <a:buChar char="§"/>
            </a:pPr>
            <a:endParaRPr lang="en-US" sz="2200" dirty="0">
              <a:solidFill>
                <a:srgbClr val="000000"/>
              </a:solidFill>
              <a:ea typeface="Tahoma" panose="020B0604030504040204" pitchFamily="34" charset="0"/>
              <a:cs typeface="Tahoma" panose="020B0604030504040204" pitchFamily="34" charset="0"/>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ea typeface="Tahoma" panose="020B0604030504040204" pitchFamily="34" charset="0"/>
                <a:cs typeface="Tahoma" panose="020B0604030504040204" pitchFamily="34" charset="0"/>
              </a:rPr>
              <a:t>80% have no symptoms</a:t>
            </a:r>
          </a:p>
          <a:p>
            <a:pPr lvl="1" indent="0">
              <a:lnSpc>
                <a:spcPct val="100000"/>
              </a:lnSpc>
              <a:spcAft>
                <a:spcPts val="0"/>
              </a:spcAft>
              <a:buClr>
                <a:srgbClr val="002060"/>
              </a:buClr>
              <a:buSzPct val="100000"/>
              <a:buNone/>
            </a:pPr>
            <a:endParaRPr lang="en-US" sz="2200" dirty="0" smtClean="0">
              <a:solidFill>
                <a:srgbClr val="000000"/>
              </a:solidFill>
              <a:ea typeface="Tahoma" panose="020B0604030504040204" pitchFamily="34" charset="0"/>
              <a:cs typeface="Tahoma" panose="020B0604030504040204" pitchFamily="34" charset="0"/>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ea typeface="Tahoma" panose="020B0604030504040204" pitchFamily="34" charset="0"/>
                <a:cs typeface="Tahoma" panose="020B0604030504040204" pitchFamily="34" charset="0"/>
              </a:rPr>
              <a:t>Symptoms usually mild</a:t>
            </a:r>
          </a:p>
          <a:p>
            <a:pPr marL="342900" indent="-342900">
              <a:lnSpc>
                <a:spcPct val="100000"/>
              </a:lnSpc>
              <a:spcAft>
                <a:spcPts val="0"/>
              </a:spcAft>
              <a:buClr>
                <a:srgbClr val="002060"/>
              </a:buClr>
              <a:buSzPct val="100000"/>
              <a:buFont typeface="Wingdings" panose="05000000000000000000" pitchFamily="2" charset="2"/>
              <a:buChar char="§"/>
            </a:pPr>
            <a:endParaRPr lang="en-US" sz="2200" dirty="0" smtClean="0">
              <a:solidFill>
                <a:srgbClr val="000000"/>
              </a:solidFill>
              <a:ea typeface="Tahoma" panose="020B0604030504040204" pitchFamily="34" charset="0"/>
              <a:cs typeface="Tahoma" panose="020B0604030504040204" pitchFamily="34" charset="0"/>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ea typeface="Tahoma" panose="020B0604030504040204" pitchFamily="34" charset="0"/>
                <a:cs typeface="Tahoma" panose="020B0604030504040204" pitchFamily="34" charset="0"/>
              </a:rPr>
              <a:t>Linked to </a:t>
            </a:r>
            <a:r>
              <a:rPr lang="en-US" sz="2200" dirty="0">
                <a:solidFill>
                  <a:srgbClr val="000000"/>
                </a:solidFill>
                <a:ea typeface="Tahoma" panose="020B0604030504040204" pitchFamily="34" charset="0"/>
                <a:cs typeface="Tahoma" panose="020B0604030504040204" pitchFamily="34" charset="0"/>
              </a:rPr>
              <a:t>birth defects </a:t>
            </a:r>
            <a:r>
              <a:rPr lang="en-US" sz="2200" dirty="0" smtClean="0">
                <a:solidFill>
                  <a:srgbClr val="000000"/>
                </a:solidFill>
                <a:ea typeface="Tahoma" panose="020B0604030504040204" pitchFamily="34" charset="0"/>
                <a:cs typeface="Tahoma" panose="020B0604030504040204" pitchFamily="34" charset="0"/>
              </a:rPr>
              <a:t>(microcephaly</a:t>
            </a:r>
            <a:r>
              <a:rPr lang="en-US" sz="2200" dirty="0">
                <a:solidFill>
                  <a:srgbClr val="000000"/>
                </a:solidFill>
                <a:ea typeface="Tahoma" panose="020B0604030504040204" pitchFamily="34" charset="0"/>
                <a:cs typeface="Tahoma" panose="020B0604030504040204" pitchFamily="34" charset="0"/>
              </a:rPr>
              <a:t>) </a:t>
            </a:r>
            <a:r>
              <a:rPr lang="en-US" sz="2200" dirty="0" smtClean="0">
                <a:solidFill>
                  <a:srgbClr val="000000"/>
                </a:solidFill>
                <a:ea typeface="Tahoma" panose="020B0604030504040204" pitchFamily="34" charset="0"/>
                <a:cs typeface="Tahoma" panose="020B0604030504040204" pitchFamily="34" charset="0"/>
              </a:rPr>
              <a:t>     </a:t>
            </a:r>
          </a:p>
          <a:p>
            <a:pPr>
              <a:lnSpc>
                <a:spcPct val="100000"/>
              </a:lnSpc>
              <a:spcAft>
                <a:spcPts val="0"/>
              </a:spcAft>
              <a:buClr>
                <a:srgbClr val="002060"/>
              </a:buClr>
              <a:buSzPct val="100000"/>
              <a:buNone/>
            </a:pPr>
            <a:r>
              <a:rPr lang="en-US" sz="2200" dirty="0" smtClean="0">
                <a:solidFill>
                  <a:srgbClr val="000000"/>
                </a:solidFill>
                <a:ea typeface="Tahoma" panose="020B0604030504040204" pitchFamily="34" charset="0"/>
                <a:cs typeface="Tahoma" panose="020B0604030504040204" pitchFamily="34" charset="0"/>
              </a:rPr>
              <a:t>and </a:t>
            </a:r>
            <a:r>
              <a:rPr lang="en-US" sz="2200" dirty="0" err="1" smtClean="0">
                <a:solidFill>
                  <a:srgbClr val="020202"/>
                </a:solidFill>
                <a:ea typeface="Tahoma" panose="020B0604030504040204" pitchFamily="34" charset="0"/>
                <a:cs typeface="Tahoma" panose="020B0604030504040204" pitchFamily="34" charset="0"/>
              </a:rPr>
              <a:t>Guillain-</a:t>
            </a:r>
            <a:r>
              <a:rPr lang="en-US" sz="2200" dirty="0" err="1" smtClean="0">
                <a:solidFill>
                  <a:srgbClr val="020202"/>
                </a:solidFill>
              </a:rPr>
              <a:t>Barré</a:t>
            </a:r>
            <a:r>
              <a:rPr lang="en-US" sz="2200" dirty="0" smtClean="0">
                <a:solidFill>
                  <a:srgbClr val="020202"/>
                </a:solidFill>
              </a:rPr>
              <a:t> </a:t>
            </a:r>
            <a:r>
              <a:rPr lang="en-US" sz="2200" dirty="0">
                <a:solidFill>
                  <a:srgbClr val="020202"/>
                </a:solidFill>
                <a:ea typeface="Tahoma" panose="020B0604030504040204" pitchFamily="34" charset="0"/>
                <a:cs typeface="Tahoma" panose="020B0604030504040204" pitchFamily="34" charset="0"/>
              </a:rPr>
              <a:t>s</a:t>
            </a:r>
            <a:r>
              <a:rPr lang="en-US" sz="2200" dirty="0" smtClean="0">
                <a:solidFill>
                  <a:srgbClr val="020202"/>
                </a:solidFill>
                <a:ea typeface="Tahoma" panose="020B0604030504040204" pitchFamily="34" charset="0"/>
                <a:cs typeface="Tahoma" panose="020B0604030504040204" pitchFamily="34" charset="0"/>
              </a:rPr>
              <a:t>yndrome</a:t>
            </a:r>
          </a:p>
          <a:p>
            <a:pPr marL="342900" indent="-342900">
              <a:lnSpc>
                <a:spcPct val="100000"/>
              </a:lnSpc>
              <a:spcAft>
                <a:spcPts val="0"/>
              </a:spcAft>
              <a:buClr>
                <a:srgbClr val="002060"/>
              </a:buClr>
              <a:buSzPct val="100000"/>
              <a:buFont typeface="Wingdings" panose="05000000000000000000" pitchFamily="2" charset="2"/>
              <a:buChar char="§"/>
            </a:pPr>
            <a:endParaRPr lang="en-US" sz="2200" dirty="0" smtClean="0">
              <a:solidFill>
                <a:srgbClr val="000000"/>
              </a:solidFill>
              <a:ea typeface="Tahoma" panose="020B0604030504040204" pitchFamily="34" charset="0"/>
              <a:cs typeface="Tahoma" panose="020B0604030504040204" pitchFamily="34" charset="0"/>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ea typeface="Tahoma" panose="020B0604030504040204" pitchFamily="34" charset="0"/>
                <a:cs typeface="Tahoma" panose="020B0604030504040204" pitchFamily="34" charset="0"/>
              </a:rPr>
              <a:t>No </a:t>
            </a:r>
            <a:r>
              <a:rPr lang="en-US" sz="2200" dirty="0">
                <a:solidFill>
                  <a:srgbClr val="000000"/>
                </a:solidFill>
                <a:ea typeface="Tahoma" panose="020B0604030504040204" pitchFamily="34" charset="0"/>
                <a:cs typeface="Tahoma" panose="020B0604030504040204" pitchFamily="34" charset="0"/>
              </a:rPr>
              <a:t>treatment </a:t>
            </a:r>
            <a:r>
              <a:rPr lang="en-US" sz="2200" dirty="0" smtClean="0">
                <a:solidFill>
                  <a:srgbClr val="000000"/>
                </a:solidFill>
                <a:ea typeface="Tahoma" panose="020B0604030504040204" pitchFamily="34" charset="0"/>
                <a:cs typeface="Tahoma" panose="020B0604030504040204" pitchFamily="34" charset="0"/>
              </a:rPr>
              <a:t>or licensed vaccines</a:t>
            </a:r>
            <a:endParaRPr lang="en-US" sz="2200" dirty="0">
              <a:solidFill>
                <a:srgbClr val="000000"/>
              </a:solidFill>
              <a:ea typeface="Tahoma" panose="020B0604030504040204" pitchFamily="34" charset="0"/>
              <a:cs typeface="Tahoma" panose="020B0604030504040204" pitchFamily="34" charset="0"/>
            </a:endParaRPr>
          </a:p>
          <a:p>
            <a:pPr>
              <a:buNone/>
            </a:pPr>
            <a:endParaRPr lang="en-US" sz="2000" dirty="0" smtClean="0"/>
          </a:p>
          <a:p>
            <a:pPr lvl="1"/>
            <a:endParaRPr lang="en-US" sz="2000" dirty="0"/>
          </a:p>
          <a:p>
            <a:pPr marL="285750" indent="-285750">
              <a:buFont typeface="Arial" panose="020B0604020202020204" pitchFamily="34" charset="0"/>
              <a:buChar char="•"/>
            </a:pPr>
            <a:endParaRPr lang="en-US" sz="2000" dirty="0"/>
          </a:p>
        </p:txBody>
      </p:sp>
      <p:pic>
        <p:nvPicPr>
          <p:cNvPr id="9" name="Content Placeholder 8"/>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702601" y="2652888"/>
            <a:ext cx="3441399" cy="3925667"/>
          </a:xfrm>
          <a:prstGeom prst="rect">
            <a:avLst/>
          </a:prstGeom>
        </p:spPr>
      </p:pic>
    </p:spTree>
    <p:extLst>
      <p:ext uri="{BB962C8B-B14F-4D97-AF65-F5344CB8AC3E}">
        <p14:creationId xmlns:p14="http://schemas.microsoft.com/office/powerpoint/2010/main" val="3551854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349" y="104775"/>
            <a:ext cx="6172201" cy="1019175"/>
          </a:xfrm>
        </p:spPr>
        <p:txBody>
          <a:bodyPr/>
          <a:lstStyle/>
          <a:p>
            <a:r>
              <a:rPr lang="en-US" sz="2800" b="1" dirty="0" smtClean="0">
                <a:solidFill>
                  <a:srgbClr val="000000"/>
                </a:solidFill>
                <a:cs typeface="Avenir Light"/>
              </a:rPr>
              <a:t> </a:t>
            </a:r>
            <a:br>
              <a:rPr lang="en-US" sz="2800" b="1" dirty="0" smtClean="0">
                <a:solidFill>
                  <a:srgbClr val="000000"/>
                </a:solidFill>
                <a:cs typeface="Avenir Light"/>
              </a:rPr>
            </a:br>
            <a:r>
              <a:rPr lang="en-US" sz="2800" b="1" dirty="0" smtClean="0">
                <a:solidFill>
                  <a:srgbClr val="000000"/>
                </a:solidFill>
                <a:cs typeface="Avenir Light"/>
              </a:rPr>
              <a:t>Continental US States with ZIKV Cases</a:t>
            </a:r>
            <a:r>
              <a:rPr lang="en-US" sz="2800" b="1" dirty="0">
                <a:solidFill>
                  <a:srgbClr val="000000"/>
                </a:solidFill>
                <a:cs typeface="Avenir Light"/>
              </a:rPr>
              <a:t>,  2015-2017</a:t>
            </a:r>
            <a:r>
              <a:rPr lang="en-US" b="1" dirty="0">
                <a:solidFill>
                  <a:srgbClr val="000000"/>
                </a:solidFill>
                <a:cs typeface="Avenir Light"/>
              </a:rPr>
              <a:t/>
            </a:r>
            <a:br>
              <a:rPr lang="en-US" b="1" dirty="0">
                <a:solidFill>
                  <a:srgbClr val="000000"/>
                </a:solidFill>
                <a:cs typeface="Avenir Light"/>
              </a:rPr>
            </a:br>
            <a:endParaRPr lang="en-US" dirty="0"/>
          </a:p>
        </p:txBody>
      </p:sp>
      <p:sp>
        <p:nvSpPr>
          <p:cNvPr id="7" name="TextBox 6"/>
          <p:cNvSpPr txBox="1"/>
          <p:nvPr/>
        </p:nvSpPr>
        <p:spPr>
          <a:xfrm>
            <a:off x="0" y="5703838"/>
            <a:ext cx="9143999" cy="1600438"/>
          </a:xfrm>
          <a:prstGeom prst="rect">
            <a:avLst/>
          </a:prstGeom>
          <a:solidFill>
            <a:schemeClr val="bg1"/>
          </a:solidFill>
          <a:ln>
            <a:noFill/>
          </a:ln>
        </p:spPr>
        <p:txBody>
          <a:bodyPr wrap="square" lIns="0" tIns="0" rIns="0" bIns="0" rtlCol="0">
            <a:spAutoFit/>
          </a:bodyPr>
          <a:lstStyle/>
          <a:p>
            <a:pPr algn="ctr"/>
            <a:r>
              <a:rPr lang="en-US" sz="2000" b="1" dirty="0" smtClean="0">
                <a:solidFill>
                  <a:srgbClr val="000000"/>
                </a:solidFill>
                <a:cs typeface="Avenir Light"/>
              </a:rPr>
              <a:t>Total as </a:t>
            </a:r>
            <a:r>
              <a:rPr lang="en-US" sz="2000" b="1" dirty="0">
                <a:solidFill>
                  <a:srgbClr val="000000"/>
                </a:solidFill>
                <a:cs typeface="Avenir Light"/>
              </a:rPr>
              <a:t>of 5</a:t>
            </a:r>
            <a:r>
              <a:rPr lang="en-US" sz="2000" b="1" dirty="0" smtClean="0">
                <a:solidFill>
                  <a:srgbClr val="000000"/>
                </a:solidFill>
                <a:cs typeface="Avenir Light"/>
              </a:rPr>
              <a:t>/17/2017: US States = 4,949</a:t>
            </a:r>
          </a:p>
          <a:p>
            <a:pPr algn="ctr"/>
            <a:r>
              <a:rPr lang="en-US" sz="2000" b="1" dirty="0" smtClean="0">
                <a:solidFill>
                  <a:srgbClr val="000000"/>
                </a:solidFill>
                <a:cs typeface="Avenir Light"/>
              </a:rPr>
              <a:t>Total as of 3/31/2017: San Diego County = 78</a:t>
            </a:r>
          </a:p>
          <a:p>
            <a:pPr algn="ctr"/>
            <a:endParaRPr lang="en-US" sz="1600" b="1" dirty="0" smtClean="0">
              <a:solidFill>
                <a:srgbClr val="000000"/>
              </a:solidFill>
              <a:cs typeface="Avenir Light"/>
            </a:endParaRPr>
          </a:p>
          <a:p>
            <a:pPr algn="ctr"/>
            <a:r>
              <a:rPr lang="en-US" sz="1200" b="1" dirty="0" smtClean="0">
                <a:solidFill>
                  <a:srgbClr val="000000"/>
                </a:solidFill>
                <a:cs typeface="Avenir Light"/>
              </a:rPr>
              <a:t>Sources: CDC, CDPH</a:t>
            </a:r>
            <a:r>
              <a:rPr lang="en-US" sz="1200" b="1" dirty="0">
                <a:solidFill>
                  <a:srgbClr val="000000"/>
                </a:solidFill>
                <a:cs typeface="Avenir Light"/>
              </a:rPr>
              <a:t>.</a:t>
            </a:r>
            <a:r>
              <a:rPr lang="en-US" sz="1200" b="1" dirty="0" smtClean="0">
                <a:solidFill>
                  <a:srgbClr val="000000"/>
                </a:solidFill>
                <a:cs typeface="Avenir Light"/>
              </a:rPr>
              <a:t> </a:t>
            </a:r>
            <a:r>
              <a:rPr lang="en-US" sz="1200" dirty="0" smtClean="0">
                <a:solidFill>
                  <a:srgbClr val="000000"/>
                </a:solidFill>
                <a:cs typeface="Avenir Light"/>
              </a:rPr>
              <a:t>Downloaded 5/17/17 from: </a:t>
            </a:r>
            <a:r>
              <a:rPr lang="en-US" sz="1200" dirty="0" smtClean="0">
                <a:solidFill>
                  <a:srgbClr val="000000"/>
                </a:solidFill>
                <a:cs typeface="Avenir Light"/>
                <a:hlinkClick r:id="rId3"/>
              </a:rPr>
              <a:t>https</a:t>
            </a:r>
            <a:r>
              <a:rPr lang="en-US" sz="1200" dirty="0">
                <a:solidFill>
                  <a:srgbClr val="000000"/>
                </a:solidFill>
                <a:cs typeface="Avenir Light"/>
                <a:hlinkClick r:id="rId3"/>
              </a:rPr>
              <a:t>://</a:t>
            </a:r>
            <a:r>
              <a:rPr lang="en-US" sz="1200" dirty="0" smtClean="0">
                <a:solidFill>
                  <a:srgbClr val="000000"/>
                </a:solidFill>
                <a:cs typeface="Avenir Light"/>
                <a:hlinkClick r:id="rId3"/>
              </a:rPr>
              <a:t>www.cdc.gov/zika/reporting/2017-case-counts.html</a:t>
            </a:r>
            <a:endParaRPr lang="en-US" sz="1200" dirty="0" smtClean="0">
              <a:solidFill>
                <a:srgbClr val="000000"/>
              </a:solidFill>
              <a:cs typeface="Avenir Light"/>
            </a:endParaRPr>
          </a:p>
          <a:p>
            <a:pPr algn="ctr"/>
            <a:r>
              <a:rPr lang="en-US" sz="1200" dirty="0" smtClean="0">
                <a:solidFill>
                  <a:srgbClr val="000000"/>
                </a:solidFill>
                <a:cs typeface="Avenir Light"/>
                <a:hlinkClick r:id="rId4"/>
              </a:rPr>
              <a:t>https</a:t>
            </a:r>
            <a:r>
              <a:rPr lang="en-US" sz="1200" dirty="0">
                <a:solidFill>
                  <a:srgbClr val="000000"/>
                </a:solidFill>
                <a:cs typeface="Avenir Light"/>
                <a:hlinkClick r:id="rId4"/>
              </a:rPr>
              <a:t>://</a:t>
            </a:r>
            <a:r>
              <a:rPr lang="en-US" sz="1200" dirty="0" smtClean="0">
                <a:solidFill>
                  <a:srgbClr val="000000"/>
                </a:solidFill>
                <a:cs typeface="Avenir Light"/>
                <a:hlinkClick r:id="rId4"/>
              </a:rPr>
              <a:t>archive.cdph.ca.gov/HealthInfo/discond/Pages/Zika.aspx</a:t>
            </a:r>
            <a:endParaRPr lang="en-US" sz="1200" dirty="0" smtClean="0">
              <a:solidFill>
                <a:srgbClr val="000000"/>
              </a:solidFill>
              <a:cs typeface="Avenir Light"/>
            </a:endParaRPr>
          </a:p>
          <a:p>
            <a:pPr algn="ctr"/>
            <a:endParaRPr lang="en-US" sz="1200" dirty="0" smtClean="0">
              <a:solidFill>
                <a:srgbClr val="000000"/>
              </a:solidFill>
              <a:cs typeface="Avenir Light"/>
            </a:endParaRPr>
          </a:p>
          <a:p>
            <a:pPr algn="ctr"/>
            <a:r>
              <a:rPr lang="en-US" sz="1200" dirty="0" smtClean="0">
                <a:solidFill>
                  <a:srgbClr val="000000"/>
                </a:solidFill>
                <a:cs typeface="Avenir Light"/>
              </a:rPr>
              <a:t>  </a:t>
            </a:r>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67" y="1399822"/>
            <a:ext cx="7958666" cy="4268111"/>
          </a:xfrm>
          <a:prstGeom prst="rect">
            <a:avLst/>
          </a:prstGeom>
        </p:spPr>
      </p:pic>
      <p:sp>
        <p:nvSpPr>
          <p:cNvPr id="9" name="TextBox 8"/>
          <p:cNvSpPr txBox="1"/>
          <p:nvPr/>
        </p:nvSpPr>
        <p:spPr>
          <a:xfrm>
            <a:off x="2059548" y="3244183"/>
            <a:ext cx="634789" cy="246221"/>
          </a:xfrm>
          <a:prstGeom prst="rect">
            <a:avLst/>
          </a:prstGeom>
          <a:solidFill>
            <a:schemeClr val="bg1"/>
          </a:solidFill>
          <a:ln>
            <a:solidFill>
              <a:srgbClr val="000000"/>
            </a:solidFill>
          </a:ln>
        </p:spPr>
        <p:txBody>
          <a:bodyPr wrap="none" lIns="0" tIns="0" rIns="0" bIns="0" rtlCol="0">
            <a:spAutoFit/>
          </a:bodyPr>
          <a:lstStyle/>
          <a:p>
            <a:r>
              <a:rPr lang="en-US" sz="1600" b="1" dirty="0" smtClean="0">
                <a:solidFill>
                  <a:srgbClr val="000000"/>
                </a:solidFill>
                <a:cs typeface="Avenir Light"/>
              </a:rPr>
              <a:t> ~ 527 </a:t>
            </a:r>
            <a:endParaRPr lang="en-US" sz="1600" b="1" dirty="0" smtClean="0">
              <a:solidFill>
                <a:srgbClr val="000099"/>
              </a:solidFill>
              <a:cs typeface="Avenir Light"/>
            </a:endParaRPr>
          </a:p>
        </p:txBody>
      </p:sp>
      <p:sp>
        <p:nvSpPr>
          <p:cNvPr id="10" name="TextBox 9"/>
          <p:cNvSpPr txBox="1"/>
          <p:nvPr/>
        </p:nvSpPr>
        <p:spPr>
          <a:xfrm>
            <a:off x="2344883" y="3889025"/>
            <a:ext cx="343043" cy="246221"/>
          </a:xfrm>
          <a:prstGeom prst="rect">
            <a:avLst/>
          </a:prstGeom>
          <a:solidFill>
            <a:schemeClr val="bg1"/>
          </a:solidFill>
          <a:ln>
            <a:solidFill>
              <a:srgbClr val="000000"/>
            </a:solidFill>
          </a:ln>
        </p:spPr>
        <p:txBody>
          <a:bodyPr wrap="none" lIns="0" tIns="0" rIns="0" bIns="0" rtlCol="0">
            <a:spAutoFit/>
          </a:bodyPr>
          <a:lstStyle/>
          <a:p>
            <a:r>
              <a:rPr lang="en-US" sz="1600" b="1" dirty="0" smtClean="0">
                <a:solidFill>
                  <a:srgbClr val="000000"/>
                </a:solidFill>
                <a:cs typeface="Avenir Light"/>
              </a:rPr>
              <a:t> 78 </a:t>
            </a:r>
            <a:endParaRPr lang="en-US" sz="1600" b="1" dirty="0" smtClean="0">
              <a:solidFill>
                <a:srgbClr val="000099"/>
              </a:solidFill>
              <a:cs typeface="Avenir Light"/>
            </a:endParaRPr>
          </a:p>
        </p:txBody>
      </p:sp>
    </p:spTree>
    <p:extLst>
      <p:ext uri="{BB962C8B-B14F-4D97-AF65-F5344CB8AC3E}">
        <p14:creationId xmlns:p14="http://schemas.microsoft.com/office/powerpoint/2010/main" val="237811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849" y="197762"/>
            <a:ext cx="7134570" cy="741362"/>
          </a:xfrm>
        </p:spPr>
        <p:txBody>
          <a:bodyPr/>
          <a:lstStyle/>
          <a:p>
            <a:r>
              <a:rPr lang="en-US" sz="2800" b="1" dirty="0" smtClean="0">
                <a:solidFill>
                  <a:srgbClr val="020202"/>
                </a:solidFill>
              </a:rPr>
              <a:t> ZIKV Epidemiological </a:t>
            </a:r>
            <a:br>
              <a:rPr lang="en-US" sz="2800" b="1" dirty="0" smtClean="0">
                <a:solidFill>
                  <a:srgbClr val="020202"/>
                </a:solidFill>
              </a:rPr>
            </a:br>
            <a:r>
              <a:rPr lang="en-US" sz="2800" b="1" dirty="0" smtClean="0">
                <a:solidFill>
                  <a:srgbClr val="020202"/>
                </a:solidFill>
              </a:rPr>
              <a:t>Surveillance</a:t>
            </a:r>
            <a:endParaRPr lang="en-US" sz="2800" b="1" dirty="0">
              <a:solidFill>
                <a:srgbClr val="020202"/>
              </a:solidFill>
            </a:endParaRPr>
          </a:p>
        </p:txBody>
      </p:sp>
      <p:sp>
        <p:nvSpPr>
          <p:cNvPr id="9" name="Text Placeholder 8"/>
          <p:cNvSpPr>
            <a:spLocks noGrp="1"/>
          </p:cNvSpPr>
          <p:nvPr>
            <p:ph type="body" idx="1"/>
          </p:nvPr>
        </p:nvSpPr>
        <p:spPr>
          <a:xfrm>
            <a:off x="164122" y="1212112"/>
            <a:ext cx="8894817" cy="520995"/>
          </a:xfrm>
        </p:spPr>
        <p:txBody>
          <a:bodyPr>
            <a:noAutofit/>
          </a:bodyPr>
          <a:lstStyle/>
          <a:p>
            <a:pPr algn="ctr"/>
            <a:endParaRPr lang="en-US" sz="2200" b="1" dirty="0" smtClean="0">
              <a:solidFill>
                <a:schemeClr val="accent6">
                  <a:lumMod val="50000"/>
                </a:schemeClr>
              </a:solidFill>
            </a:endParaRPr>
          </a:p>
          <a:p>
            <a:pPr algn="ctr"/>
            <a:r>
              <a:rPr lang="en-US" sz="2200" b="1" dirty="0" smtClean="0">
                <a:solidFill>
                  <a:schemeClr val="accent6">
                    <a:lumMod val="50000"/>
                  </a:schemeClr>
                </a:solidFill>
              </a:rPr>
              <a:t>ZIKV infection: A NATIONAL reportable condition</a:t>
            </a:r>
            <a:endParaRPr lang="en-US" sz="2200" b="1" dirty="0">
              <a:solidFill>
                <a:schemeClr val="accent6">
                  <a:lumMod val="50000"/>
                </a:schemeClr>
              </a:solidFill>
            </a:endParaRPr>
          </a:p>
        </p:txBody>
      </p:sp>
      <p:sp>
        <p:nvSpPr>
          <p:cNvPr id="13" name="Content Placeholder 12"/>
          <p:cNvSpPr>
            <a:spLocks noGrp="1"/>
          </p:cNvSpPr>
          <p:nvPr>
            <p:ph sz="half" idx="2"/>
          </p:nvPr>
        </p:nvSpPr>
        <p:spPr>
          <a:xfrm>
            <a:off x="323849" y="1887415"/>
            <a:ext cx="8505826" cy="4789832"/>
          </a:xfrm>
        </p:spPr>
        <p:txBody>
          <a:bodyPr>
            <a:normAutofit/>
          </a:bodyPr>
          <a:lstStyle/>
          <a:p>
            <a:pPr marL="342900" indent="-342900">
              <a:lnSpc>
                <a:spcPct val="100000"/>
              </a:lnSpc>
              <a:spcAft>
                <a:spcPts val="0"/>
              </a:spcAft>
              <a:buClr>
                <a:srgbClr val="002060"/>
              </a:buClr>
              <a:buSzPct val="100000"/>
              <a:buFont typeface="Wingdings" panose="05000000000000000000" pitchFamily="2" charset="2"/>
              <a:buChar char="§"/>
            </a:pPr>
            <a:r>
              <a:rPr lang="en-US" sz="2200" b="1" dirty="0" err="1" smtClean="0">
                <a:solidFill>
                  <a:srgbClr val="020202"/>
                </a:solidFill>
              </a:rPr>
              <a:t>ArboNET</a:t>
            </a:r>
            <a:r>
              <a:rPr lang="en-US" sz="2200" b="1" dirty="0" smtClean="0">
                <a:solidFill>
                  <a:srgbClr val="020202"/>
                </a:solidFill>
              </a:rPr>
              <a:t>: </a:t>
            </a:r>
            <a:r>
              <a:rPr lang="en-US" sz="2200" dirty="0">
                <a:solidFill>
                  <a:srgbClr val="020202"/>
                </a:solidFill>
              </a:rPr>
              <a:t>National surveillance </a:t>
            </a:r>
            <a:r>
              <a:rPr lang="en-US" sz="2200" dirty="0" smtClean="0">
                <a:solidFill>
                  <a:srgbClr val="020202"/>
                </a:solidFill>
              </a:rPr>
              <a:t>system for </a:t>
            </a:r>
            <a:r>
              <a:rPr lang="en-US" sz="2200" dirty="0" err="1">
                <a:solidFill>
                  <a:srgbClr val="020202"/>
                </a:solidFill>
              </a:rPr>
              <a:t>arboviral</a:t>
            </a:r>
            <a:r>
              <a:rPr lang="en-US" sz="2200" dirty="0">
                <a:solidFill>
                  <a:srgbClr val="020202"/>
                </a:solidFill>
              </a:rPr>
              <a:t> diseases in the United </a:t>
            </a:r>
            <a:r>
              <a:rPr lang="en-US" sz="2200" dirty="0" smtClean="0">
                <a:solidFill>
                  <a:srgbClr val="020202"/>
                </a:solidFill>
              </a:rPr>
              <a:t>States</a:t>
            </a:r>
          </a:p>
          <a:p>
            <a:pPr>
              <a:lnSpc>
                <a:spcPct val="100000"/>
              </a:lnSpc>
              <a:spcAft>
                <a:spcPts val="0"/>
              </a:spcAft>
            </a:pPr>
            <a:endParaRPr lang="en-US" sz="2200" b="1" dirty="0" smtClean="0">
              <a:solidFill>
                <a:srgbClr val="020202"/>
              </a:solidFill>
            </a:endParaRPr>
          </a:p>
          <a:p>
            <a:pPr marL="914400" lvl="1" indent="-342900">
              <a:lnSpc>
                <a:spcPct val="100000"/>
              </a:lnSpc>
              <a:spcAft>
                <a:spcPts val="0"/>
              </a:spcAft>
              <a:buClr>
                <a:srgbClr val="002060"/>
              </a:buClr>
              <a:buSzPct val="100000"/>
              <a:buFont typeface="Wingdings" panose="05000000000000000000" pitchFamily="2" charset="2"/>
              <a:buChar char="§"/>
              <a:tabLst>
                <a:tab pos="685800" algn="l"/>
              </a:tabLst>
            </a:pPr>
            <a:r>
              <a:rPr lang="en-US" sz="2200" b="1" dirty="0">
                <a:solidFill>
                  <a:srgbClr val="000000"/>
                </a:solidFill>
              </a:rPr>
              <a:t>D</a:t>
            </a:r>
            <a:r>
              <a:rPr lang="en-US" sz="2200" b="1" dirty="0" smtClean="0">
                <a:solidFill>
                  <a:srgbClr val="000000"/>
                </a:solidFill>
              </a:rPr>
              <a:t>emographic and travel information collected: </a:t>
            </a:r>
            <a:r>
              <a:rPr lang="en-US" sz="2200" dirty="0" smtClean="0">
                <a:solidFill>
                  <a:srgbClr val="000000"/>
                </a:solidFill>
              </a:rPr>
              <a:t>Age, gender, race/ethnicity, country of birth, country of travel</a:t>
            </a:r>
          </a:p>
          <a:p>
            <a:pPr marL="914400" lvl="1" indent="-342900">
              <a:lnSpc>
                <a:spcPct val="100000"/>
              </a:lnSpc>
              <a:spcAft>
                <a:spcPts val="0"/>
              </a:spcAft>
              <a:buClr>
                <a:srgbClr val="002060"/>
              </a:buClr>
              <a:buSzPct val="100000"/>
              <a:buFont typeface="Wingdings" panose="05000000000000000000" pitchFamily="2" charset="2"/>
              <a:buChar char="§"/>
              <a:tabLst>
                <a:tab pos="685800" algn="l"/>
              </a:tabLst>
            </a:pPr>
            <a:endParaRPr lang="en-US" sz="2200" dirty="0" smtClean="0">
              <a:solidFill>
                <a:srgbClr val="000000"/>
              </a:solidFill>
            </a:endParaRPr>
          </a:p>
          <a:p>
            <a:pPr marL="914400" lvl="1" indent="-342900">
              <a:lnSpc>
                <a:spcPct val="100000"/>
              </a:lnSpc>
              <a:spcAft>
                <a:spcPts val="0"/>
              </a:spcAft>
              <a:buClr>
                <a:srgbClr val="002060"/>
              </a:buClr>
              <a:buSzPct val="100000"/>
              <a:buFont typeface="Wingdings" panose="05000000000000000000" pitchFamily="2" charset="2"/>
              <a:buChar char="§"/>
              <a:tabLst>
                <a:tab pos="685800" algn="l"/>
              </a:tabLst>
            </a:pPr>
            <a:r>
              <a:rPr lang="en-US" sz="2200" b="1" dirty="0" smtClean="0">
                <a:solidFill>
                  <a:srgbClr val="000000"/>
                </a:solidFill>
              </a:rPr>
              <a:t>Information not collected: </a:t>
            </a:r>
            <a:r>
              <a:rPr lang="en-US" sz="2200" dirty="0" smtClean="0">
                <a:solidFill>
                  <a:srgbClr val="000000"/>
                </a:solidFill>
              </a:rPr>
              <a:t>Language,</a:t>
            </a:r>
            <a:r>
              <a:rPr lang="en-US" sz="2200" b="1" dirty="0" smtClean="0">
                <a:solidFill>
                  <a:srgbClr val="000000"/>
                </a:solidFill>
              </a:rPr>
              <a:t> </a:t>
            </a:r>
            <a:r>
              <a:rPr lang="en-US" sz="2200" dirty="0" smtClean="0">
                <a:solidFill>
                  <a:srgbClr val="000000"/>
                </a:solidFill>
              </a:rPr>
              <a:t>reason for travel, and travel duration</a:t>
            </a:r>
          </a:p>
          <a:p>
            <a:pPr marL="914400" lvl="1" indent="-342900">
              <a:spcAft>
                <a:spcPts val="0"/>
              </a:spcAft>
              <a:buClr>
                <a:srgbClr val="002060"/>
              </a:buClr>
              <a:buSzPct val="100000"/>
              <a:buFont typeface="Wingdings" panose="05000000000000000000" pitchFamily="2" charset="2"/>
              <a:buChar char="§"/>
              <a:tabLst>
                <a:tab pos="685800" algn="l"/>
              </a:tabLst>
            </a:pPr>
            <a:endParaRPr lang="en-US" sz="2200" dirty="0" smtClean="0">
              <a:solidFill>
                <a:srgbClr val="000000"/>
              </a:solidFill>
            </a:endParaRPr>
          </a:p>
          <a:p>
            <a:pPr marL="342900" lvl="1" indent="-342900">
              <a:lnSpc>
                <a:spcPct val="100000"/>
              </a:lnSpc>
              <a:spcAft>
                <a:spcPts val="0"/>
              </a:spcAft>
              <a:buClr>
                <a:srgbClr val="002060"/>
              </a:buClr>
              <a:buSzPct val="100000"/>
              <a:buFont typeface="Wingdings" panose="05000000000000000000" pitchFamily="2" charset="2"/>
              <a:buChar char="§"/>
              <a:tabLst>
                <a:tab pos="685800" algn="l"/>
              </a:tabLst>
            </a:pPr>
            <a:r>
              <a:rPr lang="en-US" sz="2200" dirty="0" smtClean="0">
                <a:solidFill>
                  <a:srgbClr val="020202"/>
                </a:solidFill>
              </a:rPr>
              <a:t>Information is needed to guide </a:t>
            </a:r>
            <a:r>
              <a:rPr lang="en-US" sz="2200" dirty="0">
                <a:solidFill>
                  <a:srgbClr val="020202"/>
                </a:solidFill>
              </a:rPr>
              <a:t>culturally and linguistically</a:t>
            </a:r>
            <a:r>
              <a:rPr lang="en-US" sz="2200" dirty="0" smtClean="0">
                <a:solidFill>
                  <a:srgbClr val="020202"/>
                </a:solidFill>
              </a:rPr>
              <a:t> targeted public health interventions</a:t>
            </a:r>
            <a:endParaRPr lang="en-US" sz="2200" dirty="0">
              <a:solidFill>
                <a:srgbClr val="020202"/>
              </a:solidFill>
            </a:endParaRPr>
          </a:p>
        </p:txBody>
      </p:sp>
    </p:spTree>
    <p:extLst>
      <p:ext uri="{BB962C8B-B14F-4D97-AF65-F5344CB8AC3E}">
        <p14:creationId xmlns:p14="http://schemas.microsoft.com/office/powerpoint/2010/main" val="378356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20202"/>
                </a:solidFill>
              </a:rPr>
              <a:t>Objectives</a:t>
            </a:r>
            <a:endParaRPr lang="en-US" sz="2800" b="1" dirty="0">
              <a:solidFill>
                <a:srgbClr val="020202"/>
              </a:solidFill>
            </a:endParaRPr>
          </a:p>
        </p:txBody>
      </p:sp>
      <p:sp>
        <p:nvSpPr>
          <p:cNvPr id="7" name="Content Placeholder 6"/>
          <p:cNvSpPr>
            <a:spLocks noGrp="1"/>
          </p:cNvSpPr>
          <p:nvPr>
            <p:ph idx="1"/>
          </p:nvPr>
        </p:nvSpPr>
        <p:spPr>
          <a:xfrm>
            <a:off x="495300" y="1628775"/>
            <a:ext cx="8039101" cy="4648653"/>
          </a:xfrm>
        </p:spPr>
        <p:txBody>
          <a:bodyPr>
            <a:normAutofit/>
          </a:bodyPr>
          <a:lstStyle/>
          <a:p>
            <a:pPr lvl="1" indent="0">
              <a:buNone/>
            </a:pPr>
            <a:endParaRPr lang="en-US" sz="2200" dirty="0">
              <a:solidFill>
                <a:schemeClr val="tx1">
                  <a:lumMod val="50000"/>
                </a:schemeClr>
              </a:solidFill>
            </a:endParaRPr>
          </a:p>
          <a:p>
            <a:pPr marL="1028700" lvl="1" indent="-457200">
              <a:lnSpc>
                <a:spcPct val="100000"/>
              </a:lnSpc>
              <a:spcAft>
                <a:spcPts val="0"/>
              </a:spcAft>
              <a:buClrTx/>
              <a:buFont typeface="+mj-lt"/>
              <a:buAutoNum type="arabicPeriod"/>
            </a:pPr>
            <a:r>
              <a:rPr lang="en-US" sz="2200" dirty="0" smtClean="0">
                <a:solidFill>
                  <a:srgbClr val="000000"/>
                </a:solidFill>
              </a:rPr>
              <a:t>To describe demographics</a:t>
            </a:r>
            <a:r>
              <a:rPr lang="en-US" sz="2200" dirty="0">
                <a:solidFill>
                  <a:srgbClr val="000000"/>
                </a:solidFill>
              </a:rPr>
              <a:t>, travel patterns, and other characteristics among travel-associated </a:t>
            </a:r>
            <a:r>
              <a:rPr lang="en-US" sz="2200" dirty="0" smtClean="0">
                <a:solidFill>
                  <a:srgbClr val="000000"/>
                </a:solidFill>
              </a:rPr>
              <a:t>Zika virus (ZIKV) infection cases in </a:t>
            </a:r>
            <a:r>
              <a:rPr lang="en-US" sz="2200" dirty="0">
                <a:solidFill>
                  <a:srgbClr val="000000"/>
                </a:solidFill>
              </a:rPr>
              <a:t>San Diego </a:t>
            </a:r>
            <a:r>
              <a:rPr lang="en-US" sz="2200" dirty="0" smtClean="0">
                <a:solidFill>
                  <a:srgbClr val="000000"/>
                </a:solidFill>
              </a:rPr>
              <a:t>County</a:t>
            </a:r>
          </a:p>
          <a:p>
            <a:pPr marL="1028700" lvl="1" indent="-457200">
              <a:lnSpc>
                <a:spcPct val="100000"/>
              </a:lnSpc>
              <a:spcAft>
                <a:spcPts val="0"/>
              </a:spcAft>
              <a:buClr>
                <a:srgbClr val="002060"/>
              </a:buClr>
              <a:buFont typeface="+mj-lt"/>
              <a:buAutoNum type="arabicPeriod"/>
            </a:pPr>
            <a:endParaRPr lang="en-US" sz="2200" dirty="0">
              <a:solidFill>
                <a:srgbClr val="000000"/>
              </a:solidFill>
            </a:endParaRPr>
          </a:p>
          <a:p>
            <a:pPr marL="1028700" lvl="1" indent="-457200">
              <a:lnSpc>
                <a:spcPct val="100000"/>
              </a:lnSpc>
              <a:spcAft>
                <a:spcPts val="0"/>
              </a:spcAft>
              <a:buClrTx/>
              <a:buFont typeface="+mj-lt"/>
              <a:buAutoNum type="arabicPeriod"/>
            </a:pPr>
            <a:r>
              <a:rPr lang="en-US" sz="2200" dirty="0" smtClean="0">
                <a:solidFill>
                  <a:srgbClr val="020202"/>
                </a:solidFill>
              </a:rPr>
              <a:t>To compare San </a:t>
            </a:r>
            <a:r>
              <a:rPr lang="en-US" sz="2200" dirty="0">
                <a:solidFill>
                  <a:srgbClr val="020202"/>
                </a:solidFill>
              </a:rPr>
              <a:t>Diego County </a:t>
            </a:r>
            <a:r>
              <a:rPr lang="en-US" sz="2200" dirty="0" smtClean="0">
                <a:solidFill>
                  <a:srgbClr val="020202"/>
                </a:solidFill>
              </a:rPr>
              <a:t>travel-associated ZIKV cases by </a:t>
            </a:r>
            <a:r>
              <a:rPr lang="en-US" sz="2200" dirty="0">
                <a:solidFill>
                  <a:srgbClr val="020202"/>
                </a:solidFill>
              </a:rPr>
              <a:t>reason of </a:t>
            </a:r>
            <a:r>
              <a:rPr lang="en-US" sz="2200" dirty="0" smtClean="0">
                <a:solidFill>
                  <a:srgbClr val="020202"/>
                </a:solidFill>
              </a:rPr>
              <a:t>travel</a:t>
            </a:r>
            <a:endParaRPr lang="en-US" sz="2200" dirty="0">
              <a:solidFill>
                <a:srgbClr val="020202"/>
              </a:solidFill>
            </a:endParaRPr>
          </a:p>
          <a:p>
            <a:endParaRPr lang="en-US" sz="2000" dirty="0"/>
          </a:p>
        </p:txBody>
      </p:sp>
    </p:spTree>
    <p:extLst>
      <p:ext uri="{BB962C8B-B14F-4D97-AF65-F5344CB8AC3E}">
        <p14:creationId xmlns:p14="http://schemas.microsoft.com/office/powerpoint/2010/main" val="917833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74" y="269002"/>
            <a:ext cx="5326743" cy="741362"/>
          </a:xfrm>
        </p:spPr>
        <p:txBody>
          <a:bodyPr/>
          <a:lstStyle/>
          <a:p>
            <a:r>
              <a:rPr lang="en-US" sz="2800" b="1" dirty="0" smtClean="0">
                <a:solidFill>
                  <a:srgbClr val="020202"/>
                </a:solidFill>
              </a:rPr>
              <a:t>Methods</a:t>
            </a:r>
            <a:endParaRPr lang="en-US" sz="2800" b="1" dirty="0">
              <a:solidFill>
                <a:srgbClr val="020202"/>
              </a:solidFill>
            </a:endParaRPr>
          </a:p>
        </p:txBody>
      </p:sp>
      <p:sp>
        <p:nvSpPr>
          <p:cNvPr id="3" name="Text Placeholder 2"/>
          <p:cNvSpPr>
            <a:spLocks noGrp="1"/>
          </p:cNvSpPr>
          <p:nvPr>
            <p:ph type="body" sz="quarter" idx="13"/>
          </p:nvPr>
        </p:nvSpPr>
        <p:spPr>
          <a:xfrm>
            <a:off x="1" y="1190075"/>
            <a:ext cx="9144000" cy="589641"/>
          </a:xfrm>
        </p:spPr>
        <p:txBody>
          <a:bodyPr>
            <a:noAutofit/>
          </a:bodyPr>
          <a:lstStyle/>
          <a:p>
            <a:pPr algn="ctr"/>
            <a:r>
              <a:rPr lang="en-US" sz="2200" b="1" dirty="0" smtClean="0">
                <a:solidFill>
                  <a:schemeClr val="accent6">
                    <a:lumMod val="50000"/>
                  </a:schemeClr>
                </a:solidFill>
              </a:rPr>
              <a:t> San Diego County Epidemiology Program</a:t>
            </a:r>
            <a:endParaRPr lang="en-US" sz="2200" b="1" dirty="0">
              <a:solidFill>
                <a:schemeClr val="accent6">
                  <a:lumMod val="50000"/>
                </a:schemeClr>
              </a:solidFill>
            </a:endParaRPr>
          </a:p>
        </p:txBody>
      </p:sp>
      <p:sp>
        <p:nvSpPr>
          <p:cNvPr id="4" name="Content Placeholder 3"/>
          <p:cNvSpPr>
            <a:spLocks noGrp="1"/>
          </p:cNvSpPr>
          <p:nvPr>
            <p:ph idx="1"/>
          </p:nvPr>
        </p:nvSpPr>
        <p:spPr>
          <a:xfrm>
            <a:off x="513174" y="1959427"/>
            <a:ext cx="8173625" cy="4318001"/>
          </a:xfrm>
        </p:spPr>
        <p:txBody>
          <a:bodyPr>
            <a:noAutofit/>
          </a:bodyPr>
          <a:lstStyle/>
          <a:p>
            <a:pPr>
              <a:lnSpc>
                <a:spcPct val="100000"/>
              </a:lnSpc>
              <a:spcAft>
                <a:spcPts val="0"/>
              </a:spcAft>
              <a:buClr>
                <a:srgbClr val="002060"/>
              </a:buClr>
              <a:buSzPct val="100000"/>
              <a:buNone/>
            </a:pPr>
            <a:r>
              <a:rPr lang="en-US" sz="2200" b="1" dirty="0" smtClean="0">
                <a:solidFill>
                  <a:srgbClr val="000000"/>
                </a:solidFill>
              </a:rPr>
              <a:t> </a:t>
            </a:r>
          </a:p>
          <a:p>
            <a:pPr marL="285750" indent="-28575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rPr>
              <a:t>As of </a:t>
            </a:r>
            <a:r>
              <a:rPr lang="en-US" sz="2200" dirty="0">
                <a:solidFill>
                  <a:srgbClr val="000000"/>
                </a:solidFill>
              </a:rPr>
              <a:t>February </a:t>
            </a:r>
            <a:r>
              <a:rPr lang="en-US" sz="2200" dirty="0" smtClean="0">
                <a:solidFill>
                  <a:srgbClr val="000000"/>
                </a:solidFill>
              </a:rPr>
              <a:t>2016, enhanced </a:t>
            </a:r>
            <a:r>
              <a:rPr lang="en-US" sz="2200" dirty="0">
                <a:solidFill>
                  <a:srgbClr val="000000"/>
                </a:solidFill>
              </a:rPr>
              <a:t>completeness of </a:t>
            </a:r>
            <a:r>
              <a:rPr lang="en-US" sz="2200" dirty="0" smtClean="0">
                <a:solidFill>
                  <a:srgbClr val="000000"/>
                </a:solidFill>
              </a:rPr>
              <a:t>demographic variables for travel-associated ZIKV cases</a:t>
            </a:r>
          </a:p>
          <a:p>
            <a:pPr>
              <a:lnSpc>
                <a:spcPct val="100000"/>
              </a:lnSpc>
              <a:spcAft>
                <a:spcPts val="0"/>
              </a:spcAft>
              <a:buClr>
                <a:srgbClr val="002060"/>
              </a:buClr>
              <a:buSzPct val="100000"/>
              <a:buNone/>
            </a:pPr>
            <a:endParaRPr lang="en-US" sz="2200" dirty="0" smtClean="0">
              <a:solidFill>
                <a:srgbClr val="000000"/>
              </a:solidFill>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rPr>
              <a:t>Added questions </a:t>
            </a:r>
            <a:r>
              <a:rPr lang="en-US" sz="2200" dirty="0">
                <a:solidFill>
                  <a:srgbClr val="000000"/>
                </a:solidFill>
              </a:rPr>
              <a:t>to surveillance </a:t>
            </a:r>
            <a:r>
              <a:rPr lang="en-US" sz="2200" dirty="0" smtClean="0">
                <a:solidFill>
                  <a:srgbClr val="000000"/>
                </a:solidFill>
              </a:rPr>
              <a:t>form: travel duration and  reason for travel (tourism, visiting friends and relatives (VFRs), business or study) </a:t>
            </a:r>
          </a:p>
          <a:p>
            <a:pPr lvl="2">
              <a:lnSpc>
                <a:spcPct val="100000"/>
              </a:lnSpc>
              <a:spcAft>
                <a:spcPts val="0"/>
              </a:spcAft>
              <a:buClr>
                <a:srgbClr val="002060"/>
              </a:buClr>
            </a:pPr>
            <a:endParaRPr lang="en-US" sz="2200" dirty="0" smtClean="0">
              <a:solidFill>
                <a:srgbClr val="000000"/>
              </a:solidFill>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rPr>
              <a:t>Trained epidemiology staff</a:t>
            </a:r>
          </a:p>
          <a:p>
            <a:pPr marL="115887" indent="-342900">
              <a:lnSpc>
                <a:spcPct val="100000"/>
              </a:lnSpc>
              <a:spcAft>
                <a:spcPts val="0"/>
              </a:spcAft>
              <a:buClr>
                <a:srgbClr val="002060"/>
              </a:buClr>
              <a:buSzPct val="100000"/>
              <a:buFont typeface="Wingdings" panose="05000000000000000000" pitchFamily="2" charset="2"/>
              <a:buChar char="§"/>
            </a:pPr>
            <a:endParaRPr lang="en-US" sz="2200" dirty="0" smtClean="0">
              <a:solidFill>
                <a:srgbClr val="000000"/>
              </a:solidFill>
            </a:endParaRPr>
          </a:p>
          <a:p>
            <a:pPr marL="342900" indent="-34290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rPr>
              <a:t>Weekly database quality assurance for completeness </a:t>
            </a:r>
          </a:p>
          <a:p>
            <a:pPr marL="344487" lvl="1" indent="0">
              <a:lnSpc>
                <a:spcPct val="100000"/>
              </a:lnSpc>
              <a:spcAft>
                <a:spcPts val="0"/>
              </a:spcAft>
              <a:buClr>
                <a:srgbClr val="002060"/>
              </a:buClr>
              <a:buNone/>
            </a:pPr>
            <a:endParaRPr lang="en-US" sz="2000" dirty="0">
              <a:solidFill>
                <a:schemeClr val="tx1">
                  <a:lumMod val="50000"/>
                </a:schemeClr>
              </a:solidFill>
            </a:endParaRPr>
          </a:p>
          <a:p>
            <a:pPr marL="344487" lvl="1" indent="0">
              <a:lnSpc>
                <a:spcPct val="100000"/>
              </a:lnSpc>
              <a:spcAft>
                <a:spcPts val="0"/>
              </a:spcAft>
              <a:buClr>
                <a:srgbClr val="002060"/>
              </a:buClr>
              <a:buNone/>
            </a:pPr>
            <a:endParaRPr lang="en-US" sz="2000" dirty="0" smtClean="0">
              <a:solidFill>
                <a:schemeClr val="tx1">
                  <a:lumMod val="50000"/>
                </a:schemeClr>
              </a:solidFill>
            </a:endParaRPr>
          </a:p>
          <a:p>
            <a:pPr marL="344487" lvl="1" indent="0">
              <a:spcAft>
                <a:spcPts val="0"/>
              </a:spcAft>
              <a:buNone/>
            </a:pPr>
            <a:endParaRPr lang="en-US" dirty="0" smtClean="0">
              <a:solidFill>
                <a:schemeClr val="tx1">
                  <a:lumMod val="50000"/>
                </a:schemeClr>
              </a:solidFill>
            </a:endParaRPr>
          </a:p>
          <a:p>
            <a:pPr marL="285750" indent="-285750">
              <a:spcAft>
                <a:spcPts val="0"/>
              </a:spcAft>
              <a:buClr>
                <a:srgbClr val="002060"/>
              </a:buClr>
              <a:buSzPct val="100000"/>
              <a:buFont typeface="Wingdings" panose="05000000000000000000" pitchFamily="2" charset="2"/>
              <a:buChar char="§"/>
            </a:pPr>
            <a:endParaRPr lang="en-US" dirty="0" smtClean="0">
              <a:solidFill>
                <a:schemeClr val="tx1">
                  <a:lumMod val="50000"/>
                </a:schemeClr>
              </a:solidFill>
            </a:endParaRPr>
          </a:p>
          <a:p>
            <a:pPr marL="344487" lvl="1" indent="0">
              <a:buNone/>
            </a:pPr>
            <a:endParaRPr lang="en-US" dirty="0" smtClean="0">
              <a:solidFill>
                <a:schemeClr val="tx1">
                  <a:lumMod val="50000"/>
                </a:schemeClr>
              </a:solidFill>
            </a:endParaRPr>
          </a:p>
          <a:p>
            <a:endParaRPr lang="en-US" dirty="0">
              <a:solidFill>
                <a:schemeClr val="tx1">
                  <a:lumMod val="50000"/>
                </a:schemeClr>
              </a:solidFill>
            </a:endParaRPr>
          </a:p>
          <a:p>
            <a:endParaRPr lang="en-US" dirty="0" smtClean="0">
              <a:solidFill>
                <a:schemeClr val="tx1">
                  <a:lumMod val="50000"/>
                </a:schemeClr>
              </a:solidFill>
            </a:endParaRPr>
          </a:p>
          <a:p>
            <a:endParaRPr lang="en-US" dirty="0" smtClean="0">
              <a:solidFill>
                <a:schemeClr val="tx1">
                  <a:lumMod val="50000"/>
                </a:schemeClr>
              </a:solidFill>
            </a:endParaRPr>
          </a:p>
          <a:p>
            <a:r>
              <a:rPr lang="en-US" dirty="0" smtClean="0">
                <a:solidFill>
                  <a:schemeClr val="tx1">
                    <a:lumMod val="50000"/>
                  </a:schemeClr>
                </a:solidFill>
              </a:rPr>
              <a:t> </a:t>
            </a:r>
          </a:p>
        </p:txBody>
      </p:sp>
      <p:pic>
        <p:nvPicPr>
          <p:cNvPr id="1029" name="Picture 5" descr="C:\Users\gescutia\AppData\Local\Microsoft\Windows\Temporary Internet Files\Content.IE5\4ICN7IH3\gi01a201503011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798" y="5738844"/>
            <a:ext cx="1139001" cy="66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5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04" y="269002"/>
            <a:ext cx="5326743" cy="741362"/>
          </a:xfrm>
        </p:spPr>
        <p:txBody>
          <a:bodyPr/>
          <a:lstStyle/>
          <a:p>
            <a:r>
              <a:rPr lang="en-US" sz="2800" b="1" dirty="0" smtClean="0">
                <a:solidFill>
                  <a:schemeClr val="tx1">
                    <a:lumMod val="50000"/>
                  </a:schemeClr>
                </a:solidFill>
              </a:rPr>
              <a:t/>
            </a:r>
            <a:br>
              <a:rPr lang="en-US" sz="2800" b="1" dirty="0" smtClean="0">
                <a:solidFill>
                  <a:schemeClr val="tx1">
                    <a:lumMod val="50000"/>
                  </a:schemeClr>
                </a:solidFill>
              </a:rPr>
            </a:br>
            <a:r>
              <a:rPr lang="en-US" sz="2800" b="1" dirty="0" smtClean="0">
                <a:solidFill>
                  <a:srgbClr val="020202"/>
                </a:solidFill>
              </a:rPr>
              <a:t>Analysis</a:t>
            </a:r>
            <a:r>
              <a:rPr lang="en-US" sz="2800" b="1" dirty="0">
                <a:solidFill>
                  <a:schemeClr val="accent6">
                    <a:lumMod val="50000"/>
                  </a:schemeClr>
                </a:solidFill>
              </a:rPr>
              <a:t/>
            </a:r>
            <a:br>
              <a:rPr lang="en-US" sz="2800" b="1" dirty="0">
                <a:solidFill>
                  <a:schemeClr val="accent6">
                    <a:lumMod val="50000"/>
                  </a:schemeClr>
                </a:solidFill>
              </a:rPr>
            </a:br>
            <a:endParaRPr lang="en-US" sz="2800" dirty="0"/>
          </a:p>
        </p:txBody>
      </p:sp>
      <p:sp>
        <p:nvSpPr>
          <p:cNvPr id="4" name="Content Placeholder 3"/>
          <p:cNvSpPr>
            <a:spLocks noGrp="1"/>
          </p:cNvSpPr>
          <p:nvPr>
            <p:ph idx="1"/>
          </p:nvPr>
        </p:nvSpPr>
        <p:spPr>
          <a:xfrm>
            <a:off x="279400" y="1335628"/>
            <a:ext cx="8534400" cy="4387839"/>
          </a:xfrm>
        </p:spPr>
        <p:txBody>
          <a:bodyPr/>
          <a:lstStyle/>
          <a:p>
            <a:pPr marL="285750" lvl="1" indent="-285750">
              <a:lnSpc>
                <a:spcPct val="100000"/>
              </a:lnSpc>
              <a:spcAft>
                <a:spcPts val="0"/>
              </a:spcAft>
              <a:buClr>
                <a:srgbClr val="002060"/>
              </a:buClr>
              <a:buSzPct val="100000"/>
              <a:buFont typeface="Wingdings" panose="05000000000000000000" pitchFamily="2" charset="2"/>
              <a:buChar char="§"/>
            </a:pPr>
            <a:r>
              <a:rPr lang="en-US" sz="2200" dirty="0">
                <a:solidFill>
                  <a:srgbClr val="000000"/>
                </a:solidFill>
              </a:rPr>
              <a:t>Confirmed* and probable* </a:t>
            </a:r>
            <a:r>
              <a:rPr lang="en-US" sz="2200" dirty="0" smtClean="0">
                <a:solidFill>
                  <a:srgbClr val="000000"/>
                </a:solidFill>
              </a:rPr>
              <a:t> San Diego County travel-associated </a:t>
            </a:r>
            <a:r>
              <a:rPr lang="en-US" sz="2200" dirty="0">
                <a:solidFill>
                  <a:srgbClr val="000000"/>
                </a:solidFill>
              </a:rPr>
              <a:t>ZIKV </a:t>
            </a:r>
            <a:r>
              <a:rPr lang="en-US" sz="2200" dirty="0" smtClean="0">
                <a:solidFill>
                  <a:srgbClr val="000000"/>
                </a:solidFill>
              </a:rPr>
              <a:t>cases were reviewed by country of travel information</a:t>
            </a:r>
          </a:p>
          <a:p>
            <a:pPr marL="285750" lvl="1" indent="-285750">
              <a:lnSpc>
                <a:spcPct val="100000"/>
              </a:lnSpc>
              <a:spcAft>
                <a:spcPts val="0"/>
              </a:spcAft>
              <a:buClr>
                <a:srgbClr val="002060"/>
              </a:buClr>
              <a:buSzPct val="100000"/>
              <a:buFont typeface="Wingdings" panose="05000000000000000000" pitchFamily="2" charset="2"/>
              <a:buChar char="§"/>
            </a:pPr>
            <a:endParaRPr lang="en-US" sz="2200" dirty="0">
              <a:solidFill>
                <a:srgbClr val="000000"/>
              </a:solidFill>
            </a:endParaRPr>
          </a:p>
          <a:p>
            <a:pPr marL="285750" lvl="1" indent="-285750">
              <a:lnSpc>
                <a:spcPct val="100000"/>
              </a:lnSpc>
              <a:spcAft>
                <a:spcPts val="0"/>
              </a:spcAft>
              <a:buClr>
                <a:srgbClr val="002060"/>
              </a:buClr>
              <a:buSzPct val="100000"/>
              <a:buFont typeface="Wingdings" panose="05000000000000000000" pitchFamily="2" charset="2"/>
              <a:buChar char="§"/>
            </a:pPr>
            <a:r>
              <a:rPr lang="en-US" sz="2200" dirty="0" smtClean="0">
                <a:solidFill>
                  <a:srgbClr val="000000"/>
                </a:solidFill>
              </a:rPr>
              <a:t>Episode month</a:t>
            </a:r>
            <a:r>
              <a:rPr lang="en-US" sz="1400" dirty="0" smtClean="0">
                <a:solidFill>
                  <a:srgbClr val="000000"/>
                </a:solidFill>
              </a:rPr>
              <a:t>**</a:t>
            </a:r>
            <a:r>
              <a:rPr lang="en-US" sz="2200" dirty="0" smtClean="0">
                <a:solidFill>
                  <a:srgbClr val="000000"/>
                </a:solidFill>
              </a:rPr>
              <a:t>: January 1, 2016 to March 31, 2017</a:t>
            </a:r>
          </a:p>
          <a:p>
            <a:pPr marL="0" lvl="1" indent="0">
              <a:lnSpc>
                <a:spcPct val="100000"/>
              </a:lnSpc>
              <a:spcAft>
                <a:spcPts val="0"/>
              </a:spcAft>
              <a:buClr>
                <a:srgbClr val="002060"/>
              </a:buClr>
              <a:buSzPct val="100000"/>
              <a:buNone/>
            </a:pPr>
            <a:endParaRPr lang="en-US" sz="2200" dirty="0">
              <a:solidFill>
                <a:srgbClr val="000000"/>
              </a:solidFill>
            </a:endParaRPr>
          </a:p>
          <a:p>
            <a:pPr marL="285750" lvl="1" indent="-285750">
              <a:lnSpc>
                <a:spcPct val="100000"/>
              </a:lnSpc>
              <a:spcAft>
                <a:spcPts val="0"/>
              </a:spcAft>
              <a:buClr>
                <a:srgbClr val="002060"/>
              </a:buClr>
              <a:buSzPct val="100000"/>
              <a:buFont typeface="Wingdings" panose="05000000000000000000" pitchFamily="2" charset="2"/>
              <a:buChar char="§"/>
            </a:pPr>
            <a:r>
              <a:rPr lang="en-US" altLang="en-US" sz="2200" dirty="0" smtClean="0">
                <a:solidFill>
                  <a:srgbClr val="000000"/>
                </a:solidFill>
                <a:ea typeface="ＭＳ Ｐゴシック" pitchFamily="34" charset="-128"/>
              </a:rPr>
              <a:t>Univariate analysis</a:t>
            </a:r>
          </a:p>
          <a:p>
            <a:pPr marL="0" lvl="1" indent="0">
              <a:lnSpc>
                <a:spcPct val="100000"/>
              </a:lnSpc>
              <a:spcAft>
                <a:spcPts val="0"/>
              </a:spcAft>
              <a:buClr>
                <a:srgbClr val="002060"/>
              </a:buClr>
              <a:buSzPct val="100000"/>
              <a:buNone/>
            </a:pPr>
            <a:r>
              <a:rPr lang="en-US" altLang="en-US" sz="2200" dirty="0" smtClean="0">
                <a:solidFill>
                  <a:srgbClr val="000000"/>
                </a:solidFill>
                <a:ea typeface="ＭＳ Ｐゴシック" pitchFamily="34" charset="-128"/>
              </a:rPr>
              <a:t> </a:t>
            </a:r>
          </a:p>
          <a:p>
            <a:pPr marL="285750" lvl="1" indent="-285750">
              <a:lnSpc>
                <a:spcPct val="100000"/>
              </a:lnSpc>
              <a:spcAft>
                <a:spcPts val="0"/>
              </a:spcAft>
              <a:buClr>
                <a:srgbClr val="002060"/>
              </a:buClr>
              <a:buSzPct val="100000"/>
              <a:buFont typeface="Wingdings" panose="05000000000000000000" pitchFamily="2" charset="2"/>
              <a:buChar char="§"/>
            </a:pPr>
            <a:r>
              <a:rPr lang="en-US" altLang="en-US" sz="2200" dirty="0">
                <a:solidFill>
                  <a:srgbClr val="000000"/>
                </a:solidFill>
                <a:ea typeface="ＭＳ Ｐゴシック" pitchFamily="34" charset="-128"/>
              </a:rPr>
              <a:t>B</a:t>
            </a:r>
            <a:r>
              <a:rPr lang="en-US" altLang="en-US" sz="2200" dirty="0" smtClean="0">
                <a:solidFill>
                  <a:srgbClr val="000000"/>
                </a:solidFill>
                <a:ea typeface="ＭＳ Ｐゴシック" pitchFamily="34" charset="-128"/>
              </a:rPr>
              <a:t>ivariate analysis*** by: </a:t>
            </a:r>
          </a:p>
          <a:p>
            <a:pPr marL="285750" lvl="1" indent="-285750">
              <a:lnSpc>
                <a:spcPct val="100000"/>
              </a:lnSpc>
              <a:spcAft>
                <a:spcPts val="0"/>
              </a:spcAft>
              <a:buClr>
                <a:srgbClr val="002060"/>
              </a:buClr>
              <a:buSzPct val="100000"/>
              <a:buFont typeface="Wingdings" panose="05000000000000000000" pitchFamily="2" charset="2"/>
              <a:buChar char="§"/>
            </a:pPr>
            <a:endParaRPr lang="en-US" altLang="en-US" sz="2200" dirty="0" smtClean="0">
              <a:solidFill>
                <a:srgbClr val="000000"/>
              </a:solidFill>
              <a:ea typeface="ＭＳ Ｐゴシック" pitchFamily="34" charset="-128"/>
            </a:endParaRPr>
          </a:p>
          <a:p>
            <a:pPr marL="914400" lvl="1" indent="-342900">
              <a:lnSpc>
                <a:spcPct val="100000"/>
              </a:lnSpc>
              <a:spcAft>
                <a:spcPts val="0"/>
              </a:spcAft>
              <a:buClr>
                <a:schemeClr val="accent2"/>
              </a:buClr>
              <a:buSzPct val="100000"/>
              <a:buFont typeface="Wingdings" panose="05000000000000000000" pitchFamily="2" charset="2"/>
              <a:buChar char="§"/>
            </a:pPr>
            <a:r>
              <a:rPr lang="en-US" sz="2200" dirty="0" smtClean="0">
                <a:solidFill>
                  <a:srgbClr val="020202"/>
                </a:solidFill>
              </a:rPr>
              <a:t>Race/Ethnicity</a:t>
            </a:r>
          </a:p>
          <a:p>
            <a:pPr marL="914400" lvl="1" indent="-342900">
              <a:lnSpc>
                <a:spcPct val="100000"/>
              </a:lnSpc>
              <a:spcAft>
                <a:spcPts val="0"/>
              </a:spcAft>
              <a:buClr>
                <a:schemeClr val="accent2"/>
              </a:buClr>
              <a:buSzPct val="100000"/>
              <a:buFont typeface="Wingdings" panose="05000000000000000000" pitchFamily="2" charset="2"/>
              <a:buChar char="§"/>
            </a:pPr>
            <a:r>
              <a:rPr lang="en-US" sz="2200" dirty="0" smtClean="0">
                <a:solidFill>
                  <a:srgbClr val="020202"/>
                </a:solidFill>
              </a:rPr>
              <a:t>Gender</a:t>
            </a:r>
          </a:p>
          <a:p>
            <a:pPr marL="914400" lvl="1" indent="-342900">
              <a:lnSpc>
                <a:spcPct val="100000"/>
              </a:lnSpc>
              <a:spcAft>
                <a:spcPts val="0"/>
              </a:spcAft>
              <a:buClr>
                <a:schemeClr val="accent2"/>
              </a:buClr>
              <a:buSzPct val="100000"/>
              <a:buFont typeface="Wingdings" panose="05000000000000000000" pitchFamily="2" charset="2"/>
              <a:buChar char="§"/>
            </a:pPr>
            <a:r>
              <a:rPr lang="en-US" sz="2200" dirty="0" smtClean="0">
                <a:solidFill>
                  <a:srgbClr val="020202"/>
                </a:solidFill>
              </a:rPr>
              <a:t>Country of birth</a:t>
            </a:r>
          </a:p>
          <a:p>
            <a:pPr marL="914400" lvl="1" indent="-342900">
              <a:lnSpc>
                <a:spcPct val="100000"/>
              </a:lnSpc>
              <a:spcAft>
                <a:spcPts val="0"/>
              </a:spcAft>
              <a:buClr>
                <a:schemeClr val="accent2"/>
              </a:buClr>
              <a:buSzPct val="100000"/>
              <a:buFont typeface="Wingdings" panose="05000000000000000000" pitchFamily="2" charset="2"/>
              <a:buChar char="§"/>
            </a:pPr>
            <a:r>
              <a:rPr lang="en-US" sz="2200" dirty="0" smtClean="0">
                <a:solidFill>
                  <a:srgbClr val="020202"/>
                </a:solidFill>
              </a:rPr>
              <a:t>Purpose of travel</a:t>
            </a:r>
          </a:p>
          <a:p>
            <a:pPr marL="342900" indent="-342900">
              <a:buFont typeface="+mj-lt"/>
              <a:buAutoNum type="arabicPeriod"/>
            </a:pPr>
            <a:endParaRPr lang="en-US" dirty="0"/>
          </a:p>
        </p:txBody>
      </p:sp>
      <p:pic>
        <p:nvPicPr>
          <p:cNvPr id="5" name="Picture 5" descr="C:\Users\gabrielaygabriel\Desktop\competitive-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240" y="3466619"/>
            <a:ext cx="2487259" cy="174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93721" y="4002296"/>
            <a:ext cx="1177758" cy="184666"/>
          </a:xfrm>
          <a:prstGeom prst="rect">
            <a:avLst/>
          </a:prstGeom>
          <a:noFill/>
        </p:spPr>
        <p:txBody>
          <a:bodyPr wrap="none" lIns="0" tIns="0" rIns="0" bIns="0" rtlCol="0">
            <a:spAutoFit/>
          </a:bodyPr>
          <a:lstStyle/>
          <a:p>
            <a:r>
              <a:rPr lang="en-US" sz="1200" dirty="0" smtClean="0">
                <a:solidFill>
                  <a:srgbClr val="212121"/>
                </a:solidFill>
                <a:cs typeface="Avenir Light"/>
              </a:rPr>
              <a:t>SPSS Version 24</a:t>
            </a:r>
          </a:p>
        </p:txBody>
      </p:sp>
      <p:sp>
        <p:nvSpPr>
          <p:cNvPr id="7" name="Rectangle 6"/>
          <p:cNvSpPr/>
          <p:nvPr/>
        </p:nvSpPr>
        <p:spPr>
          <a:xfrm>
            <a:off x="132202" y="5860973"/>
            <a:ext cx="8681598" cy="8079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20202"/>
              </a:solidFill>
            </a:endParaRPr>
          </a:p>
          <a:p>
            <a:r>
              <a:rPr lang="en-US" sz="1200" dirty="0" smtClean="0">
                <a:solidFill>
                  <a:srgbClr val="020202"/>
                </a:solidFill>
              </a:rPr>
              <a:t>* CSTE case definitions</a:t>
            </a:r>
          </a:p>
          <a:p>
            <a:r>
              <a:rPr lang="en-US" sz="1200" dirty="0" smtClean="0">
                <a:solidFill>
                  <a:srgbClr val="020202"/>
                </a:solidFill>
              </a:rPr>
              <a:t>** Episode month: </a:t>
            </a:r>
            <a:r>
              <a:rPr lang="en-US" sz="1200" dirty="0">
                <a:solidFill>
                  <a:srgbClr val="020202"/>
                </a:solidFill>
              </a:rPr>
              <a:t>the </a:t>
            </a:r>
            <a:r>
              <a:rPr lang="en-US" sz="1200" dirty="0" smtClean="0">
                <a:solidFill>
                  <a:srgbClr val="020202"/>
                </a:solidFill>
              </a:rPr>
              <a:t>month </a:t>
            </a:r>
            <a:r>
              <a:rPr lang="en-US" sz="1200" dirty="0">
                <a:solidFill>
                  <a:srgbClr val="020202"/>
                </a:solidFill>
              </a:rPr>
              <a:t>of symptom </a:t>
            </a:r>
            <a:r>
              <a:rPr lang="en-US" sz="1200" dirty="0" smtClean="0">
                <a:solidFill>
                  <a:srgbClr val="020202"/>
                </a:solidFill>
              </a:rPr>
              <a:t>on set or earliest </a:t>
            </a:r>
            <a:r>
              <a:rPr lang="en-US" sz="1200" dirty="0">
                <a:solidFill>
                  <a:srgbClr val="020202"/>
                </a:solidFill>
              </a:rPr>
              <a:t>available </a:t>
            </a:r>
            <a:r>
              <a:rPr lang="en-US" sz="1200" dirty="0" smtClean="0">
                <a:solidFill>
                  <a:srgbClr val="020202"/>
                </a:solidFill>
              </a:rPr>
              <a:t>date (specimen collection month or month case was reported)</a:t>
            </a:r>
          </a:p>
          <a:p>
            <a:r>
              <a:rPr lang="en-US" sz="1200" dirty="0" smtClean="0">
                <a:solidFill>
                  <a:srgbClr val="020202"/>
                </a:solidFill>
              </a:rPr>
              <a:t>*** </a:t>
            </a:r>
            <a:r>
              <a:rPr lang="en-US" sz="1200" dirty="0">
                <a:solidFill>
                  <a:srgbClr val="020202"/>
                </a:solidFill>
              </a:rPr>
              <a:t>χ2 test and Freeman-</a:t>
            </a:r>
            <a:r>
              <a:rPr lang="en-US" sz="1200" dirty="0" err="1">
                <a:solidFill>
                  <a:srgbClr val="020202"/>
                </a:solidFill>
              </a:rPr>
              <a:t>Halton</a:t>
            </a:r>
            <a:r>
              <a:rPr lang="en-US" sz="1200" dirty="0">
                <a:solidFill>
                  <a:srgbClr val="020202"/>
                </a:solidFill>
              </a:rPr>
              <a:t> Exact Test</a:t>
            </a:r>
          </a:p>
          <a:p>
            <a:endParaRPr lang="en-US" sz="1200" dirty="0">
              <a:solidFill>
                <a:srgbClr val="020202"/>
              </a:solidFill>
            </a:endParaRPr>
          </a:p>
        </p:txBody>
      </p:sp>
    </p:spTree>
    <p:extLst>
      <p:ext uri="{BB962C8B-B14F-4D97-AF65-F5344CB8AC3E}">
        <p14:creationId xmlns:p14="http://schemas.microsoft.com/office/powerpoint/2010/main" val="783511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827" y="183277"/>
            <a:ext cx="5326743" cy="741362"/>
          </a:xfrm>
        </p:spPr>
        <p:txBody>
          <a:bodyPr>
            <a:noAutofit/>
          </a:bodyPr>
          <a:lstStyle/>
          <a:p>
            <a:r>
              <a:rPr lang="en-US" sz="2000" dirty="0" smtClean="0">
                <a:solidFill>
                  <a:schemeClr val="tx1">
                    <a:lumMod val="50000"/>
                  </a:schemeClr>
                </a:solidFill>
                <a:latin typeface="+mn-lt"/>
                <a:cs typeface="Arial" panose="020B0604020202020204" pitchFamily="34" charset="0"/>
              </a:rPr>
              <a:t/>
            </a:r>
            <a:br>
              <a:rPr lang="en-US" sz="2000" dirty="0" smtClean="0">
                <a:solidFill>
                  <a:schemeClr val="tx1">
                    <a:lumMod val="50000"/>
                  </a:schemeClr>
                </a:solidFill>
                <a:latin typeface="+mn-lt"/>
                <a:cs typeface="Arial" panose="020B0604020202020204" pitchFamily="34" charset="0"/>
              </a:rPr>
            </a:br>
            <a:r>
              <a:rPr lang="en-US" sz="2000" dirty="0" smtClean="0">
                <a:solidFill>
                  <a:schemeClr val="tx1">
                    <a:lumMod val="50000"/>
                  </a:schemeClr>
                </a:solidFill>
                <a:latin typeface="+mn-lt"/>
                <a:cs typeface="Arial" panose="020B0604020202020204" pitchFamily="34" charset="0"/>
              </a:rPr>
              <a:t/>
            </a:r>
            <a:br>
              <a:rPr lang="en-US" sz="2000" dirty="0" smtClean="0">
                <a:solidFill>
                  <a:schemeClr val="tx1">
                    <a:lumMod val="50000"/>
                  </a:schemeClr>
                </a:solidFill>
                <a:latin typeface="+mn-lt"/>
                <a:cs typeface="Arial" panose="020B0604020202020204" pitchFamily="34" charset="0"/>
              </a:rPr>
            </a:br>
            <a:r>
              <a:rPr lang="en-US" sz="2800" b="1" dirty="0" smtClean="0">
                <a:solidFill>
                  <a:srgbClr val="020202"/>
                </a:solidFill>
                <a:cs typeface="Arial" panose="020B0604020202020204" pitchFamily="34" charset="0"/>
              </a:rPr>
              <a:t>Results</a:t>
            </a:r>
            <a:r>
              <a:rPr lang="en-US" sz="2000" dirty="0">
                <a:solidFill>
                  <a:schemeClr val="tx1">
                    <a:lumMod val="50000"/>
                  </a:schemeClr>
                </a:solidFill>
                <a:latin typeface="+mn-lt"/>
                <a:cs typeface="Arial" panose="020B0604020202020204" pitchFamily="34" charset="0"/>
              </a:rPr>
              <a:t/>
            </a:r>
            <a:br>
              <a:rPr lang="en-US" sz="2000" dirty="0">
                <a:solidFill>
                  <a:schemeClr val="tx1">
                    <a:lumMod val="50000"/>
                  </a:schemeClr>
                </a:solidFill>
                <a:latin typeface="+mn-lt"/>
                <a:cs typeface="Arial" panose="020B0604020202020204" pitchFamily="34" charset="0"/>
              </a:rPr>
            </a:br>
            <a:r>
              <a:rPr lang="en-US" sz="2000" dirty="0" smtClean="0">
                <a:solidFill>
                  <a:schemeClr val="tx1">
                    <a:lumMod val="50000"/>
                  </a:schemeClr>
                </a:solidFill>
                <a:latin typeface="+mn-lt"/>
                <a:cs typeface="Arial" panose="020B0604020202020204" pitchFamily="34" charset="0"/>
              </a:rPr>
              <a:t/>
            </a:r>
            <a:br>
              <a:rPr lang="en-US" sz="2000" dirty="0" smtClean="0">
                <a:solidFill>
                  <a:schemeClr val="tx1">
                    <a:lumMod val="50000"/>
                  </a:schemeClr>
                </a:solidFill>
                <a:latin typeface="+mn-lt"/>
                <a:cs typeface="Arial" panose="020B0604020202020204" pitchFamily="34" charset="0"/>
              </a:rPr>
            </a:br>
            <a:endParaRPr lang="en-US" dirty="0">
              <a:solidFill>
                <a:srgbClr val="020202"/>
              </a:solidFill>
              <a:cs typeface="Arial" panose="020B0604020202020204" pitchFamily="34" charset="0"/>
            </a:endParaRPr>
          </a:p>
        </p:txBody>
      </p:sp>
      <p:sp>
        <p:nvSpPr>
          <p:cNvPr id="3" name="Text Placeholder 2"/>
          <p:cNvSpPr>
            <a:spLocks noGrp="1"/>
          </p:cNvSpPr>
          <p:nvPr>
            <p:ph type="body" sz="quarter" idx="13"/>
          </p:nvPr>
        </p:nvSpPr>
        <p:spPr>
          <a:xfrm>
            <a:off x="557132" y="1184434"/>
            <a:ext cx="7993741" cy="589641"/>
          </a:xfrm>
        </p:spPr>
        <p:txBody>
          <a:bodyPr/>
          <a:lstStyle/>
          <a:p>
            <a:pPr algn="ctr">
              <a:lnSpc>
                <a:spcPct val="100000"/>
              </a:lnSpc>
              <a:spcAft>
                <a:spcPts val="0"/>
              </a:spcAft>
            </a:pPr>
            <a:r>
              <a:rPr lang="en-US" sz="2200" b="1" dirty="0" smtClean="0">
                <a:solidFill>
                  <a:schemeClr val="accent6">
                    <a:lumMod val="50000"/>
                  </a:schemeClr>
                </a:solidFill>
                <a:cs typeface="Arial" panose="020B0604020202020204" pitchFamily="34" charset="0"/>
              </a:rPr>
              <a:t>San Diego County </a:t>
            </a:r>
            <a:r>
              <a:rPr lang="en-US" sz="2200" b="1" dirty="0" err="1" smtClean="0">
                <a:solidFill>
                  <a:schemeClr val="accent6">
                    <a:lumMod val="50000"/>
                  </a:schemeClr>
                </a:solidFill>
                <a:cs typeface="Arial" panose="020B0604020202020204" pitchFamily="34" charset="0"/>
              </a:rPr>
              <a:t>ZikV</a:t>
            </a:r>
            <a:r>
              <a:rPr lang="en-US" sz="2200" b="1" dirty="0" smtClean="0">
                <a:solidFill>
                  <a:schemeClr val="accent6">
                    <a:lumMod val="50000"/>
                  </a:schemeClr>
                </a:solidFill>
                <a:cs typeface="Arial" panose="020B0604020202020204" pitchFamily="34" charset="0"/>
              </a:rPr>
              <a:t> cases </a:t>
            </a:r>
          </a:p>
          <a:p>
            <a:pPr algn="ctr">
              <a:lnSpc>
                <a:spcPct val="100000"/>
              </a:lnSpc>
              <a:spcAft>
                <a:spcPts val="0"/>
              </a:spcAft>
            </a:pPr>
            <a:r>
              <a:rPr lang="en-US" sz="2200" b="1" dirty="0" smtClean="0">
                <a:solidFill>
                  <a:schemeClr val="accent6">
                    <a:lumMod val="50000"/>
                  </a:schemeClr>
                </a:solidFill>
                <a:cs typeface="Arial" panose="020B0604020202020204" pitchFamily="34" charset="0"/>
              </a:rPr>
              <a:t>by </a:t>
            </a:r>
            <a:r>
              <a:rPr lang="en-US" sz="2200" b="1" dirty="0">
                <a:solidFill>
                  <a:schemeClr val="accent6">
                    <a:lumMod val="50000"/>
                  </a:schemeClr>
                </a:solidFill>
                <a:cs typeface="Arial" panose="020B0604020202020204" pitchFamily="34" charset="0"/>
              </a:rPr>
              <a:t>episode </a:t>
            </a:r>
            <a:r>
              <a:rPr lang="en-US" sz="2200" b="1" dirty="0" smtClean="0">
                <a:solidFill>
                  <a:schemeClr val="accent6">
                    <a:lumMod val="50000"/>
                  </a:schemeClr>
                </a:solidFill>
                <a:cs typeface="Arial" panose="020B0604020202020204" pitchFamily="34" charset="0"/>
              </a:rPr>
              <a:t>month (</a:t>
            </a:r>
            <a:r>
              <a:rPr lang="en-US" sz="2200" b="1" dirty="0">
                <a:solidFill>
                  <a:schemeClr val="accent6">
                    <a:lumMod val="50000"/>
                  </a:schemeClr>
                </a:solidFill>
                <a:cs typeface="Arial" panose="020B0604020202020204" pitchFamily="34" charset="0"/>
              </a:rPr>
              <a:t>n=78)</a:t>
            </a:r>
            <a:endParaRPr lang="en-US" sz="2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695395"/>
              </p:ext>
            </p:extLst>
          </p:nvPr>
        </p:nvGraphicFramePr>
        <p:xfrm>
          <a:off x="142875" y="1876426"/>
          <a:ext cx="8886825" cy="4640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2874" y="6549535"/>
            <a:ext cx="8772525" cy="253916"/>
          </a:xfrm>
          <a:prstGeom prst="rect">
            <a:avLst/>
          </a:prstGeom>
          <a:noFill/>
        </p:spPr>
        <p:txBody>
          <a:bodyPr wrap="square" rtlCol="0">
            <a:spAutoFit/>
          </a:bodyPr>
          <a:lstStyle/>
          <a:p>
            <a:r>
              <a:rPr lang="en-US" sz="1050" dirty="0" smtClean="0">
                <a:solidFill>
                  <a:srgbClr val="000000"/>
                </a:solidFill>
                <a:latin typeface="Arial" panose="020B0604020202020204" pitchFamily="34" charset="0"/>
                <a:cs typeface="Arial" panose="020B0604020202020204" pitchFamily="34" charset="0"/>
              </a:rPr>
              <a:t>*Cases extracted from system March 31 2017( Last episode month for confirmed and probable cases was January 31 2017)  </a:t>
            </a:r>
          </a:p>
        </p:txBody>
      </p:sp>
    </p:spTree>
    <p:extLst>
      <p:ext uri="{BB962C8B-B14F-4D97-AF65-F5344CB8AC3E}">
        <p14:creationId xmlns:p14="http://schemas.microsoft.com/office/powerpoint/2010/main" val="96873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LWSD 2013 Blue">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2.xml><?xml version="1.0" encoding="utf-8"?>
<a:theme xmlns:a="http://schemas.openxmlformats.org/drawingml/2006/main" name="LWSD 2013 Blue 2">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3.xml><?xml version="1.0" encoding="utf-8"?>
<a:theme xmlns:a="http://schemas.openxmlformats.org/drawingml/2006/main" name="LWSD 2013 Blue 3">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4.xml><?xml version="1.0" encoding="utf-8"?>
<a:theme xmlns:a="http://schemas.openxmlformats.org/drawingml/2006/main" name="LWSD 2013 Blue 4">
  <a:themeElements>
    <a:clrScheme name="LWSD_blue">
      <a:dk1>
        <a:srgbClr val="808080"/>
      </a:dk1>
      <a:lt1>
        <a:sysClr val="window" lastClr="FFFFFF"/>
      </a:lt1>
      <a:dk2>
        <a:srgbClr val="95AF39"/>
      </a:dk2>
      <a:lt2>
        <a:srgbClr val="FFFFFF"/>
      </a:lt2>
      <a:accent1>
        <a:srgbClr val="2FB4BC"/>
      </a:accent1>
      <a:accent2>
        <a:srgbClr val="F79527"/>
      </a:accent2>
      <a:accent3>
        <a:srgbClr val="95AF39"/>
      </a:accent3>
      <a:accent4>
        <a:srgbClr val="FDBA16"/>
      </a:accent4>
      <a:accent5>
        <a:srgbClr val="779042"/>
      </a:accent5>
      <a:accent6>
        <a:srgbClr val="F47F26"/>
      </a:accent6>
      <a:hlink>
        <a:srgbClr val="00A9C5"/>
      </a:hlink>
      <a:folHlink>
        <a:srgbClr val="C7DC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dirty="0" smtClean="0">
            <a:solidFill>
              <a:schemeClr val="tx2"/>
            </a:solidFill>
            <a:latin typeface="Avenir Light"/>
            <a:cs typeface="Avenir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649a96f5-63bb-4aa9-a40c-7e9fd9d338dd">PowerPoint Templates</Document_x0020_Type>
    <Description0 xmlns="649a96f5-63bb-4aa9-a40c-7e9fd9d338dd">Template to be used for business-focused presentations on Live Well Updated 12-22-16</Description0>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F6C4FE6480234CA1AD78F463961847" ma:contentTypeVersion="3" ma:contentTypeDescription="Create a new document." ma:contentTypeScope="" ma:versionID="c6c9eb54b8d62aa291e3931c46db2a89">
  <xsd:schema xmlns:xsd="http://www.w3.org/2001/XMLSchema" xmlns:xs="http://www.w3.org/2001/XMLSchema" xmlns:p="http://schemas.microsoft.com/office/2006/metadata/properties" xmlns:ns2="649a96f5-63bb-4aa9-a40c-7e9fd9d338dd" xmlns:ns3="http://schemas.microsoft.com/sharepoint/v4" targetNamespace="http://schemas.microsoft.com/office/2006/metadata/properties" ma:root="true" ma:fieldsID="aa146dcf3d5625c94392df2571e49534" ns2:_="" ns3:_="">
    <xsd:import namespace="649a96f5-63bb-4aa9-a40c-7e9fd9d338dd"/>
    <xsd:import namespace="http://schemas.microsoft.com/sharepoint/v4"/>
    <xsd:element name="properties">
      <xsd:complexType>
        <xsd:sequence>
          <xsd:element name="documentManagement">
            <xsd:complexType>
              <xsd:all>
                <xsd:element ref="ns2:Document_x0020_Type" minOccurs="0"/>
                <xsd:element ref="ns2:Description0"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a96f5-63bb-4aa9-a40c-7e9fd9d338dd" elementFormDefault="qualified">
    <xsd:import namespace="http://schemas.microsoft.com/office/2006/documentManagement/types"/>
    <xsd:import namespace="http://schemas.microsoft.com/office/infopath/2007/PartnerControls"/>
    <xsd:element name="Document_x0020_Type" ma:index="8" nillable="true" ma:displayName="Template" ma:format="Dropdown" ma:internalName="Document_x0020_Type">
      <xsd:simpleType>
        <xsd:restriction base="dms:Choice">
          <xsd:enumeration value="PowerPoint Templates"/>
          <xsd:enumeration value="Flyers/One Sheets"/>
          <xsd:enumeration value="Meeting Agendas"/>
          <xsd:enumeration value="Flowcharts/Organizational Charts"/>
          <xsd:enumeration value="Data Reports"/>
          <xsd:enumeration value="Email Signatures"/>
          <xsd:enumeration value="Other"/>
        </xsd:restriction>
      </xsd:simpleType>
    </xsd:element>
    <xsd:element name="Description0" ma:index="9"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E3CD7-2B00-41A5-92B6-914235362425}">
  <ds:schemaRef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4"/>
    <ds:schemaRef ds:uri="http://purl.org/dc/dcmitype/"/>
    <ds:schemaRef ds:uri="http://schemas.microsoft.com/office/infopath/2007/PartnerControls"/>
    <ds:schemaRef ds:uri="649a96f5-63bb-4aa9-a40c-7e9fd9d338dd"/>
  </ds:schemaRefs>
</ds:datastoreItem>
</file>

<file path=customXml/itemProps2.xml><?xml version="1.0" encoding="utf-8"?>
<ds:datastoreItem xmlns:ds="http://schemas.openxmlformats.org/officeDocument/2006/customXml" ds:itemID="{AD15A41C-A4FB-4A9B-948F-7C4142353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a96f5-63bb-4aa9-a40c-7e9fd9d338d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CD2F7E-991E-42D6-A086-7BDBBEC3B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8720</TotalTime>
  <Words>1106</Words>
  <Application>Microsoft Office PowerPoint</Application>
  <PresentationFormat>On-screen Show (4:3)</PresentationFormat>
  <Paragraphs>296</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LWSD 2013 Blue</vt:lpstr>
      <vt:lpstr>LWSD 2013 Blue 2</vt:lpstr>
      <vt:lpstr>LWSD 2013 Blue 3</vt:lpstr>
      <vt:lpstr>LWSD 2013 Blue 4</vt:lpstr>
      <vt:lpstr>Demographic and travel characteristics of Travel-associated Zika virus infection cases in San Diego County, California, January 1 2016 to march 31 2017</vt:lpstr>
      <vt:lpstr>PowerPoint Presentation</vt:lpstr>
      <vt:lpstr>background</vt:lpstr>
      <vt:lpstr>  Continental US States with ZIKV Cases,  2015-2017 </vt:lpstr>
      <vt:lpstr> ZIKV Epidemiological  Surveillance</vt:lpstr>
      <vt:lpstr>Objectives</vt:lpstr>
      <vt:lpstr>Methods</vt:lpstr>
      <vt:lpstr> Analysis </vt:lpstr>
      <vt:lpstr>  Results  </vt:lpstr>
      <vt:lpstr>PowerPoint Presentation</vt:lpstr>
      <vt:lpstr>results</vt:lpstr>
      <vt:lpstr>Results</vt:lpstr>
      <vt:lpstr>results</vt:lpstr>
      <vt:lpstr>Results</vt:lpstr>
      <vt:lpstr>   Results   </vt:lpstr>
      <vt:lpstr>Results</vt:lpstr>
      <vt:lpstr>Results</vt:lpstr>
      <vt:lpstr>results</vt:lpstr>
      <vt:lpstr>Results</vt:lpstr>
      <vt:lpstr>Limitations</vt:lpstr>
      <vt:lpstr>Discussion</vt:lpstr>
      <vt:lpstr>PowerPoint Presentation</vt:lpstr>
      <vt:lpstr>Open discussion </vt:lpstr>
    </vt:vector>
  </TitlesOfParts>
  <Company>AdEase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LWSD PowerPoint Template - Business Blue</dc:title>
  <dc:creator>Gabriela Escutia</dc:creator>
  <cp:lastModifiedBy>Hewlett-Packard</cp:lastModifiedBy>
  <cp:revision>1393</cp:revision>
  <cp:lastPrinted>2017-05-10T18:32:58Z</cp:lastPrinted>
  <dcterms:created xsi:type="dcterms:W3CDTF">2013-10-28T20:20:09Z</dcterms:created>
  <dcterms:modified xsi:type="dcterms:W3CDTF">2017-06-01T18:36:41Z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0x01010005F6C4FE6480234CA1AD78F463961847</vt:lpwstr>
  </property>
</Properties>
</file>