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9" r:id="rId2"/>
  </p:sldIdLst>
  <p:sldSz cx="51206400" cy="36576000"/>
  <p:notesSz cx="7010400" cy="12039600"/>
  <p:defaultTextStyle>
    <a:defPPr>
      <a:defRPr lang="en-US"/>
    </a:defPPr>
    <a:lvl1pPr algn="ctr" rtl="0" fontAlgn="base">
      <a:spcBef>
        <a:spcPct val="0"/>
      </a:spcBef>
      <a:spcAft>
        <a:spcPct val="0"/>
      </a:spcAft>
      <a:defRPr sz="4800" kern="1200">
        <a:solidFill>
          <a:schemeClr val="tx2"/>
        </a:solidFill>
        <a:latin typeface="Arial" charset="0"/>
        <a:ea typeface="+mn-ea"/>
        <a:cs typeface="+mn-cs"/>
      </a:defRPr>
    </a:lvl1pPr>
    <a:lvl2pPr marL="457200" algn="ctr" rtl="0" fontAlgn="base">
      <a:spcBef>
        <a:spcPct val="0"/>
      </a:spcBef>
      <a:spcAft>
        <a:spcPct val="0"/>
      </a:spcAft>
      <a:defRPr sz="4800" kern="1200">
        <a:solidFill>
          <a:schemeClr val="tx2"/>
        </a:solidFill>
        <a:latin typeface="Arial" charset="0"/>
        <a:ea typeface="+mn-ea"/>
        <a:cs typeface="+mn-cs"/>
      </a:defRPr>
    </a:lvl2pPr>
    <a:lvl3pPr marL="914400" algn="ctr" rtl="0" fontAlgn="base">
      <a:spcBef>
        <a:spcPct val="0"/>
      </a:spcBef>
      <a:spcAft>
        <a:spcPct val="0"/>
      </a:spcAft>
      <a:defRPr sz="4800" kern="1200">
        <a:solidFill>
          <a:schemeClr val="tx2"/>
        </a:solidFill>
        <a:latin typeface="Arial" charset="0"/>
        <a:ea typeface="+mn-ea"/>
        <a:cs typeface="+mn-cs"/>
      </a:defRPr>
    </a:lvl3pPr>
    <a:lvl4pPr marL="1371600" algn="ctr" rtl="0" fontAlgn="base">
      <a:spcBef>
        <a:spcPct val="0"/>
      </a:spcBef>
      <a:spcAft>
        <a:spcPct val="0"/>
      </a:spcAft>
      <a:defRPr sz="4800" kern="1200">
        <a:solidFill>
          <a:schemeClr val="tx2"/>
        </a:solidFill>
        <a:latin typeface="Arial" charset="0"/>
        <a:ea typeface="+mn-ea"/>
        <a:cs typeface="+mn-cs"/>
      </a:defRPr>
    </a:lvl4pPr>
    <a:lvl5pPr marL="1828800" algn="ctr" rtl="0" fontAlgn="base">
      <a:spcBef>
        <a:spcPct val="0"/>
      </a:spcBef>
      <a:spcAft>
        <a:spcPct val="0"/>
      </a:spcAft>
      <a:defRPr sz="4800" kern="1200">
        <a:solidFill>
          <a:schemeClr val="tx2"/>
        </a:solidFill>
        <a:latin typeface="Arial" charset="0"/>
        <a:ea typeface="+mn-ea"/>
        <a:cs typeface="+mn-cs"/>
      </a:defRPr>
    </a:lvl5pPr>
    <a:lvl6pPr marL="2286000" algn="l" defTabSz="914400" rtl="0" eaLnBrk="1" latinLnBrk="0" hangingPunct="1">
      <a:defRPr sz="4800" kern="1200">
        <a:solidFill>
          <a:schemeClr val="tx2"/>
        </a:solidFill>
        <a:latin typeface="Arial" charset="0"/>
        <a:ea typeface="+mn-ea"/>
        <a:cs typeface="+mn-cs"/>
      </a:defRPr>
    </a:lvl6pPr>
    <a:lvl7pPr marL="2743200" algn="l" defTabSz="914400" rtl="0" eaLnBrk="1" latinLnBrk="0" hangingPunct="1">
      <a:defRPr sz="4800" kern="1200">
        <a:solidFill>
          <a:schemeClr val="tx2"/>
        </a:solidFill>
        <a:latin typeface="Arial" charset="0"/>
        <a:ea typeface="+mn-ea"/>
        <a:cs typeface="+mn-cs"/>
      </a:defRPr>
    </a:lvl7pPr>
    <a:lvl8pPr marL="3200400" algn="l" defTabSz="914400" rtl="0" eaLnBrk="1" latinLnBrk="0" hangingPunct="1">
      <a:defRPr sz="4800" kern="1200">
        <a:solidFill>
          <a:schemeClr val="tx2"/>
        </a:solidFill>
        <a:latin typeface="Arial" charset="0"/>
        <a:ea typeface="+mn-ea"/>
        <a:cs typeface="+mn-cs"/>
      </a:defRPr>
    </a:lvl8pPr>
    <a:lvl9pPr marL="3657600" algn="l" defTabSz="914400" rtl="0" eaLnBrk="1" latinLnBrk="0" hangingPunct="1">
      <a:defRPr sz="4800" kern="1200">
        <a:solidFill>
          <a:schemeClr val="tx2"/>
        </a:solidFill>
        <a:latin typeface="Arial" charset="0"/>
        <a:ea typeface="+mn-ea"/>
        <a:cs typeface="+mn-cs"/>
      </a:defRPr>
    </a:lvl9pPr>
  </p:defaultTextStyle>
  <p:extLst>
    <p:ext uri="{EFAFB233-063F-42B5-8137-9DF3F51BA10A}">
      <p15:sldGuideLst xmlns:p15="http://schemas.microsoft.com/office/powerpoint/2012/main">
        <p15:guide id="1" orient="horz" pos="11520">
          <p15:clr>
            <a:srgbClr val="A4A3A4"/>
          </p15:clr>
        </p15:guide>
        <p15:guide id="2" pos="161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racar, Christina M" initials="VCM" lastIdx="4" clrIdx="0">
    <p:extLst>
      <p:ext uri="{19B8F6BF-5375-455C-9EA6-DF929625EA0E}">
        <p15:presenceInfo xmlns:p15="http://schemas.microsoft.com/office/powerpoint/2012/main" userId="S-1-5-21-299107357-889479068-421607344-619562" providerId="AD"/>
      </p:ext>
    </p:extLst>
  </p:cmAuthor>
  <p:cmAuthor id="2" name="Holicky, Abigail C" initials="HAC" lastIdx="1" clrIdx="1">
    <p:extLst>
      <p:ext uri="{19B8F6BF-5375-455C-9EA6-DF929625EA0E}">
        <p15:presenceInfo xmlns:p15="http://schemas.microsoft.com/office/powerpoint/2012/main" userId="S-1-5-21-299107357-889479068-421607344-6630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33CCCC"/>
    <a:srgbClr val="FFE269"/>
    <a:srgbClr val="FF9900"/>
    <a:srgbClr val="00CCFF"/>
    <a:srgbClr val="F8FCFC"/>
    <a:srgbClr val="F1F8F9"/>
    <a:srgbClr val="8BFF8B"/>
    <a:srgbClr val="6F9600"/>
    <a:srgbClr val="D27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417" autoAdjust="0"/>
    <p:restoredTop sz="94361" autoAdjust="0"/>
  </p:normalViewPr>
  <p:slideViewPr>
    <p:cSldViewPr>
      <p:cViewPr>
        <p:scale>
          <a:sx n="70" d="100"/>
          <a:sy n="70" d="100"/>
        </p:scale>
        <p:origin x="-13656" y="-11214"/>
      </p:cViewPr>
      <p:guideLst>
        <p:guide orient="horz" pos="11520"/>
        <p:guide pos="16128"/>
      </p:guideLst>
    </p:cSldViewPr>
  </p:slideViewPr>
  <p:outlineViewPr>
    <p:cViewPr>
      <p:scale>
        <a:sx n="33" d="100"/>
        <a:sy n="33" d="100"/>
      </p:scale>
      <p:origin x="0" y="0"/>
    </p:cViewPr>
  </p:outlineViewPr>
  <p:notesTextViewPr>
    <p:cViewPr>
      <p:scale>
        <a:sx n="25" d="100"/>
        <a:sy n="25" d="100"/>
      </p:scale>
      <p:origin x="0" y="0"/>
    </p:cViewPr>
  </p:notesTextViewPr>
  <p:sorterViewPr>
    <p:cViewPr>
      <p:scale>
        <a:sx n="100" d="100"/>
        <a:sy n="100" d="100"/>
      </p:scale>
      <p:origin x="0" y="5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b="1" dirty="0"/>
              <a:t>Oral</a:t>
            </a:r>
            <a:r>
              <a:rPr lang="en-US" sz="4000" b="1" baseline="0" dirty="0"/>
              <a:t> Health Indicators</a:t>
            </a:r>
            <a:endParaRPr lang="en-US" sz="4000" b="1" dirty="0"/>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Untreated Decay</c:v>
                </c:pt>
              </c:strCache>
            </c:strRef>
          </c:tx>
          <c:spPr>
            <a:solidFill>
              <a:srgbClr val="FF9900"/>
            </a:solidFill>
            <a:ln>
              <a:noFill/>
            </a:ln>
            <a:effectLst/>
          </c:spPr>
          <c:invertIfNegative val="0"/>
          <c:dLbls>
            <c:dLbl>
              <c:idx val="0"/>
              <c:layout/>
              <c:tx>
                <c:rich>
                  <a:bodyPr/>
                  <a:lstStyle/>
                  <a:p>
                    <a:fld id="{2EB8AE98-9EFE-4D42-8041-C21E31EB6D20}" type="VALUE">
                      <a:rPr lang="en-US" smtClean="0"/>
                      <a:pPr/>
                      <a:t>[VALUE]</a:t>
                    </a:fld>
                    <a:r>
                      <a:rPr lang="en-US" dirty="0"/>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D6F6-4E8F-830E-67B5FF8449FC}"/>
                </c:ext>
                <c:ext xmlns:c15="http://schemas.microsoft.com/office/drawing/2012/chart" uri="{CE6537A1-D6FC-4f65-9D91-7224C49458BB}">
                  <c15:layout/>
                  <c15:dlblFieldTable/>
                  <c15:showDataLabelsRange val="0"/>
                </c:ext>
              </c:extLst>
            </c:dLbl>
            <c:dLbl>
              <c:idx val="1"/>
              <c:tx>
                <c:rich>
                  <a:bodyPr/>
                  <a:lstStyle/>
                  <a:p>
                    <a:fld id="{EACC90C7-2116-4F50-A12C-123F49081B68}"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D6F6-4E8F-830E-67B5FF8449FC}"/>
                </c:ext>
                <c:ext xmlns:c15="http://schemas.microsoft.com/office/drawing/2012/chart" uri="{CE6537A1-D6FC-4f65-9D91-7224C49458BB}">
                  <c15:dlblFieldTable/>
                  <c15:showDataLabelsRange val="0"/>
                </c:ext>
              </c:extLst>
            </c:dLbl>
            <c:dLbl>
              <c:idx val="2"/>
              <c:tx>
                <c:rich>
                  <a:bodyPr/>
                  <a:lstStyle/>
                  <a:p>
                    <a:fld id="{430B3A9B-7144-421E-A007-BF2EF60C9807}"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D6F6-4E8F-830E-67B5FF8449FC}"/>
                </c:ext>
                <c:ext xmlns:c15="http://schemas.microsoft.com/office/drawing/2012/chart" uri="{CE6537A1-D6FC-4f65-9D91-7224C49458BB}">
                  <c15:dlblFieldTable/>
                  <c15:showDataLabelsRange val="0"/>
                </c:ext>
              </c:extLst>
            </c:dLbl>
            <c:dLbl>
              <c:idx val="3"/>
              <c:tx>
                <c:rich>
                  <a:bodyPr/>
                  <a:lstStyle/>
                  <a:p>
                    <a:fld id="{8066C4C3-6C53-4C2B-8F29-13A1597AA784}"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D6F6-4E8F-830E-67B5FF8449FC}"/>
                </c:ext>
                <c:ext xmlns:c15="http://schemas.microsoft.com/office/drawing/2012/chart" uri="{CE6537A1-D6FC-4f65-9D91-7224C49458BB}">
                  <c15:dlblFieldTable/>
                  <c15:showDataLabelsRange val="0"/>
                </c:ext>
              </c:extLst>
            </c:dLbl>
            <c:dLbl>
              <c:idx val="4"/>
              <c:tx>
                <c:rich>
                  <a:bodyPr/>
                  <a:lstStyle/>
                  <a:p>
                    <a:fld id="{3609BFC8-DE17-4EF0-B75F-E44EFA4DADA3}"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D6F6-4E8F-830E-67B5FF8449FC}"/>
                </c:ext>
                <c:ext xmlns:c15="http://schemas.microsoft.com/office/drawing/2012/chart" uri="{CE6537A1-D6FC-4f65-9D91-7224C49458BB}">
                  <c15:dlblFieldTable/>
                  <c15:showDataLabelsRange val="0"/>
                </c:ext>
              </c:extLst>
            </c:dLbl>
            <c:dLbl>
              <c:idx val="5"/>
              <c:tx>
                <c:rich>
                  <a:bodyPr/>
                  <a:lstStyle/>
                  <a:p>
                    <a:fld id="{BAD4292A-F656-42AA-A549-9BFC65C4536E}"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D6F6-4E8F-830E-67B5FF8449FC}"/>
                </c:ex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3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0.0</c:formatCode>
                <c:ptCount val="1"/>
                <c:pt idx="0">
                  <c:v>22.9</c:v>
                </c:pt>
              </c:numCache>
            </c:numRef>
          </c:val>
          <c:extLst xmlns:c16r2="http://schemas.microsoft.com/office/drawing/2015/06/chart">
            <c:ext xmlns:c16="http://schemas.microsoft.com/office/drawing/2014/chart" uri="{C3380CC4-5D6E-409C-BE32-E72D297353CC}">
              <c16:uniqueId val="{00000006-D6F6-4E8F-830E-67B5FF8449FC}"/>
            </c:ext>
          </c:extLst>
        </c:ser>
        <c:ser>
          <c:idx val="1"/>
          <c:order val="1"/>
          <c:tx>
            <c:strRef>
              <c:f>Sheet1!$C$1</c:f>
              <c:strCache>
                <c:ptCount val="1"/>
                <c:pt idx="0">
                  <c:v>Root Fragments</c:v>
                </c:pt>
              </c:strCache>
            </c:strRef>
          </c:tx>
          <c:spPr>
            <a:solidFill>
              <a:srgbClr val="00CCFF"/>
            </a:solidFill>
            <a:ln>
              <a:solidFill>
                <a:srgbClr val="00CCFF"/>
              </a:solidFill>
            </a:ln>
            <a:effectLst/>
          </c:spPr>
          <c:invertIfNegative val="0"/>
          <c:dLbls>
            <c:dLbl>
              <c:idx val="0"/>
              <c:layout/>
              <c:tx>
                <c:rich>
                  <a:bodyPr/>
                  <a:lstStyle/>
                  <a:p>
                    <a:fld id="{CEB7B2CC-157A-4D65-BA89-814E94BD276E}"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D6F6-4E8F-830E-67B5FF8449FC}"/>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3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0.0</c:formatCode>
                <c:ptCount val="1"/>
                <c:pt idx="0">
                  <c:v>21.3</c:v>
                </c:pt>
              </c:numCache>
            </c:numRef>
          </c:val>
          <c:extLst xmlns:c16r2="http://schemas.microsoft.com/office/drawing/2015/06/chart">
            <c:ext xmlns:c16="http://schemas.microsoft.com/office/drawing/2014/chart" uri="{C3380CC4-5D6E-409C-BE32-E72D297353CC}">
              <c16:uniqueId val="{00000008-D6F6-4E8F-830E-67B5FF8449FC}"/>
            </c:ext>
          </c:extLst>
        </c:ser>
        <c:ser>
          <c:idx val="2"/>
          <c:order val="2"/>
          <c:tx>
            <c:strRef>
              <c:f>Sheet1!$D$1</c:f>
              <c:strCache>
                <c:ptCount val="1"/>
                <c:pt idx="0">
                  <c:v>Need for Periodontal Care</c:v>
                </c:pt>
              </c:strCache>
            </c:strRef>
          </c:tx>
          <c:spPr>
            <a:solidFill>
              <a:srgbClr val="FFE269"/>
            </a:solidFill>
            <a:ln>
              <a:solidFill>
                <a:srgbClr val="FFCC00"/>
              </a:solidFill>
            </a:ln>
            <a:effectLst/>
          </c:spPr>
          <c:invertIfNegative val="0"/>
          <c:dPt>
            <c:idx val="0"/>
            <c:invertIfNegative val="0"/>
            <c:bubble3D val="0"/>
            <c:spPr>
              <a:solidFill>
                <a:srgbClr val="FFCC00"/>
              </a:solidFill>
              <a:ln>
                <a:solidFill>
                  <a:srgbClr val="FFCC00"/>
                </a:solidFill>
              </a:ln>
              <a:effectLst/>
            </c:spPr>
            <c:extLst xmlns:c16r2="http://schemas.microsoft.com/office/drawing/2015/06/chart">
              <c:ext xmlns:c16="http://schemas.microsoft.com/office/drawing/2014/chart" uri="{C3380CC4-5D6E-409C-BE32-E72D297353CC}">
                <c16:uniqueId val="{0000000A-D6F6-4E8F-830E-67B5FF8449FC}"/>
              </c:ext>
            </c:extLst>
          </c:dPt>
          <c:dLbls>
            <c:dLbl>
              <c:idx val="0"/>
              <c:layout/>
              <c:tx>
                <c:rich>
                  <a:bodyPr/>
                  <a:lstStyle/>
                  <a:p>
                    <a:fld id="{FB126DA1-6202-4EAC-AAA6-196AF05880FF}"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D6F6-4E8F-830E-67B5FF8449FC}"/>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3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0.0</c:formatCode>
                <c:ptCount val="1"/>
                <c:pt idx="0">
                  <c:v>17.100000000000001</c:v>
                </c:pt>
              </c:numCache>
            </c:numRef>
          </c:val>
          <c:extLst xmlns:c16r2="http://schemas.microsoft.com/office/drawing/2015/06/chart">
            <c:ext xmlns:c16="http://schemas.microsoft.com/office/drawing/2014/chart" uri="{C3380CC4-5D6E-409C-BE32-E72D297353CC}">
              <c16:uniqueId val="{0000000B-D6F6-4E8F-830E-67B5FF8449FC}"/>
            </c:ext>
          </c:extLst>
        </c:ser>
        <c:ser>
          <c:idx val="3"/>
          <c:order val="3"/>
          <c:tx>
            <c:strRef>
              <c:f>Sheet1!$E$1</c:f>
              <c:strCache>
                <c:ptCount val="1"/>
                <c:pt idx="0">
                  <c:v>Soft Tissue Lesions*</c:v>
                </c:pt>
              </c:strCache>
            </c:strRef>
          </c:tx>
          <c:spPr>
            <a:solidFill>
              <a:srgbClr val="33CCCC"/>
            </a:solidFill>
            <a:ln>
              <a:solidFill>
                <a:srgbClr val="33CCCC"/>
              </a:solidFill>
            </a:ln>
            <a:effectLst/>
          </c:spPr>
          <c:invertIfNegative val="0"/>
          <c:dLbls>
            <c:dLbl>
              <c:idx val="0"/>
              <c:layout/>
              <c:tx>
                <c:rich>
                  <a:bodyPr/>
                  <a:lstStyle/>
                  <a:p>
                    <a:fld id="{54D783B7-7FE3-44FA-A414-05B103CEB50E}"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D6F6-4E8F-830E-67B5FF8449FC}"/>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3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Sheet1!$E$2</c:f>
              <c:numCache>
                <c:formatCode>0.0</c:formatCode>
                <c:ptCount val="1"/>
                <c:pt idx="0">
                  <c:v>5.5</c:v>
                </c:pt>
              </c:numCache>
            </c:numRef>
          </c:val>
          <c:extLst xmlns:c16r2="http://schemas.microsoft.com/office/drawing/2015/06/chart">
            <c:ext xmlns:c16="http://schemas.microsoft.com/office/drawing/2014/chart" uri="{C3380CC4-5D6E-409C-BE32-E72D297353CC}">
              <c16:uniqueId val="{0000000D-D6F6-4E8F-830E-67B5FF8449FC}"/>
            </c:ext>
          </c:extLst>
        </c:ser>
        <c:ser>
          <c:idx val="4"/>
          <c:order val="4"/>
          <c:tx>
            <c:strRef>
              <c:f>Sheet1!$F$1</c:f>
              <c:strCache>
                <c:ptCount val="1"/>
                <c:pt idx="0">
                  <c:v>Early Dental Care*</c:v>
                </c:pt>
              </c:strCache>
            </c:strRef>
          </c:tx>
          <c:spPr>
            <a:solidFill>
              <a:schemeClr val="bg2">
                <a:lumMod val="60000"/>
                <a:lumOff val="40000"/>
              </a:schemeClr>
            </a:solidFill>
            <a:ln>
              <a:solidFill>
                <a:schemeClr val="bg2">
                  <a:lumMod val="40000"/>
                  <a:lumOff val="60000"/>
                </a:schemeClr>
              </a:solidFill>
            </a:ln>
            <a:effectLst/>
          </c:spPr>
          <c:invertIfNegative val="0"/>
          <c:dLbls>
            <c:dLbl>
              <c:idx val="0"/>
              <c:layout/>
              <c:tx>
                <c:rich>
                  <a:bodyPr/>
                  <a:lstStyle/>
                  <a:p>
                    <a:fld id="{297B3747-163C-4EA2-A6DD-38915CFB0096}"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E-D6F6-4E8F-830E-67B5FF8449FC}"/>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3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Sheet1!$F$2</c:f>
              <c:numCache>
                <c:formatCode>0.0</c:formatCode>
                <c:ptCount val="1"/>
                <c:pt idx="0">
                  <c:v>28.8</c:v>
                </c:pt>
              </c:numCache>
            </c:numRef>
          </c:val>
          <c:extLst xmlns:c16r2="http://schemas.microsoft.com/office/drawing/2015/06/chart">
            <c:ext xmlns:c16="http://schemas.microsoft.com/office/drawing/2014/chart" uri="{C3380CC4-5D6E-409C-BE32-E72D297353CC}">
              <c16:uniqueId val="{0000000F-D6F6-4E8F-830E-67B5FF8449FC}"/>
            </c:ext>
          </c:extLst>
        </c:ser>
        <c:ser>
          <c:idx val="5"/>
          <c:order val="5"/>
          <c:tx>
            <c:strRef>
              <c:f>Sheet1!$G$1</c:f>
              <c:strCache>
                <c:ptCount val="1"/>
                <c:pt idx="0">
                  <c:v>Urgent Dental Care*</c:v>
                </c:pt>
              </c:strCache>
            </c:strRef>
          </c:tx>
          <c:spPr>
            <a:solidFill>
              <a:schemeClr val="accent6"/>
            </a:solidFill>
            <a:ln>
              <a:noFill/>
            </a:ln>
            <a:effectLst/>
          </c:spPr>
          <c:invertIfNegative val="0"/>
          <c:dLbls>
            <c:dLbl>
              <c:idx val="0"/>
              <c:layout/>
              <c:tx>
                <c:rich>
                  <a:bodyPr/>
                  <a:lstStyle/>
                  <a:p>
                    <a:fld id="{1982908E-F0BB-4CCB-BD9D-9739A80896B0}"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0-D6F6-4E8F-830E-67B5FF8449FC}"/>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3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Sheet1!$G$2</c:f>
              <c:numCache>
                <c:formatCode>0.0</c:formatCode>
                <c:ptCount val="1"/>
                <c:pt idx="0">
                  <c:v>5</c:v>
                </c:pt>
              </c:numCache>
            </c:numRef>
          </c:val>
          <c:extLst xmlns:c16r2="http://schemas.microsoft.com/office/drawing/2015/06/chart">
            <c:ext xmlns:c16="http://schemas.microsoft.com/office/drawing/2014/chart" uri="{C3380CC4-5D6E-409C-BE32-E72D297353CC}">
              <c16:uniqueId val="{00000011-D6F6-4E8F-830E-67B5FF8449FC}"/>
            </c:ext>
          </c:extLst>
        </c:ser>
        <c:dLbls>
          <c:showLegendKey val="0"/>
          <c:showVal val="0"/>
          <c:showCatName val="0"/>
          <c:showSerName val="0"/>
          <c:showPercent val="0"/>
          <c:showBubbleSize val="0"/>
        </c:dLbls>
        <c:gapWidth val="219"/>
        <c:overlap val="-27"/>
        <c:axId val="216232288"/>
        <c:axId val="216235088"/>
      </c:barChart>
      <c:catAx>
        <c:axId val="216232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500" b="1" i="0" u="none" strike="noStrike" kern="1200" baseline="0">
                <a:solidFill>
                  <a:schemeClr val="tx1"/>
                </a:solidFill>
                <a:latin typeface="+mn-lt"/>
                <a:ea typeface="+mn-ea"/>
                <a:cs typeface="+mn-cs"/>
              </a:defRPr>
            </a:pPr>
            <a:endParaRPr lang="en-US"/>
          </a:p>
        </c:txPr>
        <c:crossAx val="216235088"/>
        <c:crosses val="autoZero"/>
        <c:auto val="1"/>
        <c:lblAlgn val="ctr"/>
        <c:lblOffset val="100"/>
        <c:noMultiLvlLbl val="0"/>
      </c:catAx>
      <c:valAx>
        <c:axId val="21623508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2162322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1" i="0" u="none" strike="noStrike" kern="1200" spc="0" baseline="0">
                <a:solidFill>
                  <a:schemeClr val="tx1">
                    <a:lumMod val="65000"/>
                    <a:lumOff val="35000"/>
                  </a:schemeClr>
                </a:solidFill>
                <a:latin typeface="+mn-lt"/>
                <a:ea typeface="+mn-ea"/>
                <a:cs typeface="+mn-cs"/>
              </a:defRPr>
            </a:pPr>
            <a:r>
              <a:rPr lang="en-US" sz="4000" b="1" baseline="0" dirty="0"/>
              <a:t>Oral Health Indicators by Education </a:t>
            </a:r>
            <a:endParaRPr lang="en-US" sz="4000" b="1" dirty="0"/>
          </a:p>
        </c:rich>
      </c:tx>
      <c:layout/>
      <c:overlay val="0"/>
      <c:spPr>
        <a:noFill/>
        <a:ln>
          <a:noFill/>
        </a:ln>
        <a:effectLst/>
      </c:spPr>
      <c:txPr>
        <a:bodyPr rot="0" spcFirstLastPara="1" vertOverflow="ellipsis" vert="horz" wrap="square" anchor="ctr" anchorCtr="1"/>
        <a:lstStyle/>
        <a:p>
          <a:pPr>
            <a:defRPr sz="4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0721141034250057E-2"/>
          <c:y val="0.11828351262362294"/>
          <c:w val="0.9421408193395121"/>
          <c:h val="0.73398819726651343"/>
        </c:manualLayout>
      </c:layout>
      <c:barChart>
        <c:barDir val="col"/>
        <c:grouping val="clustered"/>
        <c:varyColors val="0"/>
        <c:ser>
          <c:idx val="0"/>
          <c:order val="0"/>
          <c:tx>
            <c:strRef>
              <c:f>Sheet1!$A$2</c:f>
              <c:strCache>
                <c:ptCount val="1"/>
                <c:pt idx="0">
                  <c:v>Less than High School Diploma</c:v>
                </c:pt>
              </c:strCache>
            </c:strRef>
          </c:tx>
          <c:spPr>
            <a:solidFill>
              <a:schemeClr val="accent5">
                <a:lumMod val="50000"/>
              </a:schemeClr>
            </a:solidFill>
            <a:ln>
              <a:solidFill>
                <a:schemeClr val="accent1">
                  <a:lumMod val="50000"/>
                </a:schemeClr>
              </a:solidFill>
            </a:ln>
            <a:effectLst/>
          </c:spPr>
          <c:invertIfNegative val="0"/>
          <c:dLbls>
            <c:dLbl>
              <c:idx val="0"/>
              <c:layout/>
              <c:tx>
                <c:rich>
                  <a:bodyPr/>
                  <a:lstStyle/>
                  <a:p>
                    <a:fld id="{D382286D-5E81-43C1-AB0F-40DE9904FFA3}"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378A-4182-9C5B-35AEB4991109}"/>
                </c:ext>
                <c:ext xmlns:c15="http://schemas.microsoft.com/office/drawing/2012/chart" uri="{CE6537A1-D6FC-4f65-9D91-7224C49458BB}">
                  <c15:layout/>
                  <c15:dlblFieldTable/>
                  <c15:showDataLabelsRange val="0"/>
                </c:ext>
              </c:extLst>
            </c:dLbl>
            <c:dLbl>
              <c:idx val="1"/>
              <c:layout/>
              <c:tx>
                <c:rich>
                  <a:bodyPr/>
                  <a:lstStyle/>
                  <a:p>
                    <a:fld id="{C55E1974-AEEE-4173-A3F6-835F60032E7D}"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378A-4182-9C5B-35AEB4991109}"/>
                </c:ext>
                <c:ext xmlns:c15="http://schemas.microsoft.com/office/drawing/2012/chart" uri="{CE6537A1-D6FC-4f65-9D91-7224C49458BB}">
                  <c15:layout/>
                  <c15:dlblFieldTable/>
                  <c15:showDataLabelsRange val="0"/>
                </c:ext>
              </c:extLst>
            </c:dLbl>
            <c:dLbl>
              <c:idx val="2"/>
              <c:layout/>
              <c:tx>
                <c:rich>
                  <a:bodyPr/>
                  <a:lstStyle/>
                  <a:p>
                    <a:fld id="{5D9D227C-FC50-426F-831B-282CE1DF4434}"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378A-4182-9C5B-35AEB4991109}"/>
                </c:ext>
                <c:ext xmlns:c15="http://schemas.microsoft.com/office/drawing/2012/chart" uri="{CE6537A1-D6FC-4f65-9D91-7224C49458BB}">
                  <c15:layout/>
                  <c15:dlblFieldTable/>
                  <c15:showDataLabelsRange val="0"/>
                </c:ext>
              </c:extLst>
            </c:dLbl>
            <c:dLbl>
              <c:idx val="3"/>
              <c:layout/>
              <c:tx>
                <c:rich>
                  <a:bodyPr/>
                  <a:lstStyle/>
                  <a:p>
                    <a:fld id="{3F0C0C71-DB68-499B-85A0-F2E184DA2C53}"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378A-4182-9C5B-35AEB4991109}"/>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2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Untreated Decay</c:v>
                </c:pt>
                <c:pt idx="1">
                  <c:v>Root Fragments</c:v>
                </c:pt>
                <c:pt idx="2">
                  <c:v>Need for Periodontal Care</c:v>
                </c:pt>
                <c:pt idx="3">
                  <c:v>Edentulous</c:v>
                </c:pt>
              </c:strCache>
            </c:strRef>
          </c:cat>
          <c:val>
            <c:numRef>
              <c:f>Sheet1!$B$2:$E$2</c:f>
              <c:numCache>
                <c:formatCode>0.0</c:formatCode>
                <c:ptCount val="4"/>
                <c:pt idx="0">
                  <c:v>13.36</c:v>
                </c:pt>
                <c:pt idx="1">
                  <c:v>11.26</c:v>
                </c:pt>
                <c:pt idx="2">
                  <c:v>9.24</c:v>
                </c:pt>
                <c:pt idx="3">
                  <c:v>35.61</c:v>
                </c:pt>
              </c:numCache>
            </c:numRef>
          </c:val>
          <c:extLst xmlns:c16r2="http://schemas.microsoft.com/office/drawing/2015/06/chart">
            <c:ext xmlns:c16="http://schemas.microsoft.com/office/drawing/2014/chart" uri="{C3380CC4-5D6E-409C-BE32-E72D297353CC}">
              <c16:uniqueId val="{00000004-378A-4182-9C5B-35AEB4991109}"/>
            </c:ext>
          </c:extLst>
        </c:ser>
        <c:ser>
          <c:idx val="1"/>
          <c:order val="1"/>
          <c:tx>
            <c:strRef>
              <c:f>Sheet1!$A$3</c:f>
              <c:strCache>
                <c:ptCount val="1"/>
                <c:pt idx="0">
                  <c:v>High School Diploma</c:v>
                </c:pt>
              </c:strCache>
            </c:strRef>
          </c:tx>
          <c:spPr>
            <a:solidFill>
              <a:srgbClr val="FF9900"/>
            </a:solidFill>
            <a:ln>
              <a:solidFill>
                <a:srgbClr val="FF9900"/>
              </a:solidFill>
            </a:ln>
            <a:effectLst/>
          </c:spPr>
          <c:invertIfNegative val="0"/>
          <c:dLbls>
            <c:dLbl>
              <c:idx val="0"/>
              <c:layout/>
              <c:tx>
                <c:rich>
                  <a:bodyPr/>
                  <a:lstStyle/>
                  <a:p>
                    <a:fld id="{4B860A28-D9AB-431A-9379-F00B8E5311DF}"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378A-4182-9C5B-35AEB4991109}"/>
                </c:ext>
                <c:ext xmlns:c15="http://schemas.microsoft.com/office/drawing/2012/chart" uri="{CE6537A1-D6FC-4f65-9D91-7224C49458BB}">
                  <c15:layout/>
                  <c15:dlblFieldTable/>
                  <c15:showDataLabelsRange val="0"/>
                </c:ext>
              </c:extLst>
            </c:dLbl>
            <c:dLbl>
              <c:idx val="1"/>
              <c:layout/>
              <c:tx>
                <c:rich>
                  <a:bodyPr/>
                  <a:lstStyle/>
                  <a:p>
                    <a:fld id="{3D9B9417-ED2F-497E-88F0-EA5C7ED5E53F}"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378A-4182-9C5B-35AEB4991109}"/>
                </c:ext>
                <c:ext xmlns:c15="http://schemas.microsoft.com/office/drawing/2012/chart" uri="{CE6537A1-D6FC-4f65-9D91-7224C49458BB}">
                  <c15:layout/>
                  <c15:dlblFieldTable/>
                  <c15:showDataLabelsRange val="0"/>
                </c:ext>
              </c:extLst>
            </c:dLbl>
            <c:dLbl>
              <c:idx val="2"/>
              <c:layout/>
              <c:tx>
                <c:rich>
                  <a:bodyPr/>
                  <a:lstStyle/>
                  <a:p>
                    <a:fld id="{F3C5E393-ECF5-47B5-A210-038070B9745E}" type="VALUE">
                      <a:rPr lang="en-US" smtClean="0"/>
                      <a:pPr/>
                      <a:t>[VALUE]</a:t>
                    </a:fld>
                    <a:r>
                      <a:rPr lang="en-US" dirty="0"/>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378A-4182-9C5B-35AEB4991109}"/>
                </c:ext>
                <c:ext xmlns:c15="http://schemas.microsoft.com/office/drawing/2012/chart" uri="{CE6537A1-D6FC-4f65-9D91-7224C49458BB}">
                  <c15:layout/>
                  <c15:dlblFieldTable/>
                  <c15:showDataLabelsRange val="0"/>
                </c:ext>
              </c:extLst>
            </c:dLbl>
            <c:dLbl>
              <c:idx val="3"/>
              <c:layout/>
              <c:tx>
                <c:rich>
                  <a:bodyPr/>
                  <a:lstStyle/>
                  <a:p>
                    <a:fld id="{7B11B42F-4AE4-4C7E-B69E-7B418B10FDB8}"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378A-4182-9C5B-35AEB4991109}"/>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2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Untreated Decay</c:v>
                </c:pt>
                <c:pt idx="1">
                  <c:v>Root Fragments</c:v>
                </c:pt>
                <c:pt idx="2">
                  <c:v>Need for Periodontal Care</c:v>
                </c:pt>
                <c:pt idx="3">
                  <c:v>Edentulous</c:v>
                </c:pt>
              </c:strCache>
            </c:strRef>
          </c:cat>
          <c:val>
            <c:numRef>
              <c:f>Sheet1!$B$3:$E$3</c:f>
              <c:numCache>
                <c:formatCode>0.0</c:formatCode>
                <c:ptCount val="4"/>
                <c:pt idx="0">
                  <c:v>20.97</c:v>
                </c:pt>
                <c:pt idx="1">
                  <c:v>22.34</c:v>
                </c:pt>
                <c:pt idx="2">
                  <c:v>15.1</c:v>
                </c:pt>
                <c:pt idx="3">
                  <c:v>16.66</c:v>
                </c:pt>
              </c:numCache>
            </c:numRef>
          </c:val>
          <c:extLst xmlns:c16r2="http://schemas.microsoft.com/office/drawing/2015/06/chart">
            <c:ext xmlns:c16="http://schemas.microsoft.com/office/drawing/2014/chart" uri="{C3380CC4-5D6E-409C-BE32-E72D297353CC}">
              <c16:uniqueId val="{00000009-378A-4182-9C5B-35AEB4991109}"/>
            </c:ext>
          </c:extLst>
        </c:ser>
        <c:ser>
          <c:idx val="2"/>
          <c:order val="2"/>
          <c:tx>
            <c:strRef>
              <c:f>Sheet1!$A$4</c:f>
              <c:strCache>
                <c:ptCount val="1"/>
                <c:pt idx="0">
                  <c:v>Some College</c:v>
                </c:pt>
              </c:strCache>
            </c:strRef>
          </c:tx>
          <c:spPr>
            <a:solidFill>
              <a:schemeClr val="accent1"/>
            </a:solidFill>
            <a:ln>
              <a:solidFill>
                <a:schemeClr val="accent1"/>
              </a:solidFill>
            </a:ln>
            <a:effectLst/>
          </c:spPr>
          <c:invertIfNegative val="0"/>
          <c:dLbls>
            <c:dLbl>
              <c:idx val="0"/>
              <c:layout>
                <c:manualLayout>
                  <c:x val="0"/>
                  <c:y val="2.0527027387418548E-2"/>
                </c:manualLayout>
              </c:layout>
              <c:tx>
                <c:rich>
                  <a:bodyPr/>
                  <a:lstStyle/>
                  <a:p>
                    <a:fld id="{5FA2DEC0-7441-4DFD-8527-B086DFDCD2C5}"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378A-4182-9C5B-35AEB4991109}"/>
                </c:ext>
                <c:ext xmlns:c15="http://schemas.microsoft.com/office/drawing/2012/chart" uri="{CE6537A1-D6FC-4f65-9D91-7224C49458BB}">
                  <c15:layout/>
                  <c15:dlblFieldTable/>
                  <c15:showDataLabelsRange val="0"/>
                </c:ext>
              </c:extLst>
            </c:dLbl>
            <c:dLbl>
              <c:idx val="1"/>
              <c:layout/>
              <c:tx>
                <c:rich>
                  <a:bodyPr/>
                  <a:lstStyle/>
                  <a:p>
                    <a:fld id="{40263728-67B9-4B1D-BA8F-F01DA06CC90C}"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378A-4182-9C5B-35AEB4991109}"/>
                </c:ext>
                <c:ext xmlns:c15="http://schemas.microsoft.com/office/drawing/2012/chart" uri="{CE6537A1-D6FC-4f65-9D91-7224C49458BB}">
                  <c15:layout/>
                  <c15:dlblFieldTable/>
                  <c15:showDataLabelsRange val="0"/>
                </c:ext>
              </c:extLst>
            </c:dLbl>
            <c:dLbl>
              <c:idx val="2"/>
              <c:layout/>
              <c:tx>
                <c:rich>
                  <a:bodyPr/>
                  <a:lstStyle/>
                  <a:p>
                    <a:fld id="{25536714-FF77-41FE-84E5-8B8576C48FC7}" type="VALUE">
                      <a:rPr lang="en-US" smtClean="0"/>
                      <a:pPr/>
                      <a:t>[VALUE]</a:t>
                    </a:fld>
                    <a:r>
                      <a:rPr lang="en-US" dirty="0"/>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378A-4182-9C5B-35AEB4991109}"/>
                </c:ext>
                <c:ext xmlns:c15="http://schemas.microsoft.com/office/drawing/2012/chart" uri="{CE6537A1-D6FC-4f65-9D91-7224C49458BB}">
                  <c15:layout/>
                  <c15:dlblFieldTable/>
                  <c15:showDataLabelsRange val="0"/>
                </c:ext>
              </c:extLst>
            </c:dLbl>
            <c:dLbl>
              <c:idx val="3"/>
              <c:layout/>
              <c:tx>
                <c:rich>
                  <a:bodyPr/>
                  <a:lstStyle/>
                  <a:p>
                    <a:fld id="{D78FD7A9-2B44-4511-AE0E-0E259AFF1F49}"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D-378A-4182-9C5B-35AEB4991109}"/>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2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Untreated Decay</c:v>
                </c:pt>
                <c:pt idx="1">
                  <c:v>Root Fragments</c:v>
                </c:pt>
                <c:pt idx="2">
                  <c:v>Need for Periodontal Care</c:v>
                </c:pt>
                <c:pt idx="3">
                  <c:v>Edentulous</c:v>
                </c:pt>
              </c:strCache>
            </c:strRef>
          </c:cat>
          <c:val>
            <c:numRef>
              <c:f>Sheet1!$B$4:$E$4</c:f>
              <c:numCache>
                <c:formatCode>0.0</c:formatCode>
                <c:ptCount val="4"/>
                <c:pt idx="0">
                  <c:v>19.579999999999998</c:v>
                </c:pt>
                <c:pt idx="1">
                  <c:v>14.74</c:v>
                </c:pt>
                <c:pt idx="2">
                  <c:v>11.5</c:v>
                </c:pt>
                <c:pt idx="3">
                  <c:v>13.57</c:v>
                </c:pt>
              </c:numCache>
            </c:numRef>
          </c:val>
          <c:extLst xmlns:c16r2="http://schemas.microsoft.com/office/drawing/2015/06/chart">
            <c:ext xmlns:c16="http://schemas.microsoft.com/office/drawing/2014/chart" uri="{C3380CC4-5D6E-409C-BE32-E72D297353CC}">
              <c16:uniqueId val="{0000000E-378A-4182-9C5B-35AEB4991109}"/>
            </c:ext>
          </c:extLst>
        </c:ser>
        <c:ser>
          <c:idx val="3"/>
          <c:order val="3"/>
          <c:tx>
            <c:strRef>
              <c:f>Sheet1!$A$5</c:f>
              <c:strCache>
                <c:ptCount val="1"/>
                <c:pt idx="0">
                  <c:v>Advanced Degree</c:v>
                </c:pt>
              </c:strCache>
            </c:strRef>
          </c:tx>
          <c:spPr>
            <a:solidFill>
              <a:srgbClr val="33CCCC"/>
            </a:solidFill>
            <a:ln>
              <a:solidFill>
                <a:srgbClr val="33CCCC"/>
              </a:solidFill>
            </a:ln>
            <a:effectLst/>
          </c:spPr>
          <c:invertIfNegative val="0"/>
          <c:dLbls>
            <c:dLbl>
              <c:idx val="0"/>
              <c:layout/>
              <c:tx>
                <c:rich>
                  <a:bodyPr/>
                  <a:lstStyle/>
                  <a:p>
                    <a:fld id="{576EB80C-4B6A-4773-A989-7E6934776486}"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F-378A-4182-9C5B-35AEB4991109}"/>
                </c:ext>
                <c:ext xmlns:c15="http://schemas.microsoft.com/office/drawing/2012/chart" uri="{CE6537A1-D6FC-4f65-9D91-7224C49458BB}">
                  <c15:layout/>
                  <c15:dlblFieldTable/>
                  <c15:showDataLabelsRange val="0"/>
                </c:ext>
              </c:extLst>
            </c:dLbl>
            <c:dLbl>
              <c:idx val="1"/>
              <c:layout/>
              <c:tx>
                <c:rich>
                  <a:bodyPr/>
                  <a:lstStyle/>
                  <a:p>
                    <a:fld id="{22F8E037-8650-4A21-83B7-DF7DFF6C70B0}"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0-378A-4182-9C5B-35AEB4991109}"/>
                </c:ext>
                <c:ext xmlns:c15="http://schemas.microsoft.com/office/drawing/2012/chart" uri="{CE6537A1-D6FC-4f65-9D91-7224C49458BB}">
                  <c15:layout/>
                  <c15:dlblFieldTable/>
                  <c15:showDataLabelsRange val="0"/>
                </c:ext>
              </c:extLst>
            </c:dLbl>
            <c:dLbl>
              <c:idx val="2"/>
              <c:layout/>
              <c:tx>
                <c:rich>
                  <a:bodyPr/>
                  <a:lstStyle/>
                  <a:p>
                    <a:fld id="{09576CE3-F41C-4FDA-B573-A4C672BDCB54}"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1-378A-4182-9C5B-35AEB4991109}"/>
                </c:ext>
                <c:ext xmlns:c15="http://schemas.microsoft.com/office/drawing/2012/chart" uri="{CE6537A1-D6FC-4f65-9D91-7224C49458BB}">
                  <c15:layout/>
                  <c15:dlblFieldTable/>
                  <c15:showDataLabelsRange val="0"/>
                </c:ext>
              </c:extLst>
            </c:dLbl>
            <c:dLbl>
              <c:idx val="3"/>
              <c:layout/>
              <c:tx>
                <c:rich>
                  <a:bodyPr/>
                  <a:lstStyle/>
                  <a:p>
                    <a:fld id="{0AC1301E-E97B-43A1-B15E-B26CE6A8790E}" type="VALUE">
                      <a:rPr lang="en-US" smtClean="0"/>
                      <a:pPr/>
                      <a:t>[VALUE]</a:t>
                    </a:fld>
                    <a:r>
                      <a:rPr lang="en-US"/>
                      <a:t>%</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2-378A-4182-9C5B-35AEB4991109}"/>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2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Untreated Decay</c:v>
                </c:pt>
                <c:pt idx="1">
                  <c:v>Root Fragments</c:v>
                </c:pt>
                <c:pt idx="2">
                  <c:v>Need for Periodontal Care</c:v>
                </c:pt>
                <c:pt idx="3">
                  <c:v>Edentulous</c:v>
                </c:pt>
              </c:strCache>
            </c:strRef>
          </c:cat>
          <c:val>
            <c:numRef>
              <c:f>Sheet1!$B$5:$E$5</c:f>
              <c:numCache>
                <c:formatCode>0.0</c:formatCode>
                <c:ptCount val="4"/>
                <c:pt idx="0">
                  <c:v>27.71</c:v>
                </c:pt>
                <c:pt idx="1">
                  <c:v>24.03</c:v>
                </c:pt>
                <c:pt idx="2">
                  <c:v>25.51</c:v>
                </c:pt>
                <c:pt idx="3">
                  <c:v>3.13</c:v>
                </c:pt>
              </c:numCache>
            </c:numRef>
          </c:val>
          <c:extLst xmlns:c16r2="http://schemas.microsoft.com/office/drawing/2015/06/chart">
            <c:ext xmlns:c16="http://schemas.microsoft.com/office/drawing/2014/chart" uri="{C3380CC4-5D6E-409C-BE32-E72D297353CC}">
              <c16:uniqueId val="{00000013-378A-4182-9C5B-35AEB4991109}"/>
            </c:ext>
          </c:extLst>
        </c:ser>
        <c:dLbls>
          <c:showLegendKey val="0"/>
          <c:showVal val="0"/>
          <c:showCatName val="0"/>
          <c:showSerName val="0"/>
          <c:showPercent val="0"/>
          <c:showBubbleSize val="0"/>
        </c:dLbls>
        <c:gapWidth val="219"/>
        <c:overlap val="-27"/>
        <c:axId val="260496176"/>
        <c:axId val="328658928"/>
      </c:barChart>
      <c:catAx>
        <c:axId val="26049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en-US"/>
          </a:p>
        </c:txPr>
        <c:crossAx val="328658928"/>
        <c:crosses val="autoZero"/>
        <c:auto val="1"/>
        <c:lblAlgn val="ctr"/>
        <c:lblOffset val="100"/>
        <c:noMultiLvlLbl val="0"/>
      </c:catAx>
      <c:valAx>
        <c:axId val="32865892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0496176"/>
        <c:crosses val="autoZero"/>
        <c:crossBetween val="between"/>
      </c:valAx>
      <c:spPr>
        <a:noFill/>
        <a:ln w="25400">
          <a:noFill/>
        </a:ln>
        <a:effectLst/>
      </c:spPr>
    </c:plotArea>
    <c:legend>
      <c:legendPos val="b"/>
      <c:layout/>
      <c:overlay val="0"/>
      <c:spPr>
        <a:noFill/>
        <a:ln>
          <a:noFill/>
        </a:ln>
        <a:effectLst/>
      </c:spPr>
      <c:txPr>
        <a:bodyPr rot="0" spcFirstLastPara="1" vertOverflow="ellipsis" vert="horz" wrap="square" anchor="ctr" anchorCtr="1"/>
        <a:lstStyle/>
        <a:p>
          <a:pPr>
            <a:defRPr sz="2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4766EA-A4EE-4891-9A7E-076FB33D9734}"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7303901C-3143-4484-A352-0A079B296D73}">
      <dgm:prSet phldrT="[Text]" custT="1"/>
      <dgm:spPr/>
      <dgm:t>
        <a:bodyPr/>
        <a:lstStyle/>
        <a:p>
          <a:r>
            <a:rPr lang="en-US" sz="3000" dirty="0">
              <a:solidFill>
                <a:schemeClr val="tx1"/>
              </a:solidFill>
            </a:rPr>
            <a:t>Challenge #1: Gaining consent from sites</a:t>
          </a:r>
        </a:p>
      </dgm:t>
    </dgm:pt>
    <dgm:pt modelId="{C187B673-E6D5-4051-BD6C-EE0027F82E42}" type="parTrans" cxnId="{816250E3-E36A-45C5-8B53-9C16D47270C2}">
      <dgm:prSet/>
      <dgm:spPr/>
      <dgm:t>
        <a:bodyPr/>
        <a:lstStyle/>
        <a:p>
          <a:endParaRPr lang="en-US" sz="3000"/>
        </a:p>
      </dgm:t>
    </dgm:pt>
    <dgm:pt modelId="{2E35553B-E21E-4C48-8FCE-33840DAC3299}" type="sibTrans" cxnId="{816250E3-E36A-45C5-8B53-9C16D47270C2}">
      <dgm:prSet/>
      <dgm:spPr/>
      <dgm:t>
        <a:bodyPr/>
        <a:lstStyle/>
        <a:p>
          <a:endParaRPr lang="en-US" sz="3000"/>
        </a:p>
      </dgm:t>
    </dgm:pt>
    <dgm:pt modelId="{527C8BD3-CED8-4B53-A28F-09C7C47675D2}">
      <dgm:prSet phldrT="[Text]" custT="1"/>
      <dgm:spPr/>
      <dgm:t>
        <a:bodyPr/>
        <a:lstStyle/>
        <a:p>
          <a:r>
            <a:rPr lang="en-US" sz="3000" dirty="0"/>
            <a:t>Strong support from partnering agencies including Florida Council on Aging and Department of Elder Affairs</a:t>
          </a:r>
        </a:p>
      </dgm:t>
    </dgm:pt>
    <dgm:pt modelId="{D3F1BE2F-D9A1-4169-A143-B226EB0E6A78}" type="parTrans" cxnId="{16A3975A-D394-4835-989E-EF5F9D53BFA7}">
      <dgm:prSet/>
      <dgm:spPr/>
      <dgm:t>
        <a:bodyPr/>
        <a:lstStyle/>
        <a:p>
          <a:endParaRPr lang="en-US" sz="3000"/>
        </a:p>
      </dgm:t>
    </dgm:pt>
    <dgm:pt modelId="{F9A4E2D6-AB59-48D7-A252-40D1FAFA5464}" type="sibTrans" cxnId="{16A3975A-D394-4835-989E-EF5F9D53BFA7}">
      <dgm:prSet/>
      <dgm:spPr/>
      <dgm:t>
        <a:bodyPr/>
        <a:lstStyle/>
        <a:p>
          <a:endParaRPr lang="en-US" sz="3000"/>
        </a:p>
      </dgm:t>
    </dgm:pt>
    <dgm:pt modelId="{7E23DB02-8F96-4B88-BA02-19378B6D3CED}">
      <dgm:prSet phldrT="[Text]" custT="1"/>
      <dgm:spPr/>
      <dgm:t>
        <a:bodyPr/>
        <a:lstStyle/>
        <a:p>
          <a:r>
            <a:rPr lang="en-US" sz="3000" dirty="0"/>
            <a:t>Flexibility from Florida Dental Hygienists Association (FDHA) when scheduling screening dates; tailored to each site </a:t>
          </a:r>
        </a:p>
      </dgm:t>
    </dgm:pt>
    <dgm:pt modelId="{0F064A7D-2967-4EBD-955D-4A4B6325980C}" type="parTrans" cxnId="{1EA40448-D629-45F0-A2AA-C45FCC0E846B}">
      <dgm:prSet/>
      <dgm:spPr/>
      <dgm:t>
        <a:bodyPr/>
        <a:lstStyle/>
        <a:p>
          <a:endParaRPr lang="en-US" sz="3000"/>
        </a:p>
      </dgm:t>
    </dgm:pt>
    <dgm:pt modelId="{8471836E-6DC4-4D1F-BB51-BB434B3D38C9}" type="sibTrans" cxnId="{1EA40448-D629-45F0-A2AA-C45FCC0E846B}">
      <dgm:prSet/>
      <dgm:spPr/>
      <dgm:t>
        <a:bodyPr/>
        <a:lstStyle/>
        <a:p>
          <a:endParaRPr lang="en-US" sz="3000"/>
        </a:p>
      </dgm:t>
    </dgm:pt>
    <dgm:pt modelId="{B581D074-8A1D-447F-8BA7-3D455CEDF279}">
      <dgm:prSet phldrT="[Text]" custT="1"/>
      <dgm:spPr/>
      <dgm:t>
        <a:bodyPr/>
        <a:lstStyle/>
        <a:p>
          <a:r>
            <a:rPr lang="en-US" sz="3000" dirty="0">
              <a:solidFill>
                <a:schemeClr val="tx1"/>
              </a:solidFill>
            </a:rPr>
            <a:t>Challenge #2: Low participation rate</a:t>
          </a:r>
        </a:p>
      </dgm:t>
    </dgm:pt>
    <dgm:pt modelId="{A0325F4D-0E5E-4084-9315-6D45FDD88A7E}" type="parTrans" cxnId="{08267F08-CA70-4C69-AB39-2A13078E4376}">
      <dgm:prSet/>
      <dgm:spPr/>
      <dgm:t>
        <a:bodyPr/>
        <a:lstStyle/>
        <a:p>
          <a:endParaRPr lang="en-US" sz="3000"/>
        </a:p>
      </dgm:t>
    </dgm:pt>
    <dgm:pt modelId="{E5E225FA-6417-4C71-A88F-938F6B783EE3}" type="sibTrans" cxnId="{08267F08-CA70-4C69-AB39-2A13078E4376}">
      <dgm:prSet/>
      <dgm:spPr/>
      <dgm:t>
        <a:bodyPr/>
        <a:lstStyle/>
        <a:p>
          <a:endParaRPr lang="en-US" sz="3000"/>
        </a:p>
      </dgm:t>
    </dgm:pt>
    <dgm:pt modelId="{5DD43A38-06CB-4479-954B-E0C18EC676BC}">
      <dgm:prSet phldrT="[Text]" custT="1"/>
      <dgm:spPr/>
      <dgm:t>
        <a:bodyPr/>
        <a:lstStyle/>
        <a:p>
          <a:r>
            <a:rPr lang="en-US" sz="3000" dirty="0"/>
            <a:t>Advertise the screening date with flyers</a:t>
          </a:r>
        </a:p>
      </dgm:t>
    </dgm:pt>
    <dgm:pt modelId="{33A5BEB4-F487-4E07-A1F6-2C9A56461D10}" type="parTrans" cxnId="{16D87968-58B1-4B39-B7F0-8E03E45B563E}">
      <dgm:prSet/>
      <dgm:spPr/>
      <dgm:t>
        <a:bodyPr/>
        <a:lstStyle/>
        <a:p>
          <a:endParaRPr lang="en-US" sz="3000"/>
        </a:p>
      </dgm:t>
    </dgm:pt>
    <dgm:pt modelId="{D152E5CA-E396-4891-810B-31A5D6D6F5FC}" type="sibTrans" cxnId="{16D87968-58B1-4B39-B7F0-8E03E45B563E}">
      <dgm:prSet/>
      <dgm:spPr/>
      <dgm:t>
        <a:bodyPr/>
        <a:lstStyle/>
        <a:p>
          <a:endParaRPr lang="en-US" sz="3000"/>
        </a:p>
      </dgm:t>
    </dgm:pt>
    <dgm:pt modelId="{97094B98-E111-4EEA-A6B7-8A9982C6DE5B}">
      <dgm:prSet phldrT="[Text]" custT="1"/>
      <dgm:spPr/>
      <dgm:t>
        <a:bodyPr/>
        <a:lstStyle/>
        <a:p>
          <a:r>
            <a:rPr lang="en-US" sz="2600" dirty="0"/>
            <a:t>Use of </a:t>
          </a:r>
          <a:r>
            <a:rPr lang="en-US" sz="2600" dirty="0" smtClean="0"/>
            <a:t>participant-specific </a:t>
          </a:r>
          <a:r>
            <a:rPr lang="en-US" sz="2600" dirty="0"/>
            <a:t>“goodie bags” </a:t>
          </a:r>
          <a:r>
            <a:rPr lang="en-US" sz="2600" dirty="0" smtClean="0"/>
            <a:t>which </a:t>
          </a:r>
          <a:r>
            <a:rPr lang="en-US" sz="2600" dirty="0"/>
            <a:t>included toothbrush, toothpaste, floss, denture cleaner and adhesive, denture brush based </a:t>
          </a:r>
          <a:r>
            <a:rPr lang="en-US" sz="2600" dirty="0" smtClean="0"/>
            <a:t>on specific dental needs (including preferred brand of dental supplies)</a:t>
          </a:r>
          <a:endParaRPr lang="en-US" sz="2600" dirty="0"/>
        </a:p>
      </dgm:t>
    </dgm:pt>
    <dgm:pt modelId="{A9F759C2-FD7C-4B1E-8458-CDC1FFE80723}" type="parTrans" cxnId="{0CCCD01B-857C-4B7E-A773-C4C2E6423314}">
      <dgm:prSet/>
      <dgm:spPr/>
      <dgm:t>
        <a:bodyPr/>
        <a:lstStyle/>
        <a:p>
          <a:endParaRPr lang="en-US" sz="3000"/>
        </a:p>
      </dgm:t>
    </dgm:pt>
    <dgm:pt modelId="{AE488CD1-1E85-4358-8F3A-9ADC87464224}" type="sibTrans" cxnId="{0CCCD01B-857C-4B7E-A773-C4C2E6423314}">
      <dgm:prSet/>
      <dgm:spPr/>
      <dgm:t>
        <a:bodyPr/>
        <a:lstStyle/>
        <a:p>
          <a:endParaRPr lang="en-US" sz="3000"/>
        </a:p>
      </dgm:t>
    </dgm:pt>
    <dgm:pt modelId="{0A71209D-06BB-45D7-8E9F-166EAB6ECCDA}" type="pres">
      <dgm:prSet presAssocID="{2F4766EA-A4EE-4891-9A7E-076FB33D9734}" presName="diagram" presStyleCnt="0">
        <dgm:presLayoutVars>
          <dgm:chPref val="1"/>
          <dgm:dir/>
          <dgm:animOne val="branch"/>
          <dgm:animLvl val="lvl"/>
          <dgm:resizeHandles/>
        </dgm:presLayoutVars>
      </dgm:prSet>
      <dgm:spPr/>
      <dgm:t>
        <a:bodyPr/>
        <a:lstStyle/>
        <a:p>
          <a:endParaRPr lang="en-US"/>
        </a:p>
      </dgm:t>
    </dgm:pt>
    <dgm:pt modelId="{58453D68-FCA7-4BB6-BF88-0F09AA6D3156}" type="pres">
      <dgm:prSet presAssocID="{7303901C-3143-4484-A352-0A079B296D73}" presName="root" presStyleCnt="0"/>
      <dgm:spPr/>
    </dgm:pt>
    <dgm:pt modelId="{AACDF99C-5BAA-466D-B3B0-AB408B6118A5}" type="pres">
      <dgm:prSet presAssocID="{7303901C-3143-4484-A352-0A079B296D73}" presName="rootComposite" presStyleCnt="0"/>
      <dgm:spPr/>
    </dgm:pt>
    <dgm:pt modelId="{B3C2E023-8C08-4E3F-9FE2-EE3C73C19D67}" type="pres">
      <dgm:prSet presAssocID="{7303901C-3143-4484-A352-0A079B296D73}" presName="rootText" presStyleLbl="node1" presStyleIdx="0" presStyleCnt="2" custScaleX="122615" custScaleY="58190" custLinFactNeighborX="3720" custLinFactNeighborY="12296"/>
      <dgm:spPr/>
      <dgm:t>
        <a:bodyPr/>
        <a:lstStyle/>
        <a:p>
          <a:endParaRPr lang="en-US"/>
        </a:p>
      </dgm:t>
    </dgm:pt>
    <dgm:pt modelId="{D088BBBC-AFD1-48E2-8B25-932561E4F32A}" type="pres">
      <dgm:prSet presAssocID="{7303901C-3143-4484-A352-0A079B296D73}" presName="rootConnector" presStyleLbl="node1" presStyleIdx="0" presStyleCnt="2"/>
      <dgm:spPr/>
      <dgm:t>
        <a:bodyPr/>
        <a:lstStyle/>
        <a:p>
          <a:endParaRPr lang="en-US"/>
        </a:p>
      </dgm:t>
    </dgm:pt>
    <dgm:pt modelId="{3EEC1AAC-68F9-4BF3-89C9-0678BF393608}" type="pres">
      <dgm:prSet presAssocID="{7303901C-3143-4484-A352-0A079B296D73}" presName="childShape" presStyleCnt="0"/>
      <dgm:spPr/>
    </dgm:pt>
    <dgm:pt modelId="{0B11C5E4-409C-451A-BBA7-5202C6396BB4}" type="pres">
      <dgm:prSet presAssocID="{D3F1BE2F-D9A1-4169-A143-B226EB0E6A78}" presName="Name13" presStyleLbl="parChTrans1D2" presStyleIdx="0" presStyleCnt="4"/>
      <dgm:spPr/>
      <dgm:t>
        <a:bodyPr/>
        <a:lstStyle/>
        <a:p>
          <a:endParaRPr lang="en-US"/>
        </a:p>
      </dgm:t>
    </dgm:pt>
    <dgm:pt modelId="{4D9E16A8-10AE-4E04-82B3-BF88A64FC624}" type="pres">
      <dgm:prSet presAssocID="{527C8BD3-CED8-4B53-A28F-09C7C47675D2}" presName="childText" presStyleLbl="bgAcc1" presStyleIdx="0" presStyleCnt="4" custScaleX="172241">
        <dgm:presLayoutVars>
          <dgm:bulletEnabled val="1"/>
        </dgm:presLayoutVars>
      </dgm:prSet>
      <dgm:spPr/>
      <dgm:t>
        <a:bodyPr/>
        <a:lstStyle/>
        <a:p>
          <a:endParaRPr lang="en-US"/>
        </a:p>
      </dgm:t>
    </dgm:pt>
    <dgm:pt modelId="{9F4F2984-13EE-4B63-9E9B-619F6E9A165F}" type="pres">
      <dgm:prSet presAssocID="{0F064A7D-2967-4EBD-955D-4A4B6325980C}" presName="Name13" presStyleLbl="parChTrans1D2" presStyleIdx="1" presStyleCnt="4"/>
      <dgm:spPr/>
      <dgm:t>
        <a:bodyPr/>
        <a:lstStyle/>
        <a:p>
          <a:endParaRPr lang="en-US"/>
        </a:p>
      </dgm:t>
    </dgm:pt>
    <dgm:pt modelId="{25EAB435-18DC-4607-B44C-95C7179F8492}" type="pres">
      <dgm:prSet presAssocID="{7E23DB02-8F96-4B88-BA02-19378B6D3CED}" presName="childText" presStyleLbl="bgAcc1" presStyleIdx="1" presStyleCnt="4" custScaleX="169980">
        <dgm:presLayoutVars>
          <dgm:bulletEnabled val="1"/>
        </dgm:presLayoutVars>
      </dgm:prSet>
      <dgm:spPr/>
      <dgm:t>
        <a:bodyPr/>
        <a:lstStyle/>
        <a:p>
          <a:endParaRPr lang="en-US"/>
        </a:p>
      </dgm:t>
    </dgm:pt>
    <dgm:pt modelId="{BDB23653-0A38-4CA3-B121-1A2FAC3B0F98}" type="pres">
      <dgm:prSet presAssocID="{B581D074-8A1D-447F-8BA7-3D455CEDF279}" presName="root" presStyleCnt="0"/>
      <dgm:spPr/>
    </dgm:pt>
    <dgm:pt modelId="{8F0BC50D-5EE2-470A-B04D-5CC0D59B0ECA}" type="pres">
      <dgm:prSet presAssocID="{B581D074-8A1D-447F-8BA7-3D455CEDF279}" presName="rootComposite" presStyleCnt="0"/>
      <dgm:spPr/>
    </dgm:pt>
    <dgm:pt modelId="{FD882763-90B8-4247-937C-2ED483898546}" type="pres">
      <dgm:prSet presAssocID="{B581D074-8A1D-447F-8BA7-3D455CEDF279}" presName="rootText" presStyleLbl="node1" presStyleIdx="1" presStyleCnt="2" custScaleX="122703" custScaleY="58190" custLinFactNeighborX="-1519" custLinFactNeighborY="12296"/>
      <dgm:spPr/>
      <dgm:t>
        <a:bodyPr/>
        <a:lstStyle/>
        <a:p>
          <a:endParaRPr lang="en-US"/>
        </a:p>
      </dgm:t>
    </dgm:pt>
    <dgm:pt modelId="{BC746E2D-240F-4790-8576-C1965705B1D1}" type="pres">
      <dgm:prSet presAssocID="{B581D074-8A1D-447F-8BA7-3D455CEDF279}" presName="rootConnector" presStyleLbl="node1" presStyleIdx="1" presStyleCnt="2"/>
      <dgm:spPr/>
      <dgm:t>
        <a:bodyPr/>
        <a:lstStyle/>
        <a:p>
          <a:endParaRPr lang="en-US"/>
        </a:p>
      </dgm:t>
    </dgm:pt>
    <dgm:pt modelId="{A21B929E-16EE-4793-87C1-16129CE19647}" type="pres">
      <dgm:prSet presAssocID="{B581D074-8A1D-447F-8BA7-3D455CEDF279}" presName="childShape" presStyleCnt="0"/>
      <dgm:spPr/>
    </dgm:pt>
    <dgm:pt modelId="{2432AD4D-D35E-4746-99C5-A557647448DD}" type="pres">
      <dgm:prSet presAssocID="{33A5BEB4-F487-4E07-A1F6-2C9A56461D10}" presName="Name13" presStyleLbl="parChTrans1D2" presStyleIdx="2" presStyleCnt="4"/>
      <dgm:spPr/>
      <dgm:t>
        <a:bodyPr/>
        <a:lstStyle/>
        <a:p>
          <a:endParaRPr lang="en-US"/>
        </a:p>
      </dgm:t>
    </dgm:pt>
    <dgm:pt modelId="{F2D897A2-3BDA-4ADB-9D24-CD64ED1FCDEE}" type="pres">
      <dgm:prSet presAssocID="{5DD43A38-06CB-4479-954B-E0C18EC676BC}" presName="childText" presStyleLbl="bgAcc1" presStyleIdx="2" presStyleCnt="4" custScaleX="177853">
        <dgm:presLayoutVars>
          <dgm:bulletEnabled val="1"/>
        </dgm:presLayoutVars>
      </dgm:prSet>
      <dgm:spPr/>
      <dgm:t>
        <a:bodyPr/>
        <a:lstStyle/>
        <a:p>
          <a:endParaRPr lang="en-US"/>
        </a:p>
      </dgm:t>
    </dgm:pt>
    <dgm:pt modelId="{BF5240B4-5776-4A9F-A702-62DA48E368FC}" type="pres">
      <dgm:prSet presAssocID="{A9F759C2-FD7C-4B1E-8458-CDC1FFE80723}" presName="Name13" presStyleLbl="parChTrans1D2" presStyleIdx="3" presStyleCnt="4"/>
      <dgm:spPr/>
      <dgm:t>
        <a:bodyPr/>
        <a:lstStyle/>
        <a:p>
          <a:endParaRPr lang="en-US"/>
        </a:p>
      </dgm:t>
    </dgm:pt>
    <dgm:pt modelId="{1BAC7394-7A0C-4673-836E-1A7C69A563EB}" type="pres">
      <dgm:prSet presAssocID="{97094B98-E111-4EEA-A6B7-8A9982C6DE5B}" presName="childText" presStyleLbl="bgAcc1" presStyleIdx="3" presStyleCnt="4" custScaleX="177853">
        <dgm:presLayoutVars>
          <dgm:bulletEnabled val="1"/>
        </dgm:presLayoutVars>
      </dgm:prSet>
      <dgm:spPr/>
      <dgm:t>
        <a:bodyPr/>
        <a:lstStyle/>
        <a:p>
          <a:endParaRPr lang="en-US"/>
        </a:p>
      </dgm:t>
    </dgm:pt>
  </dgm:ptLst>
  <dgm:cxnLst>
    <dgm:cxn modelId="{3408E144-118B-47B6-933E-642DA67736A3}" type="presOf" srcId="{2F4766EA-A4EE-4891-9A7E-076FB33D9734}" destId="{0A71209D-06BB-45D7-8E9F-166EAB6ECCDA}" srcOrd="0" destOrd="0" presId="urn:microsoft.com/office/officeart/2005/8/layout/hierarchy3"/>
    <dgm:cxn modelId="{94C5D732-DC11-4540-B439-E610D55BB900}" type="presOf" srcId="{7E23DB02-8F96-4B88-BA02-19378B6D3CED}" destId="{25EAB435-18DC-4607-B44C-95C7179F8492}" srcOrd="0" destOrd="0" presId="urn:microsoft.com/office/officeart/2005/8/layout/hierarchy3"/>
    <dgm:cxn modelId="{08267F08-CA70-4C69-AB39-2A13078E4376}" srcId="{2F4766EA-A4EE-4891-9A7E-076FB33D9734}" destId="{B581D074-8A1D-447F-8BA7-3D455CEDF279}" srcOrd="1" destOrd="0" parTransId="{A0325F4D-0E5E-4084-9315-6D45FDD88A7E}" sibTransId="{E5E225FA-6417-4C71-A88F-938F6B783EE3}"/>
    <dgm:cxn modelId="{816250E3-E36A-45C5-8B53-9C16D47270C2}" srcId="{2F4766EA-A4EE-4891-9A7E-076FB33D9734}" destId="{7303901C-3143-4484-A352-0A079B296D73}" srcOrd="0" destOrd="0" parTransId="{C187B673-E6D5-4051-BD6C-EE0027F82E42}" sibTransId="{2E35553B-E21E-4C48-8FCE-33840DAC3299}"/>
    <dgm:cxn modelId="{A43B4BF6-C9C4-48FD-868C-630F38AD575F}" type="presOf" srcId="{0F064A7D-2967-4EBD-955D-4A4B6325980C}" destId="{9F4F2984-13EE-4B63-9E9B-619F6E9A165F}" srcOrd="0" destOrd="0" presId="urn:microsoft.com/office/officeart/2005/8/layout/hierarchy3"/>
    <dgm:cxn modelId="{33DD7BD3-E1CA-49E0-87EE-0FA91147C74C}" type="presOf" srcId="{7303901C-3143-4484-A352-0A079B296D73}" destId="{B3C2E023-8C08-4E3F-9FE2-EE3C73C19D67}" srcOrd="0" destOrd="0" presId="urn:microsoft.com/office/officeart/2005/8/layout/hierarchy3"/>
    <dgm:cxn modelId="{38F9498F-5811-41D2-B232-1FA8C20F8DE6}" type="presOf" srcId="{97094B98-E111-4EEA-A6B7-8A9982C6DE5B}" destId="{1BAC7394-7A0C-4673-836E-1A7C69A563EB}" srcOrd="0" destOrd="0" presId="urn:microsoft.com/office/officeart/2005/8/layout/hierarchy3"/>
    <dgm:cxn modelId="{22A4E66C-FE26-4BF7-A765-38E36F70AF53}" type="presOf" srcId="{33A5BEB4-F487-4E07-A1F6-2C9A56461D10}" destId="{2432AD4D-D35E-4746-99C5-A557647448DD}" srcOrd="0" destOrd="0" presId="urn:microsoft.com/office/officeart/2005/8/layout/hierarchy3"/>
    <dgm:cxn modelId="{E564AC4C-C780-4ACF-94F8-5CED046A00A9}" type="presOf" srcId="{D3F1BE2F-D9A1-4169-A143-B226EB0E6A78}" destId="{0B11C5E4-409C-451A-BBA7-5202C6396BB4}" srcOrd="0" destOrd="0" presId="urn:microsoft.com/office/officeart/2005/8/layout/hierarchy3"/>
    <dgm:cxn modelId="{ABAC74A7-12EA-4F0F-B815-27C4641D9928}" type="presOf" srcId="{B581D074-8A1D-447F-8BA7-3D455CEDF279}" destId="{FD882763-90B8-4247-937C-2ED483898546}" srcOrd="0" destOrd="0" presId="urn:microsoft.com/office/officeart/2005/8/layout/hierarchy3"/>
    <dgm:cxn modelId="{087E772D-CABB-4844-B20D-5335BAEC12EF}" type="presOf" srcId="{A9F759C2-FD7C-4B1E-8458-CDC1FFE80723}" destId="{BF5240B4-5776-4A9F-A702-62DA48E368FC}" srcOrd="0" destOrd="0" presId="urn:microsoft.com/office/officeart/2005/8/layout/hierarchy3"/>
    <dgm:cxn modelId="{16A3975A-D394-4835-989E-EF5F9D53BFA7}" srcId="{7303901C-3143-4484-A352-0A079B296D73}" destId="{527C8BD3-CED8-4B53-A28F-09C7C47675D2}" srcOrd="0" destOrd="0" parTransId="{D3F1BE2F-D9A1-4169-A143-B226EB0E6A78}" sibTransId="{F9A4E2D6-AB59-48D7-A252-40D1FAFA5464}"/>
    <dgm:cxn modelId="{DF60D51A-56BD-4A6D-906B-0B2A1F1B51F3}" type="presOf" srcId="{5DD43A38-06CB-4479-954B-E0C18EC676BC}" destId="{F2D897A2-3BDA-4ADB-9D24-CD64ED1FCDEE}" srcOrd="0" destOrd="0" presId="urn:microsoft.com/office/officeart/2005/8/layout/hierarchy3"/>
    <dgm:cxn modelId="{CCAF58A6-815E-401C-A08A-04C322C8916E}" type="presOf" srcId="{B581D074-8A1D-447F-8BA7-3D455CEDF279}" destId="{BC746E2D-240F-4790-8576-C1965705B1D1}" srcOrd="1" destOrd="0" presId="urn:microsoft.com/office/officeart/2005/8/layout/hierarchy3"/>
    <dgm:cxn modelId="{0CCCD01B-857C-4B7E-A773-C4C2E6423314}" srcId="{B581D074-8A1D-447F-8BA7-3D455CEDF279}" destId="{97094B98-E111-4EEA-A6B7-8A9982C6DE5B}" srcOrd="1" destOrd="0" parTransId="{A9F759C2-FD7C-4B1E-8458-CDC1FFE80723}" sibTransId="{AE488CD1-1E85-4358-8F3A-9ADC87464224}"/>
    <dgm:cxn modelId="{FECE052B-4850-45C4-B3DF-E1C1F51CA59C}" type="presOf" srcId="{7303901C-3143-4484-A352-0A079B296D73}" destId="{D088BBBC-AFD1-48E2-8B25-932561E4F32A}" srcOrd="1" destOrd="0" presId="urn:microsoft.com/office/officeart/2005/8/layout/hierarchy3"/>
    <dgm:cxn modelId="{16D87968-58B1-4B39-B7F0-8E03E45B563E}" srcId="{B581D074-8A1D-447F-8BA7-3D455CEDF279}" destId="{5DD43A38-06CB-4479-954B-E0C18EC676BC}" srcOrd="0" destOrd="0" parTransId="{33A5BEB4-F487-4E07-A1F6-2C9A56461D10}" sibTransId="{D152E5CA-E396-4891-810B-31A5D6D6F5FC}"/>
    <dgm:cxn modelId="{1EA40448-D629-45F0-A2AA-C45FCC0E846B}" srcId="{7303901C-3143-4484-A352-0A079B296D73}" destId="{7E23DB02-8F96-4B88-BA02-19378B6D3CED}" srcOrd="1" destOrd="0" parTransId="{0F064A7D-2967-4EBD-955D-4A4B6325980C}" sibTransId="{8471836E-6DC4-4D1F-BB51-BB434B3D38C9}"/>
    <dgm:cxn modelId="{79E666BC-FA37-409D-9802-5574BEDA5D9A}" type="presOf" srcId="{527C8BD3-CED8-4B53-A28F-09C7C47675D2}" destId="{4D9E16A8-10AE-4E04-82B3-BF88A64FC624}" srcOrd="0" destOrd="0" presId="urn:microsoft.com/office/officeart/2005/8/layout/hierarchy3"/>
    <dgm:cxn modelId="{9CFC61A1-CF0E-48EB-99C0-5E8076BC5CCB}" type="presParOf" srcId="{0A71209D-06BB-45D7-8E9F-166EAB6ECCDA}" destId="{58453D68-FCA7-4BB6-BF88-0F09AA6D3156}" srcOrd="0" destOrd="0" presId="urn:microsoft.com/office/officeart/2005/8/layout/hierarchy3"/>
    <dgm:cxn modelId="{25A15FA2-A723-49DE-A399-1703CB80051B}" type="presParOf" srcId="{58453D68-FCA7-4BB6-BF88-0F09AA6D3156}" destId="{AACDF99C-5BAA-466D-B3B0-AB408B6118A5}" srcOrd="0" destOrd="0" presId="urn:microsoft.com/office/officeart/2005/8/layout/hierarchy3"/>
    <dgm:cxn modelId="{CD8CC60E-906A-4DBC-AEB6-131A984A3F45}" type="presParOf" srcId="{AACDF99C-5BAA-466D-B3B0-AB408B6118A5}" destId="{B3C2E023-8C08-4E3F-9FE2-EE3C73C19D67}" srcOrd="0" destOrd="0" presId="urn:microsoft.com/office/officeart/2005/8/layout/hierarchy3"/>
    <dgm:cxn modelId="{F500ABE5-B671-4095-85DF-FF38BE7ACD04}" type="presParOf" srcId="{AACDF99C-5BAA-466D-B3B0-AB408B6118A5}" destId="{D088BBBC-AFD1-48E2-8B25-932561E4F32A}" srcOrd="1" destOrd="0" presId="urn:microsoft.com/office/officeart/2005/8/layout/hierarchy3"/>
    <dgm:cxn modelId="{5D4B6E86-BFCA-410E-ADA9-D4AF34E22EFA}" type="presParOf" srcId="{58453D68-FCA7-4BB6-BF88-0F09AA6D3156}" destId="{3EEC1AAC-68F9-4BF3-89C9-0678BF393608}" srcOrd="1" destOrd="0" presId="urn:microsoft.com/office/officeart/2005/8/layout/hierarchy3"/>
    <dgm:cxn modelId="{503C78E2-3CC9-4445-80F9-D61DD1879D49}" type="presParOf" srcId="{3EEC1AAC-68F9-4BF3-89C9-0678BF393608}" destId="{0B11C5E4-409C-451A-BBA7-5202C6396BB4}" srcOrd="0" destOrd="0" presId="urn:microsoft.com/office/officeart/2005/8/layout/hierarchy3"/>
    <dgm:cxn modelId="{DD11A901-1201-4927-A9C8-D4BD175F497B}" type="presParOf" srcId="{3EEC1AAC-68F9-4BF3-89C9-0678BF393608}" destId="{4D9E16A8-10AE-4E04-82B3-BF88A64FC624}" srcOrd="1" destOrd="0" presId="urn:microsoft.com/office/officeart/2005/8/layout/hierarchy3"/>
    <dgm:cxn modelId="{B7400A8B-C37D-4B29-81B3-A791F14C520D}" type="presParOf" srcId="{3EEC1AAC-68F9-4BF3-89C9-0678BF393608}" destId="{9F4F2984-13EE-4B63-9E9B-619F6E9A165F}" srcOrd="2" destOrd="0" presId="urn:microsoft.com/office/officeart/2005/8/layout/hierarchy3"/>
    <dgm:cxn modelId="{3262EB09-F51D-401E-9411-E91F54F5C28F}" type="presParOf" srcId="{3EEC1AAC-68F9-4BF3-89C9-0678BF393608}" destId="{25EAB435-18DC-4607-B44C-95C7179F8492}" srcOrd="3" destOrd="0" presId="urn:microsoft.com/office/officeart/2005/8/layout/hierarchy3"/>
    <dgm:cxn modelId="{F312C5BF-1625-4CDD-B745-6803BBFE4ADF}" type="presParOf" srcId="{0A71209D-06BB-45D7-8E9F-166EAB6ECCDA}" destId="{BDB23653-0A38-4CA3-B121-1A2FAC3B0F98}" srcOrd="1" destOrd="0" presId="urn:microsoft.com/office/officeart/2005/8/layout/hierarchy3"/>
    <dgm:cxn modelId="{116FC545-F7B5-4BB3-B9E3-1DCA8A7A57E2}" type="presParOf" srcId="{BDB23653-0A38-4CA3-B121-1A2FAC3B0F98}" destId="{8F0BC50D-5EE2-470A-B04D-5CC0D59B0ECA}" srcOrd="0" destOrd="0" presId="urn:microsoft.com/office/officeart/2005/8/layout/hierarchy3"/>
    <dgm:cxn modelId="{2E199573-7EE3-49E4-A1DD-8C8A018CCC55}" type="presParOf" srcId="{8F0BC50D-5EE2-470A-B04D-5CC0D59B0ECA}" destId="{FD882763-90B8-4247-937C-2ED483898546}" srcOrd="0" destOrd="0" presId="urn:microsoft.com/office/officeart/2005/8/layout/hierarchy3"/>
    <dgm:cxn modelId="{70E5B84C-DD27-46FB-B7A6-5263F8E01647}" type="presParOf" srcId="{8F0BC50D-5EE2-470A-B04D-5CC0D59B0ECA}" destId="{BC746E2D-240F-4790-8576-C1965705B1D1}" srcOrd="1" destOrd="0" presId="urn:microsoft.com/office/officeart/2005/8/layout/hierarchy3"/>
    <dgm:cxn modelId="{61DCAFE5-2765-4E6C-96BA-C0D3221DA060}" type="presParOf" srcId="{BDB23653-0A38-4CA3-B121-1A2FAC3B0F98}" destId="{A21B929E-16EE-4793-87C1-16129CE19647}" srcOrd="1" destOrd="0" presId="urn:microsoft.com/office/officeart/2005/8/layout/hierarchy3"/>
    <dgm:cxn modelId="{C91F0F4A-4C1F-480A-95BA-675E68397F7C}" type="presParOf" srcId="{A21B929E-16EE-4793-87C1-16129CE19647}" destId="{2432AD4D-D35E-4746-99C5-A557647448DD}" srcOrd="0" destOrd="0" presId="urn:microsoft.com/office/officeart/2005/8/layout/hierarchy3"/>
    <dgm:cxn modelId="{681E9F4B-4680-4A10-91D3-5D542A3857FF}" type="presParOf" srcId="{A21B929E-16EE-4793-87C1-16129CE19647}" destId="{F2D897A2-3BDA-4ADB-9D24-CD64ED1FCDEE}" srcOrd="1" destOrd="0" presId="urn:microsoft.com/office/officeart/2005/8/layout/hierarchy3"/>
    <dgm:cxn modelId="{168FF131-4F04-4A39-8269-4D59A2961BF1}" type="presParOf" srcId="{A21B929E-16EE-4793-87C1-16129CE19647}" destId="{BF5240B4-5776-4A9F-A702-62DA48E368FC}" srcOrd="2" destOrd="0" presId="urn:microsoft.com/office/officeart/2005/8/layout/hierarchy3"/>
    <dgm:cxn modelId="{57C716FE-6D0C-47C4-A897-864087616B45}" type="presParOf" srcId="{A21B929E-16EE-4793-87C1-16129CE19647}" destId="{1BAC7394-7A0C-4673-836E-1A7C69A563EB}" srcOrd="3" destOrd="0" presId="urn:microsoft.com/office/officeart/2005/8/layout/hierarchy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731C47-3A22-4505-A37A-4B577DF3461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7DA069F1-4E2B-4C25-A933-40508E92BF85}">
      <dgm:prSet phldrT="[Text]" custT="1"/>
      <dgm:spPr>
        <a:solidFill>
          <a:srgbClr val="33CCCC"/>
        </a:solidFill>
        <a:ln>
          <a:solidFill>
            <a:srgbClr val="33CCCC"/>
          </a:solidFill>
        </a:ln>
      </dgm:spPr>
      <dgm:t>
        <a:bodyPr/>
        <a:lstStyle/>
        <a:p>
          <a:r>
            <a:rPr lang="en-US" sz="2000" b="1" dirty="0">
              <a:solidFill>
                <a:schemeClr val="tx1"/>
              </a:solidFill>
            </a:rPr>
            <a:t>Indicators</a:t>
          </a:r>
        </a:p>
      </dgm:t>
    </dgm:pt>
    <dgm:pt modelId="{9A9EE8FB-4DD9-484D-A454-2DCE8FC31F6E}" type="parTrans" cxnId="{5CA27BFF-BE16-4C9C-B68F-53525381C8DD}">
      <dgm:prSet/>
      <dgm:spPr/>
      <dgm:t>
        <a:bodyPr/>
        <a:lstStyle/>
        <a:p>
          <a:endParaRPr lang="en-US" sz="2000"/>
        </a:p>
      </dgm:t>
    </dgm:pt>
    <dgm:pt modelId="{81F3A2F4-5412-4D57-9FDD-02CECAE33869}" type="sibTrans" cxnId="{5CA27BFF-BE16-4C9C-B68F-53525381C8DD}">
      <dgm:prSet/>
      <dgm:spPr/>
      <dgm:t>
        <a:bodyPr/>
        <a:lstStyle/>
        <a:p>
          <a:endParaRPr lang="en-US" sz="2000"/>
        </a:p>
      </dgm:t>
    </dgm:pt>
    <dgm:pt modelId="{640E33EC-9BAC-4AC8-AFCC-F04B56CB4196}">
      <dgm:prSet phldrT="[Text]" custT="1">
        <dgm:style>
          <a:lnRef idx="1">
            <a:schemeClr val="accent1"/>
          </a:lnRef>
          <a:fillRef idx="2">
            <a:schemeClr val="accent1"/>
          </a:fillRef>
          <a:effectRef idx="1">
            <a:schemeClr val="accent1"/>
          </a:effectRef>
          <a:fontRef idx="minor">
            <a:schemeClr val="dk1"/>
          </a:fontRef>
        </dgm:style>
      </dgm:prSet>
      <dgm:spPr>
        <a:solidFill>
          <a:srgbClr val="FFCC00"/>
        </a:solidFill>
        <a:ln>
          <a:solidFill>
            <a:srgbClr val="FFCC00"/>
          </a:solidFill>
        </a:ln>
      </dgm:spPr>
      <dgm:t>
        <a:bodyPr/>
        <a:lstStyle/>
        <a:p>
          <a:r>
            <a:rPr lang="en-US" sz="2000" dirty="0"/>
            <a:t>Denture Use</a:t>
          </a:r>
        </a:p>
      </dgm:t>
    </dgm:pt>
    <dgm:pt modelId="{309C832C-5F64-49B7-BA11-A74FC9682D9C}" type="parTrans" cxnId="{36DEF5BE-D4C0-4EDD-B17E-B67725461D44}">
      <dgm:prSet custT="1"/>
      <dgm:spPr/>
      <dgm:t>
        <a:bodyPr/>
        <a:lstStyle/>
        <a:p>
          <a:endParaRPr lang="en-US" sz="2000"/>
        </a:p>
      </dgm:t>
    </dgm:pt>
    <dgm:pt modelId="{FA1343F1-277E-4C8A-8444-1DB57F757922}" type="sibTrans" cxnId="{36DEF5BE-D4C0-4EDD-B17E-B67725461D44}">
      <dgm:prSet/>
      <dgm:spPr/>
      <dgm:t>
        <a:bodyPr/>
        <a:lstStyle/>
        <a:p>
          <a:endParaRPr lang="en-US" sz="2000"/>
        </a:p>
      </dgm:t>
    </dgm:pt>
    <dgm:pt modelId="{4D0AE286-260D-4D92-9F75-B1F2A444D6BE}">
      <dgm:prSet phldrT="[Text]" custT="1"/>
      <dgm:spPr>
        <a:solidFill>
          <a:srgbClr val="FFCC00"/>
        </a:solidFill>
        <a:ln>
          <a:noFill/>
        </a:ln>
      </dgm:spPr>
      <dgm:t>
        <a:bodyPr/>
        <a:lstStyle/>
        <a:p>
          <a:r>
            <a:rPr lang="en-US" sz="2000" dirty="0">
              <a:solidFill>
                <a:schemeClr val="tx1"/>
              </a:solidFill>
            </a:rPr>
            <a:t>Root Fragments</a:t>
          </a:r>
        </a:p>
      </dgm:t>
    </dgm:pt>
    <dgm:pt modelId="{EBAB2548-4E20-464D-954B-F5D1F9012EB8}" type="parTrans" cxnId="{75ABB9D8-A51C-4926-9ABD-EB1A5632FB9A}">
      <dgm:prSet custT="1"/>
      <dgm:spPr/>
      <dgm:t>
        <a:bodyPr/>
        <a:lstStyle/>
        <a:p>
          <a:endParaRPr lang="en-US" sz="2000"/>
        </a:p>
      </dgm:t>
    </dgm:pt>
    <dgm:pt modelId="{46D170F5-2639-4B91-B270-F3157390F5CF}" type="sibTrans" cxnId="{75ABB9D8-A51C-4926-9ABD-EB1A5632FB9A}">
      <dgm:prSet/>
      <dgm:spPr/>
      <dgm:t>
        <a:bodyPr/>
        <a:lstStyle/>
        <a:p>
          <a:endParaRPr lang="en-US" sz="2000"/>
        </a:p>
      </dgm:t>
    </dgm:pt>
    <dgm:pt modelId="{B57F31BF-5E80-46BF-BBF8-4A622D476404}">
      <dgm:prSet phldrT="[Text]" custT="1"/>
      <dgm:spPr>
        <a:solidFill>
          <a:srgbClr val="FFCC00"/>
        </a:solidFill>
        <a:ln>
          <a:solidFill>
            <a:srgbClr val="FFCC00"/>
          </a:solidFill>
        </a:ln>
      </dgm:spPr>
      <dgm:t>
        <a:bodyPr/>
        <a:lstStyle/>
        <a:p>
          <a:r>
            <a:rPr lang="en-US" sz="2000" dirty="0">
              <a:solidFill>
                <a:schemeClr val="tx1"/>
              </a:solidFill>
            </a:rPr>
            <a:t>Untreated Decay</a:t>
          </a:r>
        </a:p>
      </dgm:t>
    </dgm:pt>
    <dgm:pt modelId="{E1C06008-0849-488B-983C-4DB9F00E918B}" type="parTrans" cxnId="{89FCC3FC-759B-43D7-AB78-2DEA75AAB4BD}">
      <dgm:prSet custT="1"/>
      <dgm:spPr/>
      <dgm:t>
        <a:bodyPr/>
        <a:lstStyle/>
        <a:p>
          <a:endParaRPr lang="en-US" sz="2000"/>
        </a:p>
      </dgm:t>
    </dgm:pt>
    <dgm:pt modelId="{1F27F710-C9B0-493C-BB7C-3483DDCEB0A0}" type="sibTrans" cxnId="{89FCC3FC-759B-43D7-AB78-2DEA75AAB4BD}">
      <dgm:prSet/>
      <dgm:spPr/>
      <dgm:t>
        <a:bodyPr/>
        <a:lstStyle/>
        <a:p>
          <a:endParaRPr lang="en-US" sz="2000"/>
        </a:p>
      </dgm:t>
    </dgm:pt>
    <dgm:pt modelId="{DB2A50E6-5776-4BCF-823B-71052176BDB5}">
      <dgm:prSet phldrT="[Text]" custT="1"/>
      <dgm:spPr>
        <a:solidFill>
          <a:srgbClr val="FFCC00"/>
        </a:solidFill>
        <a:ln>
          <a:solidFill>
            <a:srgbClr val="FFCC00"/>
          </a:solidFill>
        </a:ln>
      </dgm:spPr>
      <dgm:t>
        <a:bodyPr/>
        <a:lstStyle/>
        <a:p>
          <a:r>
            <a:rPr lang="en-US" sz="2000" dirty="0">
              <a:solidFill>
                <a:schemeClr val="tx1"/>
              </a:solidFill>
            </a:rPr>
            <a:t>Number of Teeth</a:t>
          </a:r>
        </a:p>
      </dgm:t>
    </dgm:pt>
    <dgm:pt modelId="{A3B7EE96-0BA6-4F19-A47D-316091F0A71B}" type="parTrans" cxnId="{86E63F17-C53E-4496-8DFC-79177AD2FDBB}">
      <dgm:prSet custT="1"/>
      <dgm:spPr/>
      <dgm:t>
        <a:bodyPr/>
        <a:lstStyle/>
        <a:p>
          <a:endParaRPr lang="en-US" sz="2000"/>
        </a:p>
      </dgm:t>
    </dgm:pt>
    <dgm:pt modelId="{4A737ADC-CCE1-4A26-AB3F-A16E6A2AF1CE}" type="sibTrans" cxnId="{86E63F17-C53E-4496-8DFC-79177AD2FDBB}">
      <dgm:prSet/>
      <dgm:spPr/>
      <dgm:t>
        <a:bodyPr/>
        <a:lstStyle/>
        <a:p>
          <a:endParaRPr lang="en-US" sz="2000"/>
        </a:p>
      </dgm:t>
    </dgm:pt>
    <dgm:pt modelId="{CCA11963-2213-49BB-8280-F3ED1335C991}">
      <dgm:prSet custT="1"/>
      <dgm:spPr>
        <a:solidFill>
          <a:srgbClr val="FFCC00"/>
        </a:solidFill>
        <a:ln>
          <a:solidFill>
            <a:srgbClr val="FFCC00"/>
          </a:solidFill>
        </a:ln>
      </dgm:spPr>
      <dgm:t>
        <a:bodyPr/>
        <a:lstStyle/>
        <a:p>
          <a:r>
            <a:rPr lang="en-US" sz="2000" dirty="0">
              <a:solidFill>
                <a:schemeClr val="tx1"/>
              </a:solidFill>
            </a:rPr>
            <a:t>Need for Periodontal Care</a:t>
          </a:r>
        </a:p>
      </dgm:t>
    </dgm:pt>
    <dgm:pt modelId="{9BF3E1D0-49D5-46F1-B83F-00158BCD0686}" type="parTrans" cxnId="{FE7AA452-3BE1-4C0E-B04B-AC3F3A1ED294}">
      <dgm:prSet custT="1"/>
      <dgm:spPr/>
      <dgm:t>
        <a:bodyPr/>
        <a:lstStyle/>
        <a:p>
          <a:endParaRPr lang="en-US" sz="2000"/>
        </a:p>
      </dgm:t>
    </dgm:pt>
    <dgm:pt modelId="{A5D1AEEA-5538-476F-9DC1-993B8D779D34}" type="sibTrans" cxnId="{FE7AA452-3BE1-4C0E-B04B-AC3F3A1ED294}">
      <dgm:prSet/>
      <dgm:spPr/>
      <dgm:t>
        <a:bodyPr/>
        <a:lstStyle/>
        <a:p>
          <a:endParaRPr lang="en-US" sz="2000"/>
        </a:p>
      </dgm:t>
    </dgm:pt>
    <dgm:pt modelId="{84590456-1BFC-4558-AAFE-C3D1DD24955F}">
      <dgm:prSet custT="1"/>
      <dgm:spPr>
        <a:solidFill>
          <a:srgbClr val="FFCC00"/>
        </a:solidFill>
        <a:ln>
          <a:solidFill>
            <a:srgbClr val="FFCC00"/>
          </a:solidFill>
        </a:ln>
      </dgm:spPr>
      <dgm:t>
        <a:bodyPr/>
        <a:lstStyle/>
        <a:p>
          <a:r>
            <a:rPr lang="en-US" sz="2000" dirty="0">
              <a:solidFill>
                <a:schemeClr val="tx1"/>
              </a:solidFill>
            </a:rPr>
            <a:t>Suspicious Soft Lesions</a:t>
          </a:r>
        </a:p>
      </dgm:t>
    </dgm:pt>
    <dgm:pt modelId="{E3E63A7E-C7E8-4D88-828F-4A7AEDDBB09D}" type="parTrans" cxnId="{B7C30ED1-5C5D-471E-AD03-A964CB27875D}">
      <dgm:prSet custT="1"/>
      <dgm:spPr/>
      <dgm:t>
        <a:bodyPr/>
        <a:lstStyle/>
        <a:p>
          <a:endParaRPr lang="en-US" sz="2000"/>
        </a:p>
      </dgm:t>
    </dgm:pt>
    <dgm:pt modelId="{D4E46AE1-9100-497A-8A17-0EDC48FD8861}" type="sibTrans" cxnId="{B7C30ED1-5C5D-471E-AD03-A964CB27875D}">
      <dgm:prSet/>
      <dgm:spPr/>
      <dgm:t>
        <a:bodyPr/>
        <a:lstStyle/>
        <a:p>
          <a:endParaRPr lang="en-US" sz="2000"/>
        </a:p>
      </dgm:t>
    </dgm:pt>
    <dgm:pt modelId="{F2483E63-A864-42BF-8E7F-83E791ABA2C3}">
      <dgm:prSet custT="1"/>
      <dgm:spPr>
        <a:solidFill>
          <a:srgbClr val="FFCC00"/>
        </a:solidFill>
        <a:ln>
          <a:solidFill>
            <a:srgbClr val="FFCC00"/>
          </a:solidFill>
        </a:ln>
      </dgm:spPr>
      <dgm:t>
        <a:bodyPr/>
        <a:lstStyle/>
        <a:p>
          <a:r>
            <a:rPr lang="en-US" sz="2000" dirty="0">
              <a:solidFill>
                <a:schemeClr val="tx1"/>
              </a:solidFill>
            </a:rPr>
            <a:t>Need for Dental Care</a:t>
          </a:r>
        </a:p>
      </dgm:t>
    </dgm:pt>
    <dgm:pt modelId="{78CEB114-7B1F-469C-B0F5-641B70F9D2C0}" type="parTrans" cxnId="{899DF97D-E0C7-403B-94F3-8B39E1CEDEC3}">
      <dgm:prSet custT="1"/>
      <dgm:spPr/>
      <dgm:t>
        <a:bodyPr/>
        <a:lstStyle/>
        <a:p>
          <a:endParaRPr lang="en-US" sz="2000"/>
        </a:p>
      </dgm:t>
    </dgm:pt>
    <dgm:pt modelId="{B3BA429A-9437-4F6D-BBE6-E9AFC3E89A0C}" type="sibTrans" cxnId="{899DF97D-E0C7-403B-94F3-8B39E1CEDEC3}">
      <dgm:prSet/>
      <dgm:spPr/>
      <dgm:t>
        <a:bodyPr/>
        <a:lstStyle/>
        <a:p>
          <a:endParaRPr lang="en-US" sz="2000"/>
        </a:p>
      </dgm:t>
    </dgm:pt>
    <dgm:pt modelId="{6ECE95FE-E8CE-44D8-BDD1-DD8F0C52F419}" type="pres">
      <dgm:prSet presAssocID="{3D731C47-3A22-4505-A37A-4B577DF3461B}" presName="cycle" presStyleCnt="0">
        <dgm:presLayoutVars>
          <dgm:chMax val="1"/>
          <dgm:dir/>
          <dgm:animLvl val="ctr"/>
          <dgm:resizeHandles val="exact"/>
        </dgm:presLayoutVars>
      </dgm:prSet>
      <dgm:spPr/>
      <dgm:t>
        <a:bodyPr/>
        <a:lstStyle/>
        <a:p>
          <a:endParaRPr lang="en-US"/>
        </a:p>
      </dgm:t>
    </dgm:pt>
    <dgm:pt modelId="{D283E75C-F280-4951-8101-674CAB3FC65C}" type="pres">
      <dgm:prSet presAssocID="{7DA069F1-4E2B-4C25-A933-40508E92BF85}" presName="centerShape" presStyleLbl="node0" presStyleIdx="0" presStyleCnt="1"/>
      <dgm:spPr/>
      <dgm:t>
        <a:bodyPr/>
        <a:lstStyle/>
        <a:p>
          <a:endParaRPr lang="en-US"/>
        </a:p>
      </dgm:t>
    </dgm:pt>
    <dgm:pt modelId="{C782CEAB-CDD6-4C98-867E-AADBEDD39EC6}" type="pres">
      <dgm:prSet presAssocID="{309C832C-5F64-49B7-BA11-A74FC9682D9C}" presName="Name9" presStyleLbl="parChTrans1D2" presStyleIdx="0" presStyleCnt="7"/>
      <dgm:spPr/>
      <dgm:t>
        <a:bodyPr/>
        <a:lstStyle/>
        <a:p>
          <a:endParaRPr lang="en-US"/>
        </a:p>
      </dgm:t>
    </dgm:pt>
    <dgm:pt modelId="{F3EF0944-0126-476D-B15D-F1335D8F21CF}" type="pres">
      <dgm:prSet presAssocID="{309C832C-5F64-49B7-BA11-A74FC9682D9C}" presName="connTx" presStyleLbl="parChTrans1D2" presStyleIdx="0" presStyleCnt="7"/>
      <dgm:spPr/>
      <dgm:t>
        <a:bodyPr/>
        <a:lstStyle/>
        <a:p>
          <a:endParaRPr lang="en-US"/>
        </a:p>
      </dgm:t>
    </dgm:pt>
    <dgm:pt modelId="{EEE629DB-DE78-489C-A3A2-1C82D089CB6A}" type="pres">
      <dgm:prSet presAssocID="{640E33EC-9BAC-4AC8-AFCC-F04B56CB4196}" presName="node" presStyleLbl="node1" presStyleIdx="0" presStyleCnt="7">
        <dgm:presLayoutVars>
          <dgm:bulletEnabled val="1"/>
        </dgm:presLayoutVars>
      </dgm:prSet>
      <dgm:spPr/>
      <dgm:t>
        <a:bodyPr/>
        <a:lstStyle/>
        <a:p>
          <a:endParaRPr lang="en-US"/>
        </a:p>
      </dgm:t>
    </dgm:pt>
    <dgm:pt modelId="{9C8D70C7-9CCF-487B-B463-3087172CBDFD}" type="pres">
      <dgm:prSet presAssocID="{78CEB114-7B1F-469C-B0F5-641B70F9D2C0}" presName="Name9" presStyleLbl="parChTrans1D2" presStyleIdx="1" presStyleCnt="7"/>
      <dgm:spPr/>
      <dgm:t>
        <a:bodyPr/>
        <a:lstStyle/>
        <a:p>
          <a:endParaRPr lang="en-US"/>
        </a:p>
      </dgm:t>
    </dgm:pt>
    <dgm:pt modelId="{A8CB8705-B22B-4516-86FB-80CF183AEBDD}" type="pres">
      <dgm:prSet presAssocID="{78CEB114-7B1F-469C-B0F5-641B70F9D2C0}" presName="connTx" presStyleLbl="parChTrans1D2" presStyleIdx="1" presStyleCnt="7"/>
      <dgm:spPr/>
      <dgm:t>
        <a:bodyPr/>
        <a:lstStyle/>
        <a:p>
          <a:endParaRPr lang="en-US"/>
        </a:p>
      </dgm:t>
    </dgm:pt>
    <dgm:pt modelId="{85B7C5E6-4A32-4C83-9F43-1CC0747DEA60}" type="pres">
      <dgm:prSet presAssocID="{F2483E63-A864-42BF-8E7F-83E791ABA2C3}" presName="node" presStyleLbl="node1" presStyleIdx="1" presStyleCnt="7">
        <dgm:presLayoutVars>
          <dgm:bulletEnabled val="1"/>
        </dgm:presLayoutVars>
      </dgm:prSet>
      <dgm:spPr/>
      <dgm:t>
        <a:bodyPr/>
        <a:lstStyle/>
        <a:p>
          <a:endParaRPr lang="en-US"/>
        </a:p>
      </dgm:t>
    </dgm:pt>
    <dgm:pt modelId="{8002450C-8077-453E-8DFE-A514369276F3}" type="pres">
      <dgm:prSet presAssocID="{E3E63A7E-C7E8-4D88-828F-4A7AEDDBB09D}" presName="Name9" presStyleLbl="parChTrans1D2" presStyleIdx="2" presStyleCnt="7"/>
      <dgm:spPr/>
      <dgm:t>
        <a:bodyPr/>
        <a:lstStyle/>
        <a:p>
          <a:endParaRPr lang="en-US"/>
        </a:p>
      </dgm:t>
    </dgm:pt>
    <dgm:pt modelId="{A6351CA8-DD63-4A9B-ADE1-FD96F0B22D2B}" type="pres">
      <dgm:prSet presAssocID="{E3E63A7E-C7E8-4D88-828F-4A7AEDDBB09D}" presName="connTx" presStyleLbl="parChTrans1D2" presStyleIdx="2" presStyleCnt="7"/>
      <dgm:spPr/>
      <dgm:t>
        <a:bodyPr/>
        <a:lstStyle/>
        <a:p>
          <a:endParaRPr lang="en-US"/>
        </a:p>
      </dgm:t>
    </dgm:pt>
    <dgm:pt modelId="{8999804D-6FC5-4AD7-BA9C-F8EFE8725EE8}" type="pres">
      <dgm:prSet presAssocID="{84590456-1BFC-4558-AAFE-C3D1DD24955F}" presName="node" presStyleLbl="node1" presStyleIdx="2" presStyleCnt="7">
        <dgm:presLayoutVars>
          <dgm:bulletEnabled val="1"/>
        </dgm:presLayoutVars>
      </dgm:prSet>
      <dgm:spPr/>
      <dgm:t>
        <a:bodyPr/>
        <a:lstStyle/>
        <a:p>
          <a:endParaRPr lang="en-US"/>
        </a:p>
      </dgm:t>
    </dgm:pt>
    <dgm:pt modelId="{9EC9A35C-C32B-4BAD-BA0F-EB79BE2D1698}" type="pres">
      <dgm:prSet presAssocID="{9BF3E1D0-49D5-46F1-B83F-00158BCD0686}" presName="Name9" presStyleLbl="parChTrans1D2" presStyleIdx="3" presStyleCnt="7"/>
      <dgm:spPr/>
      <dgm:t>
        <a:bodyPr/>
        <a:lstStyle/>
        <a:p>
          <a:endParaRPr lang="en-US"/>
        </a:p>
      </dgm:t>
    </dgm:pt>
    <dgm:pt modelId="{FE9573A4-B73C-4CC4-91CF-4ADB39CC4BAE}" type="pres">
      <dgm:prSet presAssocID="{9BF3E1D0-49D5-46F1-B83F-00158BCD0686}" presName="connTx" presStyleLbl="parChTrans1D2" presStyleIdx="3" presStyleCnt="7"/>
      <dgm:spPr/>
      <dgm:t>
        <a:bodyPr/>
        <a:lstStyle/>
        <a:p>
          <a:endParaRPr lang="en-US"/>
        </a:p>
      </dgm:t>
    </dgm:pt>
    <dgm:pt modelId="{42E6F39F-F7EB-4056-9230-57475CE12EFD}" type="pres">
      <dgm:prSet presAssocID="{CCA11963-2213-49BB-8280-F3ED1335C991}" presName="node" presStyleLbl="node1" presStyleIdx="3" presStyleCnt="7">
        <dgm:presLayoutVars>
          <dgm:bulletEnabled val="1"/>
        </dgm:presLayoutVars>
      </dgm:prSet>
      <dgm:spPr/>
      <dgm:t>
        <a:bodyPr/>
        <a:lstStyle/>
        <a:p>
          <a:endParaRPr lang="en-US"/>
        </a:p>
      </dgm:t>
    </dgm:pt>
    <dgm:pt modelId="{7F48669C-84BC-43A4-B0A7-FD077D909D50}" type="pres">
      <dgm:prSet presAssocID="{EBAB2548-4E20-464D-954B-F5D1F9012EB8}" presName="Name9" presStyleLbl="parChTrans1D2" presStyleIdx="4" presStyleCnt="7"/>
      <dgm:spPr/>
      <dgm:t>
        <a:bodyPr/>
        <a:lstStyle/>
        <a:p>
          <a:endParaRPr lang="en-US"/>
        </a:p>
      </dgm:t>
    </dgm:pt>
    <dgm:pt modelId="{695232BD-0421-4591-9A65-ED12D2C092F6}" type="pres">
      <dgm:prSet presAssocID="{EBAB2548-4E20-464D-954B-F5D1F9012EB8}" presName="connTx" presStyleLbl="parChTrans1D2" presStyleIdx="4" presStyleCnt="7"/>
      <dgm:spPr/>
      <dgm:t>
        <a:bodyPr/>
        <a:lstStyle/>
        <a:p>
          <a:endParaRPr lang="en-US"/>
        </a:p>
      </dgm:t>
    </dgm:pt>
    <dgm:pt modelId="{CBDE1CD2-FAC4-460D-A0B4-5DF48972DE41}" type="pres">
      <dgm:prSet presAssocID="{4D0AE286-260D-4D92-9F75-B1F2A444D6BE}" presName="node" presStyleLbl="node1" presStyleIdx="4" presStyleCnt="7">
        <dgm:presLayoutVars>
          <dgm:bulletEnabled val="1"/>
        </dgm:presLayoutVars>
      </dgm:prSet>
      <dgm:spPr/>
      <dgm:t>
        <a:bodyPr/>
        <a:lstStyle/>
        <a:p>
          <a:endParaRPr lang="en-US"/>
        </a:p>
      </dgm:t>
    </dgm:pt>
    <dgm:pt modelId="{C7D20675-E85F-45CA-8167-86FF28FB52D6}" type="pres">
      <dgm:prSet presAssocID="{E1C06008-0849-488B-983C-4DB9F00E918B}" presName="Name9" presStyleLbl="parChTrans1D2" presStyleIdx="5" presStyleCnt="7"/>
      <dgm:spPr/>
      <dgm:t>
        <a:bodyPr/>
        <a:lstStyle/>
        <a:p>
          <a:endParaRPr lang="en-US"/>
        </a:p>
      </dgm:t>
    </dgm:pt>
    <dgm:pt modelId="{D487DF43-2E28-4348-BDE9-3353F306F243}" type="pres">
      <dgm:prSet presAssocID="{E1C06008-0849-488B-983C-4DB9F00E918B}" presName="connTx" presStyleLbl="parChTrans1D2" presStyleIdx="5" presStyleCnt="7"/>
      <dgm:spPr/>
      <dgm:t>
        <a:bodyPr/>
        <a:lstStyle/>
        <a:p>
          <a:endParaRPr lang="en-US"/>
        </a:p>
      </dgm:t>
    </dgm:pt>
    <dgm:pt modelId="{C6A1E0D3-4671-420E-8A5D-2F2B9CC7056D}" type="pres">
      <dgm:prSet presAssocID="{B57F31BF-5E80-46BF-BBF8-4A622D476404}" presName="node" presStyleLbl="node1" presStyleIdx="5" presStyleCnt="7">
        <dgm:presLayoutVars>
          <dgm:bulletEnabled val="1"/>
        </dgm:presLayoutVars>
      </dgm:prSet>
      <dgm:spPr/>
      <dgm:t>
        <a:bodyPr/>
        <a:lstStyle/>
        <a:p>
          <a:endParaRPr lang="en-US"/>
        </a:p>
      </dgm:t>
    </dgm:pt>
    <dgm:pt modelId="{EB5F9F60-50E5-43CC-8CF4-6BF8B5683ED6}" type="pres">
      <dgm:prSet presAssocID="{A3B7EE96-0BA6-4F19-A47D-316091F0A71B}" presName="Name9" presStyleLbl="parChTrans1D2" presStyleIdx="6" presStyleCnt="7"/>
      <dgm:spPr/>
      <dgm:t>
        <a:bodyPr/>
        <a:lstStyle/>
        <a:p>
          <a:endParaRPr lang="en-US"/>
        </a:p>
      </dgm:t>
    </dgm:pt>
    <dgm:pt modelId="{CCE8725F-DB6A-41DA-9D8D-892E3AC0C749}" type="pres">
      <dgm:prSet presAssocID="{A3B7EE96-0BA6-4F19-A47D-316091F0A71B}" presName="connTx" presStyleLbl="parChTrans1D2" presStyleIdx="6" presStyleCnt="7"/>
      <dgm:spPr/>
      <dgm:t>
        <a:bodyPr/>
        <a:lstStyle/>
        <a:p>
          <a:endParaRPr lang="en-US"/>
        </a:p>
      </dgm:t>
    </dgm:pt>
    <dgm:pt modelId="{D7E58CA4-7B1B-46D7-B070-AFF41608BF25}" type="pres">
      <dgm:prSet presAssocID="{DB2A50E6-5776-4BCF-823B-71052176BDB5}" presName="node" presStyleLbl="node1" presStyleIdx="6" presStyleCnt="7">
        <dgm:presLayoutVars>
          <dgm:bulletEnabled val="1"/>
        </dgm:presLayoutVars>
      </dgm:prSet>
      <dgm:spPr/>
      <dgm:t>
        <a:bodyPr/>
        <a:lstStyle/>
        <a:p>
          <a:endParaRPr lang="en-US"/>
        </a:p>
      </dgm:t>
    </dgm:pt>
  </dgm:ptLst>
  <dgm:cxnLst>
    <dgm:cxn modelId="{9E4B6190-236E-44F2-9610-C4618ACB88A9}" type="presOf" srcId="{9BF3E1D0-49D5-46F1-B83F-00158BCD0686}" destId="{9EC9A35C-C32B-4BAD-BA0F-EB79BE2D1698}" srcOrd="0" destOrd="0" presId="urn:microsoft.com/office/officeart/2005/8/layout/radial1"/>
    <dgm:cxn modelId="{C767CCFE-AD85-4026-BA91-48691C0EFEC3}" type="presOf" srcId="{B57F31BF-5E80-46BF-BBF8-4A622D476404}" destId="{C6A1E0D3-4671-420E-8A5D-2F2B9CC7056D}" srcOrd="0" destOrd="0" presId="urn:microsoft.com/office/officeart/2005/8/layout/radial1"/>
    <dgm:cxn modelId="{5CA27BFF-BE16-4C9C-B68F-53525381C8DD}" srcId="{3D731C47-3A22-4505-A37A-4B577DF3461B}" destId="{7DA069F1-4E2B-4C25-A933-40508E92BF85}" srcOrd="0" destOrd="0" parTransId="{9A9EE8FB-4DD9-484D-A454-2DCE8FC31F6E}" sibTransId="{81F3A2F4-5412-4D57-9FDD-02CECAE33869}"/>
    <dgm:cxn modelId="{F633D239-A784-4C1A-A10C-237472D39941}" type="presOf" srcId="{3D731C47-3A22-4505-A37A-4B577DF3461B}" destId="{6ECE95FE-E8CE-44D8-BDD1-DD8F0C52F419}" srcOrd="0" destOrd="0" presId="urn:microsoft.com/office/officeart/2005/8/layout/radial1"/>
    <dgm:cxn modelId="{899DF97D-E0C7-403B-94F3-8B39E1CEDEC3}" srcId="{7DA069F1-4E2B-4C25-A933-40508E92BF85}" destId="{F2483E63-A864-42BF-8E7F-83E791ABA2C3}" srcOrd="1" destOrd="0" parTransId="{78CEB114-7B1F-469C-B0F5-641B70F9D2C0}" sibTransId="{B3BA429A-9437-4F6D-BBE6-E9AFC3E89A0C}"/>
    <dgm:cxn modelId="{FE7AA452-3BE1-4C0E-B04B-AC3F3A1ED294}" srcId="{7DA069F1-4E2B-4C25-A933-40508E92BF85}" destId="{CCA11963-2213-49BB-8280-F3ED1335C991}" srcOrd="3" destOrd="0" parTransId="{9BF3E1D0-49D5-46F1-B83F-00158BCD0686}" sibTransId="{A5D1AEEA-5538-476F-9DC1-993B8D779D34}"/>
    <dgm:cxn modelId="{B7C30ED1-5C5D-471E-AD03-A964CB27875D}" srcId="{7DA069F1-4E2B-4C25-A933-40508E92BF85}" destId="{84590456-1BFC-4558-AAFE-C3D1DD24955F}" srcOrd="2" destOrd="0" parTransId="{E3E63A7E-C7E8-4D88-828F-4A7AEDDBB09D}" sibTransId="{D4E46AE1-9100-497A-8A17-0EDC48FD8861}"/>
    <dgm:cxn modelId="{1DC5AE7D-C2B7-4272-ABE9-82F6CC1CB902}" type="presOf" srcId="{F2483E63-A864-42BF-8E7F-83E791ABA2C3}" destId="{85B7C5E6-4A32-4C83-9F43-1CC0747DEA60}" srcOrd="0" destOrd="0" presId="urn:microsoft.com/office/officeart/2005/8/layout/radial1"/>
    <dgm:cxn modelId="{A0124042-CA47-4C74-A401-535B219C5490}" type="presOf" srcId="{EBAB2548-4E20-464D-954B-F5D1F9012EB8}" destId="{7F48669C-84BC-43A4-B0A7-FD077D909D50}" srcOrd="0" destOrd="0" presId="urn:microsoft.com/office/officeart/2005/8/layout/radial1"/>
    <dgm:cxn modelId="{89FCC3FC-759B-43D7-AB78-2DEA75AAB4BD}" srcId="{7DA069F1-4E2B-4C25-A933-40508E92BF85}" destId="{B57F31BF-5E80-46BF-BBF8-4A622D476404}" srcOrd="5" destOrd="0" parTransId="{E1C06008-0849-488B-983C-4DB9F00E918B}" sibTransId="{1F27F710-C9B0-493C-BB7C-3483DDCEB0A0}"/>
    <dgm:cxn modelId="{48E57C2D-D450-4907-BB3A-12AE5092C31B}" type="presOf" srcId="{9BF3E1D0-49D5-46F1-B83F-00158BCD0686}" destId="{FE9573A4-B73C-4CC4-91CF-4ADB39CC4BAE}" srcOrd="1" destOrd="0" presId="urn:microsoft.com/office/officeart/2005/8/layout/radial1"/>
    <dgm:cxn modelId="{7705BD1B-0306-4B23-A267-BC53E0A14B87}" type="presOf" srcId="{A3B7EE96-0BA6-4F19-A47D-316091F0A71B}" destId="{EB5F9F60-50E5-43CC-8CF4-6BF8B5683ED6}" srcOrd="0" destOrd="0" presId="urn:microsoft.com/office/officeart/2005/8/layout/radial1"/>
    <dgm:cxn modelId="{2696369F-A7B0-4925-8E2A-4CC0EB2166FD}" type="presOf" srcId="{78CEB114-7B1F-469C-B0F5-641B70F9D2C0}" destId="{A8CB8705-B22B-4516-86FB-80CF183AEBDD}" srcOrd="1" destOrd="0" presId="urn:microsoft.com/office/officeart/2005/8/layout/radial1"/>
    <dgm:cxn modelId="{36D4FCBB-E8B6-4BBE-B6F4-5B5D3FD5AB66}" type="presOf" srcId="{309C832C-5F64-49B7-BA11-A74FC9682D9C}" destId="{F3EF0944-0126-476D-B15D-F1335D8F21CF}" srcOrd="1" destOrd="0" presId="urn:microsoft.com/office/officeart/2005/8/layout/radial1"/>
    <dgm:cxn modelId="{95045D98-4D2C-4D79-97F4-C8959A1DEDB4}" type="presOf" srcId="{E1C06008-0849-488B-983C-4DB9F00E918B}" destId="{C7D20675-E85F-45CA-8167-86FF28FB52D6}" srcOrd="0" destOrd="0" presId="urn:microsoft.com/office/officeart/2005/8/layout/radial1"/>
    <dgm:cxn modelId="{6013CF3A-C479-457E-96DF-1351BF010323}" type="presOf" srcId="{7DA069F1-4E2B-4C25-A933-40508E92BF85}" destId="{D283E75C-F280-4951-8101-674CAB3FC65C}" srcOrd="0" destOrd="0" presId="urn:microsoft.com/office/officeart/2005/8/layout/radial1"/>
    <dgm:cxn modelId="{8ED78E60-A233-42C6-817C-2F4C61635387}" type="presOf" srcId="{4D0AE286-260D-4D92-9F75-B1F2A444D6BE}" destId="{CBDE1CD2-FAC4-460D-A0B4-5DF48972DE41}" srcOrd="0" destOrd="0" presId="urn:microsoft.com/office/officeart/2005/8/layout/radial1"/>
    <dgm:cxn modelId="{D6FCC767-CDBC-4F09-A2EB-2F813B258BBE}" type="presOf" srcId="{E3E63A7E-C7E8-4D88-828F-4A7AEDDBB09D}" destId="{A6351CA8-DD63-4A9B-ADE1-FD96F0B22D2B}" srcOrd="1" destOrd="0" presId="urn:microsoft.com/office/officeart/2005/8/layout/radial1"/>
    <dgm:cxn modelId="{754E19F7-77CD-4B94-B878-35BDA9ED93F6}" type="presOf" srcId="{E3E63A7E-C7E8-4D88-828F-4A7AEDDBB09D}" destId="{8002450C-8077-453E-8DFE-A514369276F3}" srcOrd="0" destOrd="0" presId="urn:microsoft.com/office/officeart/2005/8/layout/radial1"/>
    <dgm:cxn modelId="{BCEF03D7-E9CF-4706-B688-2D912B6E61B9}" type="presOf" srcId="{640E33EC-9BAC-4AC8-AFCC-F04B56CB4196}" destId="{EEE629DB-DE78-489C-A3A2-1C82D089CB6A}" srcOrd="0" destOrd="0" presId="urn:microsoft.com/office/officeart/2005/8/layout/radial1"/>
    <dgm:cxn modelId="{36DEF5BE-D4C0-4EDD-B17E-B67725461D44}" srcId="{7DA069F1-4E2B-4C25-A933-40508E92BF85}" destId="{640E33EC-9BAC-4AC8-AFCC-F04B56CB4196}" srcOrd="0" destOrd="0" parTransId="{309C832C-5F64-49B7-BA11-A74FC9682D9C}" sibTransId="{FA1343F1-277E-4C8A-8444-1DB57F757922}"/>
    <dgm:cxn modelId="{5AED960F-D197-47A5-AFF3-FA0DD681AEAE}" type="presOf" srcId="{E1C06008-0849-488B-983C-4DB9F00E918B}" destId="{D487DF43-2E28-4348-BDE9-3353F306F243}" srcOrd="1" destOrd="0" presId="urn:microsoft.com/office/officeart/2005/8/layout/radial1"/>
    <dgm:cxn modelId="{3A146F99-D4BF-4657-A64F-4FF2198E7449}" type="presOf" srcId="{DB2A50E6-5776-4BCF-823B-71052176BDB5}" destId="{D7E58CA4-7B1B-46D7-B070-AFF41608BF25}" srcOrd="0" destOrd="0" presId="urn:microsoft.com/office/officeart/2005/8/layout/radial1"/>
    <dgm:cxn modelId="{867FB056-C503-4A97-AA29-CC97B92A55CC}" type="presOf" srcId="{A3B7EE96-0BA6-4F19-A47D-316091F0A71B}" destId="{CCE8725F-DB6A-41DA-9D8D-892E3AC0C749}" srcOrd="1" destOrd="0" presId="urn:microsoft.com/office/officeart/2005/8/layout/radial1"/>
    <dgm:cxn modelId="{7050EDE6-C916-4401-8FF7-2F5E4F2B1CB5}" type="presOf" srcId="{CCA11963-2213-49BB-8280-F3ED1335C991}" destId="{42E6F39F-F7EB-4056-9230-57475CE12EFD}" srcOrd="0" destOrd="0" presId="urn:microsoft.com/office/officeart/2005/8/layout/radial1"/>
    <dgm:cxn modelId="{86E63F17-C53E-4496-8DFC-79177AD2FDBB}" srcId="{7DA069F1-4E2B-4C25-A933-40508E92BF85}" destId="{DB2A50E6-5776-4BCF-823B-71052176BDB5}" srcOrd="6" destOrd="0" parTransId="{A3B7EE96-0BA6-4F19-A47D-316091F0A71B}" sibTransId="{4A737ADC-CCE1-4A26-AB3F-A16E6A2AF1CE}"/>
    <dgm:cxn modelId="{39EE148D-EA44-4562-BEED-227F2B0ACA5B}" type="presOf" srcId="{EBAB2548-4E20-464D-954B-F5D1F9012EB8}" destId="{695232BD-0421-4591-9A65-ED12D2C092F6}" srcOrd="1" destOrd="0" presId="urn:microsoft.com/office/officeart/2005/8/layout/radial1"/>
    <dgm:cxn modelId="{98800D5B-88C7-4D88-8A81-D23A687D444D}" type="presOf" srcId="{78CEB114-7B1F-469C-B0F5-641B70F9D2C0}" destId="{9C8D70C7-9CCF-487B-B463-3087172CBDFD}" srcOrd="0" destOrd="0" presId="urn:microsoft.com/office/officeart/2005/8/layout/radial1"/>
    <dgm:cxn modelId="{646B6AEC-E125-492F-A257-5DEBC61479E9}" type="presOf" srcId="{309C832C-5F64-49B7-BA11-A74FC9682D9C}" destId="{C782CEAB-CDD6-4C98-867E-AADBEDD39EC6}" srcOrd="0" destOrd="0" presId="urn:microsoft.com/office/officeart/2005/8/layout/radial1"/>
    <dgm:cxn modelId="{75ABB9D8-A51C-4926-9ABD-EB1A5632FB9A}" srcId="{7DA069F1-4E2B-4C25-A933-40508E92BF85}" destId="{4D0AE286-260D-4D92-9F75-B1F2A444D6BE}" srcOrd="4" destOrd="0" parTransId="{EBAB2548-4E20-464D-954B-F5D1F9012EB8}" sibTransId="{46D170F5-2639-4B91-B270-F3157390F5CF}"/>
    <dgm:cxn modelId="{C357829E-9847-4994-AEF9-4E224F327E04}" type="presOf" srcId="{84590456-1BFC-4558-AAFE-C3D1DD24955F}" destId="{8999804D-6FC5-4AD7-BA9C-F8EFE8725EE8}" srcOrd="0" destOrd="0" presId="urn:microsoft.com/office/officeart/2005/8/layout/radial1"/>
    <dgm:cxn modelId="{14D9A400-38BF-4F8F-8945-58B27F9D38A2}" type="presParOf" srcId="{6ECE95FE-E8CE-44D8-BDD1-DD8F0C52F419}" destId="{D283E75C-F280-4951-8101-674CAB3FC65C}" srcOrd="0" destOrd="0" presId="urn:microsoft.com/office/officeart/2005/8/layout/radial1"/>
    <dgm:cxn modelId="{82873021-290E-4D60-A40E-D2E416ABBD3C}" type="presParOf" srcId="{6ECE95FE-E8CE-44D8-BDD1-DD8F0C52F419}" destId="{C782CEAB-CDD6-4C98-867E-AADBEDD39EC6}" srcOrd="1" destOrd="0" presId="urn:microsoft.com/office/officeart/2005/8/layout/radial1"/>
    <dgm:cxn modelId="{C1DECF3A-DAF4-450D-A8AC-60D31D1ACD2E}" type="presParOf" srcId="{C782CEAB-CDD6-4C98-867E-AADBEDD39EC6}" destId="{F3EF0944-0126-476D-B15D-F1335D8F21CF}" srcOrd="0" destOrd="0" presId="urn:microsoft.com/office/officeart/2005/8/layout/radial1"/>
    <dgm:cxn modelId="{504E32FA-489A-460C-A420-DCB6666BCAD6}" type="presParOf" srcId="{6ECE95FE-E8CE-44D8-BDD1-DD8F0C52F419}" destId="{EEE629DB-DE78-489C-A3A2-1C82D089CB6A}" srcOrd="2" destOrd="0" presId="urn:microsoft.com/office/officeart/2005/8/layout/radial1"/>
    <dgm:cxn modelId="{9739C936-3AFF-455A-A24A-861987D3F46C}" type="presParOf" srcId="{6ECE95FE-E8CE-44D8-BDD1-DD8F0C52F419}" destId="{9C8D70C7-9CCF-487B-B463-3087172CBDFD}" srcOrd="3" destOrd="0" presId="urn:microsoft.com/office/officeart/2005/8/layout/radial1"/>
    <dgm:cxn modelId="{9BB953F1-0A43-41F0-B13A-7F089BD4D892}" type="presParOf" srcId="{9C8D70C7-9CCF-487B-B463-3087172CBDFD}" destId="{A8CB8705-B22B-4516-86FB-80CF183AEBDD}" srcOrd="0" destOrd="0" presId="urn:microsoft.com/office/officeart/2005/8/layout/radial1"/>
    <dgm:cxn modelId="{67B34E13-6DB7-4C2F-ACA6-FC568C34416D}" type="presParOf" srcId="{6ECE95FE-E8CE-44D8-BDD1-DD8F0C52F419}" destId="{85B7C5E6-4A32-4C83-9F43-1CC0747DEA60}" srcOrd="4" destOrd="0" presId="urn:microsoft.com/office/officeart/2005/8/layout/radial1"/>
    <dgm:cxn modelId="{24373A7F-5EDE-4871-B057-602BEC828593}" type="presParOf" srcId="{6ECE95FE-E8CE-44D8-BDD1-DD8F0C52F419}" destId="{8002450C-8077-453E-8DFE-A514369276F3}" srcOrd="5" destOrd="0" presId="urn:microsoft.com/office/officeart/2005/8/layout/radial1"/>
    <dgm:cxn modelId="{32B22308-B637-4E45-AFC6-FCB50A63B752}" type="presParOf" srcId="{8002450C-8077-453E-8DFE-A514369276F3}" destId="{A6351CA8-DD63-4A9B-ADE1-FD96F0B22D2B}" srcOrd="0" destOrd="0" presId="urn:microsoft.com/office/officeart/2005/8/layout/radial1"/>
    <dgm:cxn modelId="{79B51D90-D869-49AF-96C3-F8278EDE3C3B}" type="presParOf" srcId="{6ECE95FE-E8CE-44D8-BDD1-DD8F0C52F419}" destId="{8999804D-6FC5-4AD7-BA9C-F8EFE8725EE8}" srcOrd="6" destOrd="0" presId="urn:microsoft.com/office/officeart/2005/8/layout/radial1"/>
    <dgm:cxn modelId="{CE302777-BA44-434E-A327-47134CCDE762}" type="presParOf" srcId="{6ECE95FE-E8CE-44D8-BDD1-DD8F0C52F419}" destId="{9EC9A35C-C32B-4BAD-BA0F-EB79BE2D1698}" srcOrd="7" destOrd="0" presId="urn:microsoft.com/office/officeart/2005/8/layout/radial1"/>
    <dgm:cxn modelId="{0471AE51-6D51-4167-8671-A774B20F63F2}" type="presParOf" srcId="{9EC9A35C-C32B-4BAD-BA0F-EB79BE2D1698}" destId="{FE9573A4-B73C-4CC4-91CF-4ADB39CC4BAE}" srcOrd="0" destOrd="0" presId="urn:microsoft.com/office/officeart/2005/8/layout/radial1"/>
    <dgm:cxn modelId="{721EB166-5865-4A3D-9DD8-C25B3BD2BD95}" type="presParOf" srcId="{6ECE95FE-E8CE-44D8-BDD1-DD8F0C52F419}" destId="{42E6F39F-F7EB-4056-9230-57475CE12EFD}" srcOrd="8" destOrd="0" presId="urn:microsoft.com/office/officeart/2005/8/layout/radial1"/>
    <dgm:cxn modelId="{0528A557-28AC-4896-9299-D70730615C57}" type="presParOf" srcId="{6ECE95FE-E8CE-44D8-BDD1-DD8F0C52F419}" destId="{7F48669C-84BC-43A4-B0A7-FD077D909D50}" srcOrd="9" destOrd="0" presId="urn:microsoft.com/office/officeart/2005/8/layout/radial1"/>
    <dgm:cxn modelId="{B2B99478-2266-4F97-A8C2-863FA5D8057B}" type="presParOf" srcId="{7F48669C-84BC-43A4-B0A7-FD077D909D50}" destId="{695232BD-0421-4591-9A65-ED12D2C092F6}" srcOrd="0" destOrd="0" presId="urn:microsoft.com/office/officeart/2005/8/layout/radial1"/>
    <dgm:cxn modelId="{2777A499-6672-423E-ABB0-3E58344012EE}" type="presParOf" srcId="{6ECE95FE-E8CE-44D8-BDD1-DD8F0C52F419}" destId="{CBDE1CD2-FAC4-460D-A0B4-5DF48972DE41}" srcOrd="10" destOrd="0" presId="urn:microsoft.com/office/officeart/2005/8/layout/radial1"/>
    <dgm:cxn modelId="{24663384-B06D-49F4-9385-78FFB8976256}" type="presParOf" srcId="{6ECE95FE-E8CE-44D8-BDD1-DD8F0C52F419}" destId="{C7D20675-E85F-45CA-8167-86FF28FB52D6}" srcOrd="11" destOrd="0" presId="urn:microsoft.com/office/officeart/2005/8/layout/radial1"/>
    <dgm:cxn modelId="{E7CD22D1-93F3-4E07-A470-765CA54CC87E}" type="presParOf" srcId="{C7D20675-E85F-45CA-8167-86FF28FB52D6}" destId="{D487DF43-2E28-4348-BDE9-3353F306F243}" srcOrd="0" destOrd="0" presId="urn:microsoft.com/office/officeart/2005/8/layout/radial1"/>
    <dgm:cxn modelId="{54073BC9-8F05-4CCE-BC7F-5A3C624EA33A}" type="presParOf" srcId="{6ECE95FE-E8CE-44D8-BDD1-DD8F0C52F419}" destId="{C6A1E0D3-4671-420E-8A5D-2F2B9CC7056D}" srcOrd="12" destOrd="0" presId="urn:microsoft.com/office/officeart/2005/8/layout/radial1"/>
    <dgm:cxn modelId="{76CE4BAB-D3E7-4E49-A3BB-4BCD5C17CFA3}" type="presParOf" srcId="{6ECE95FE-E8CE-44D8-BDD1-DD8F0C52F419}" destId="{EB5F9F60-50E5-43CC-8CF4-6BF8B5683ED6}" srcOrd="13" destOrd="0" presId="urn:microsoft.com/office/officeart/2005/8/layout/radial1"/>
    <dgm:cxn modelId="{A98F7B59-7107-4FA9-924A-074075C618F1}" type="presParOf" srcId="{EB5F9F60-50E5-43CC-8CF4-6BF8B5683ED6}" destId="{CCE8725F-DB6A-41DA-9D8D-892E3AC0C749}" srcOrd="0" destOrd="0" presId="urn:microsoft.com/office/officeart/2005/8/layout/radial1"/>
    <dgm:cxn modelId="{459512F3-9F50-4D33-9E4E-B2B292D34B6A}" type="presParOf" srcId="{6ECE95FE-E8CE-44D8-BDD1-DD8F0C52F419}" destId="{D7E58CA4-7B1B-46D7-B070-AFF41608BF25}" srcOrd="14" destOrd="0" presId="urn:microsoft.com/office/officeart/2005/8/layout/radial1"/>
  </dgm:cxnLst>
  <dgm:bg>
    <a:solidFill>
      <a:srgbClr val="EAF2F3"/>
    </a:solidFill>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C2E023-8C08-4E3F-9FE2-EE3C73C19D67}">
      <dsp:nvSpPr>
        <dsp:cNvPr id="0" name=""/>
        <dsp:cNvSpPr/>
      </dsp:nvSpPr>
      <dsp:spPr>
        <a:xfrm>
          <a:off x="1731404" y="272542"/>
          <a:ext cx="5400248" cy="12814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n-US" sz="3000" kern="1200" dirty="0">
              <a:solidFill>
                <a:schemeClr val="tx1"/>
              </a:solidFill>
            </a:rPr>
            <a:t>Challenge #1: Gaining consent from sites</a:t>
          </a:r>
        </a:p>
      </dsp:txBody>
      <dsp:txXfrm>
        <a:off x="1768935" y="310073"/>
        <a:ext cx="5325186" cy="1206349"/>
      </dsp:txXfrm>
    </dsp:sp>
    <dsp:sp modelId="{0B11C5E4-409C-451A-BBA7-5202C6396BB4}">
      <dsp:nvSpPr>
        <dsp:cNvPr id="0" name=""/>
        <dsp:cNvSpPr/>
      </dsp:nvSpPr>
      <dsp:spPr>
        <a:xfrm>
          <a:off x="2271429" y="1553953"/>
          <a:ext cx="376187" cy="1380814"/>
        </a:xfrm>
        <a:custGeom>
          <a:avLst/>
          <a:gdLst/>
          <a:ahLst/>
          <a:cxnLst/>
          <a:rect l="0" t="0" r="0" b="0"/>
          <a:pathLst>
            <a:path>
              <a:moveTo>
                <a:pt x="0" y="0"/>
              </a:moveTo>
              <a:lnTo>
                <a:pt x="0" y="1380814"/>
              </a:lnTo>
              <a:lnTo>
                <a:pt x="376187" y="13808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9E16A8-10AE-4E04-82B3-BF88A64FC624}">
      <dsp:nvSpPr>
        <dsp:cNvPr id="0" name=""/>
        <dsp:cNvSpPr/>
      </dsp:nvSpPr>
      <dsp:spPr>
        <a:xfrm>
          <a:off x="2647616" y="1833710"/>
          <a:ext cx="6068713" cy="22021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n-US" sz="3000" kern="1200" dirty="0"/>
            <a:t>Strong support from partnering agencies including Florida Council on Aging and Department of Elder Affairs</a:t>
          </a:r>
        </a:p>
      </dsp:txBody>
      <dsp:txXfrm>
        <a:off x="2712114" y="1898208"/>
        <a:ext cx="5939717" cy="2073119"/>
      </dsp:txXfrm>
    </dsp:sp>
    <dsp:sp modelId="{9F4F2984-13EE-4B63-9E9B-619F6E9A165F}">
      <dsp:nvSpPr>
        <dsp:cNvPr id="0" name=""/>
        <dsp:cNvSpPr/>
      </dsp:nvSpPr>
      <dsp:spPr>
        <a:xfrm>
          <a:off x="2271429" y="1553953"/>
          <a:ext cx="376187" cy="4133459"/>
        </a:xfrm>
        <a:custGeom>
          <a:avLst/>
          <a:gdLst/>
          <a:ahLst/>
          <a:cxnLst/>
          <a:rect l="0" t="0" r="0" b="0"/>
          <a:pathLst>
            <a:path>
              <a:moveTo>
                <a:pt x="0" y="0"/>
              </a:moveTo>
              <a:lnTo>
                <a:pt x="0" y="4133459"/>
              </a:lnTo>
              <a:lnTo>
                <a:pt x="376187" y="41334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EAB435-18DC-4607-B44C-95C7179F8492}">
      <dsp:nvSpPr>
        <dsp:cNvPr id="0" name=""/>
        <dsp:cNvSpPr/>
      </dsp:nvSpPr>
      <dsp:spPr>
        <a:xfrm>
          <a:off x="2647616" y="4586354"/>
          <a:ext cx="5989050" cy="22021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n-US" sz="3000" kern="1200" dirty="0"/>
            <a:t>Flexibility from Florida Dental Hygienists Association (FDHA) when scheduling screening dates; tailored to each site </a:t>
          </a:r>
        </a:p>
      </dsp:txBody>
      <dsp:txXfrm>
        <a:off x="2712114" y="4650852"/>
        <a:ext cx="5860054" cy="2073119"/>
      </dsp:txXfrm>
    </dsp:sp>
    <dsp:sp modelId="{FD882763-90B8-4247-937C-2ED483898546}">
      <dsp:nvSpPr>
        <dsp:cNvPr id="0" name=""/>
        <dsp:cNvSpPr/>
      </dsp:nvSpPr>
      <dsp:spPr>
        <a:xfrm>
          <a:off x="8669662" y="272542"/>
          <a:ext cx="5404124" cy="12814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n-US" sz="3000" kern="1200" dirty="0">
              <a:solidFill>
                <a:schemeClr val="tx1"/>
              </a:solidFill>
            </a:rPr>
            <a:t>Challenge #2: Low participation rate</a:t>
          </a:r>
        </a:p>
      </dsp:txBody>
      <dsp:txXfrm>
        <a:off x="8707193" y="310073"/>
        <a:ext cx="5329062" cy="1206349"/>
      </dsp:txXfrm>
    </dsp:sp>
    <dsp:sp modelId="{2432AD4D-D35E-4746-99C5-A557647448DD}">
      <dsp:nvSpPr>
        <dsp:cNvPr id="0" name=""/>
        <dsp:cNvSpPr/>
      </dsp:nvSpPr>
      <dsp:spPr>
        <a:xfrm>
          <a:off x="9210075" y="1553953"/>
          <a:ext cx="607312" cy="1380814"/>
        </a:xfrm>
        <a:custGeom>
          <a:avLst/>
          <a:gdLst/>
          <a:ahLst/>
          <a:cxnLst/>
          <a:rect l="0" t="0" r="0" b="0"/>
          <a:pathLst>
            <a:path>
              <a:moveTo>
                <a:pt x="0" y="0"/>
              </a:moveTo>
              <a:lnTo>
                <a:pt x="0" y="1380814"/>
              </a:lnTo>
              <a:lnTo>
                <a:pt x="607312" y="13808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D897A2-3BDA-4ADB-9D24-CD64ED1FCDEE}">
      <dsp:nvSpPr>
        <dsp:cNvPr id="0" name=""/>
        <dsp:cNvSpPr/>
      </dsp:nvSpPr>
      <dsp:spPr>
        <a:xfrm>
          <a:off x="9817388" y="1833710"/>
          <a:ext cx="6266446" cy="22021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n-US" sz="3000" kern="1200" dirty="0"/>
            <a:t>Advertise the screening date with flyers</a:t>
          </a:r>
        </a:p>
      </dsp:txBody>
      <dsp:txXfrm>
        <a:off x="9881886" y="1898208"/>
        <a:ext cx="6137450" cy="2073119"/>
      </dsp:txXfrm>
    </dsp:sp>
    <dsp:sp modelId="{BF5240B4-5776-4A9F-A702-62DA48E368FC}">
      <dsp:nvSpPr>
        <dsp:cNvPr id="0" name=""/>
        <dsp:cNvSpPr/>
      </dsp:nvSpPr>
      <dsp:spPr>
        <a:xfrm>
          <a:off x="9210075" y="1553953"/>
          <a:ext cx="607312" cy="4133459"/>
        </a:xfrm>
        <a:custGeom>
          <a:avLst/>
          <a:gdLst/>
          <a:ahLst/>
          <a:cxnLst/>
          <a:rect l="0" t="0" r="0" b="0"/>
          <a:pathLst>
            <a:path>
              <a:moveTo>
                <a:pt x="0" y="0"/>
              </a:moveTo>
              <a:lnTo>
                <a:pt x="0" y="4133459"/>
              </a:lnTo>
              <a:lnTo>
                <a:pt x="607312" y="41334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AC7394-7A0C-4673-836E-1A7C69A563EB}">
      <dsp:nvSpPr>
        <dsp:cNvPr id="0" name=""/>
        <dsp:cNvSpPr/>
      </dsp:nvSpPr>
      <dsp:spPr>
        <a:xfrm>
          <a:off x="9817388" y="4586354"/>
          <a:ext cx="6266446" cy="22021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a:t>Use of </a:t>
          </a:r>
          <a:r>
            <a:rPr lang="en-US" sz="2600" kern="1200" dirty="0" smtClean="0"/>
            <a:t>participant-specific </a:t>
          </a:r>
          <a:r>
            <a:rPr lang="en-US" sz="2600" kern="1200" dirty="0"/>
            <a:t>“goodie bags” </a:t>
          </a:r>
          <a:r>
            <a:rPr lang="en-US" sz="2600" kern="1200" dirty="0" smtClean="0"/>
            <a:t>which </a:t>
          </a:r>
          <a:r>
            <a:rPr lang="en-US" sz="2600" kern="1200" dirty="0"/>
            <a:t>included toothbrush, toothpaste, floss, denture cleaner and adhesive, denture brush based </a:t>
          </a:r>
          <a:r>
            <a:rPr lang="en-US" sz="2600" kern="1200" dirty="0" smtClean="0"/>
            <a:t>on specific dental needs (including preferred brand of dental supplies)</a:t>
          </a:r>
          <a:endParaRPr lang="en-US" sz="2600" kern="1200" dirty="0"/>
        </a:p>
      </dsp:txBody>
      <dsp:txXfrm>
        <a:off x="9881886" y="4650852"/>
        <a:ext cx="6137450" cy="20731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83E75C-F280-4951-8101-674CAB3FC65C}">
      <dsp:nvSpPr>
        <dsp:cNvPr id="0" name=""/>
        <dsp:cNvSpPr/>
      </dsp:nvSpPr>
      <dsp:spPr>
        <a:xfrm>
          <a:off x="2959521" y="2938396"/>
          <a:ext cx="1957630" cy="1957630"/>
        </a:xfrm>
        <a:prstGeom prst="ellipse">
          <a:avLst/>
        </a:prstGeom>
        <a:solidFill>
          <a:srgbClr val="33CCCC"/>
        </a:solidFill>
        <a:ln w="25400" cap="flat" cmpd="sng" algn="ctr">
          <a:solidFill>
            <a:srgbClr val="33CCCC"/>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a:solidFill>
                <a:schemeClr val="tx1"/>
              </a:solidFill>
            </a:rPr>
            <a:t>Indicators</a:t>
          </a:r>
        </a:p>
      </dsp:txBody>
      <dsp:txXfrm>
        <a:off x="3246209" y="3225084"/>
        <a:ext cx="1384254" cy="1384254"/>
      </dsp:txXfrm>
    </dsp:sp>
    <dsp:sp modelId="{C782CEAB-CDD6-4C98-867E-AADBEDD39EC6}">
      <dsp:nvSpPr>
        <dsp:cNvPr id="0" name=""/>
        <dsp:cNvSpPr/>
      </dsp:nvSpPr>
      <dsp:spPr>
        <a:xfrm rot="16200000">
          <a:off x="3450113" y="2427804"/>
          <a:ext cx="976447" cy="44736"/>
        </a:xfrm>
        <a:custGeom>
          <a:avLst/>
          <a:gdLst/>
          <a:ahLst/>
          <a:cxnLst/>
          <a:rect l="0" t="0" r="0" b="0"/>
          <a:pathLst>
            <a:path>
              <a:moveTo>
                <a:pt x="0" y="22368"/>
              </a:moveTo>
              <a:lnTo>
                <a:pt x="976447" y="223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p>
      </dsp:txBody>
      <dsp:txXfrm>
        <a:off x="3913925" y="2425761"/>
        <a:ext cx="48822" cy="48822"/>
      </dsp:txXfrm>
    </dsp:sp>
    <dsp:sp modelId="{EEE629DB-DE78-489C-A3A2-1C82D089CB6A}">
      <dsp:nvSpPr>
        <dsp:cNvPr id="0" name=""/>
        <dsp:cNvSpPr/>
      </dsp:nvSpPr>
      <dsp:spPr>
        <a:xfrm>
          <a:off x="2959521" y="4318"/>
          <a:ext cx="1957630" cy="1957630"/>
        </a:xfrm>
        <a:prstGeom prst="ellipse">
          <a:avLst/>
        </a:prstGeom>
        <a:solidFill>
          <a:srgbClr val="FFCC00"/>
        </a:solidFill>
        <a:ln w="9525" cap="flat" cmpd="sng" algn="ctr">
          <a:solidFill>
            <a:srgbClr val="FFCC00"/>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Denture Use</a:t>
          </a:r>
        </a:p>
      </dsp:txBody>
      <dsp:txXfrm>
        <a:off x="3246209" y="291006"/>
        <a:ext cx="1384254" cy="1384254"/>
      </dsp:txXfrm>
    </dsp:sp>
    <dsp:sp modelId="{9C8D70C7-9CCF-487B-B463-3087172CBDFD}">
      <dsp:nvSpPr>
        <dsp:cNvPr id="0" name=""/>
        <dsp:cNvSpPr/>
      </dsp:nvSpPr>
      <dsp:spPr>
        <a:xfrm rot="19285714">
          <a:off x="4597090" y="2980159"/>
          <a:ext cx="976447" cy="44736"/>
        </a:xfrm>
        <a:custGeom>
          <a:avLst/>
          <a:gdLst/>
          <a:ahLst/>
          <a:cxnLst/>
          <a:rect l="0" t="0" r="0" b="0"/>
          <a:pathLst>
            <a:path>
              <a:moveTo>
                <a:pt x="0" y="22368"/>
              </a:moveTo>
              <a:lnTo>
                <a:pt x="976447" y="223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p>
      </dsp:txBody>
      <dsp:txXfrm>
        <a:off x="5060903" y="2978116"/>
        <a:ext cx="48822" cy="48822"/>
      </dsp:txXfrm>
    </dsp:sp>
    <dsp:sp modelId="{85B7C5E6-4A32-4C83-9F43-1CC0747DEA60}">
      <dsp:nvSpPr>
        <dsp:cNvPr id="0" name=""/>
        <dsp:cNvSpPr/>
      </dsp:nvSpPr>
      <dsp:spPr>
        <a:xfrm>
          <a:off x="5253476" y="1109029"/>
          <a:ext cx="1957630" cy="1957630"/>
        </a:xfrm>
        <a:prstGeom prst="ellipse">
          <a:avLst/>
        </a:prstGeom>
        <a:solidFill>
          <a:srgbClr val="FFCC00"/>
        </a:solidFill>
        <a:ln w="25400" cap="flat" cmpd="sng" algn="ctr">
          <a:solidFill>
            <a:srgbClr val="FFCC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solidFill>
                <a:schemeClr val="tx1"/>
              </a:solidFill>
            </a:rPr>
            <a:t>Need for Dental Care</a:t>
          </a:r>
        </a:p>
      </dsp:txBody>
      <dsp:txXfrm>
        <a:off x="5540164" y="1395717"/>
        <a:ext cx="1384254" cy="1384254"/>
      </dsp:txXfrm>
    </dsp:sp>
    <dsp:sp modelId="{8002450C-8077-453E-8DFE-A514369276F3}">
      <dsp:nvSpPr>
        <dsp:cNvPr id="0" name=""/>
        <dsp:cNvSpPr/>
      </dsp:nvSpPr>
      <dsp:spPr>
        <a:xfrm rot="771429">
          <a:off x="4880370" y="4221290"/>
          <a:ext cx="976447" cy="44736"/>
        </a:xfrm>
        <a:custGeom>
          <a:avLst/>
          <a:gdLst/>
          <a:ahLst/>
          <a:cxnLst/>
          <a:rect l="0" t="0" r="0" b="0"/>
          <a:pathLst>
            <a:path>
              <a:moveTo>
                <a:pt x="0" y="22368"/>
              </a:moveTo>
              <a:lnTo>
                <a:pt x="976447" y="223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p>
      </dsp:txBody>
      <dsp:txXfrm>
        <a:off x="5344183" y="4219247"/>
        <a:ext cx="48822" cy="48822"/>
      </dsp:txXfrm>
    </dsp:sp>
    <dsp:sp modelId="{8999804D-6FC5-4AD7-BA9C-F8EFE8725EE8}">
      <dsp:nvSpPr>
        <dsp:cNvPr id="0" name=""/>
        <dsp:cNvSpPr/>
      </dsp:nvSpPr>
      <dsp:spPr>
        <a:xfrm>
          <a:off x="5820036" y="3591290"/>
          <a:ext cx="1957630" cy="1957630"/>
        </a:xfrm>
        <a:prstGeom prst="ellipse">
          <a:avLst/>
        </a:prstGeom>
        <a:solidFill>
          <a:srgbClr val="FFCC00"/>
        </a:solidFill>
        <a:ln w="25400" cap="flat" cmpd="sng" algn="ctr">
          <a:solidFill>
            <a:srgbClr val="FFCC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solidFill>
                <a:schemeClr val="tx1"/>
              </a:solidFill>
            </a:rPr>
            <a:t>Suspicious Soft Lesions</a:t>
          </a:r>
        </a:p>
      </dsp:txBody>
      <dsp:txXfrm>
        <a:off x="6106724" y="3877978"/>
        <a:ext cx="1384254" cy="1384254"/>
      </dsp:txXfrm>
    </dsp:sp>
    <dsp:sp modelId="{9EC9A35C-C32B-4BAD-BA0F-EB79BE2D1698}">
      <dsp:nvSpPr>
        <dsp:cNvPr id="0" name=""/>
        <dsp:cNvSpPr/>
      </dsp:nvSpPr>
      <dsp:spPr>
        <a:xfrm rot="3857143">
          <a:off x="4086637" y="5216600"/>
          <a:ext cx="976447" cy="44736"/>
        </a:xfrm>
        <a:custGeom>
          <a:avLst/>
          <a:gdLst/>
          <a:ahLst/>
          <a:cxnLst/>
          <a:rect l="0" t="0" r="0" b="0"/>
          <a:pathLst>
            <a:path>
              <a:moveTo>
                <a:pt x="0" y="22368"/>
              </a:moveTo>
              <a:lnTo>
                <a:pt x="976447" y="223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p>
      </dsp:txBody>
      <dsp:txXfrm>
        <a:off x="4550450" y="5214557"/>
        <a:ext cx="48822" cy="48822"/>
      </dsp:txXfrm>
    </dsp:sp>
    <dsp:sp modelId="{42E6F39F-F7EB-4056-9230-57475CE12EFD}">
      <dsp:nvSpPr>
        <dsp:cNvPr id="0" name=""/>
        <dsp:cNvSpPr/>
      </dsp:nvSpPr>
      <dsp:spPr>
        <a:xfrm>
          <a:off x="4232570" y="5581909"/>
          <a:ext cx="1957630" cy="1957630"/>
        </a:xfrm>
        <a:prstGeom prst="ellipse">
          <a:avLst/>
        </a:prstGeom>
        <a:solidFill>
          <a:srgbClr val="FFCC00"/>
        </a:solidFill>
        <a:ln w="25400" cap="flat" cmpd="sng" algn="ctr">
          <a:solidFill>
            <a:srgbClr val="FFCC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solidFill>
                <a:schemeClr val="tx1"/>
              </a:solidFill>
            </a:rPr>
            <a:t>Need for Periodontal Care</a:t>
          </a:r>
        </a:p>
      </dsp:txBody>
      <dsp:txXfrm>
        <a:off x="4519258" y="5868597"/>
        <a:ext cx="1384254" cy="1384254"/>
      </dsp:txXfrm>
    </dsp:sp>
    <dsp:sp modelId="{7F48669C-84BC-43A4-B0A7-FD077D909D50}">
      <dsp:nvSpPr>
        <dsp:cNvPr id="0" name=""/>
        <dsp:cNvSpPr/>
      </dsp:nvSpPr>
      <dsp:spPr>
        <a:xfrm rot="6942857">
          <a:off x="2813588" y="5216600"/>
          <a:ext cx="976447" cy="44736"/>
        </a:xfrm>
        <a:custGeom>
          <a:avLst/>
          <a:gdLst/>
          <a:ahLst/>
          <a:cxnLst/>
          <a:rect l="0" t="0" r="0" b="0"/>
          <a:pathLst>
            <a:path>
              <a:moveTo>
                <a:pt x="0" y="22368"/>
              </a:moveTo>
              <a:lnTo>
                <a:pt x="976447" y="223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p>
      </dsp:txBody>
      <dsp:txXfrm rot="10800000">
        <a:off x="3277401" y="5214557"/>
        <a:ext cx="48822" cy="48822"/>
      </dsp:txXfrm>
    </dsp:sp>
    <dsp:sp modelId="{CBDE1CD2-FAC4-460D-A0B4-5DF48972DE41}">
      <dsp:nvSpPr>
        <dsp:cNvPr id="0" name=""/>
        <dsp:cNvSpPr/>
      </dsp:nvSpPr>
      <dsp:spPr>
        <a:xfrm>
          <a:off x="1686473" y="5581909"/>
          <a:ext cx="1957630" cy="1957630"/>
        </a:xfrm>
        <a:prstGeom prst="ellipse">
          <a:avLst/>
        </a:prstGeom>
        <a:solidFill>
          <a:srgbClr val="FFCC0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solidFill>
                <a:schemeClr val="tx1"/>
              </a:solidFill>
            </a:rPr>
            <a:t>Root Fragments</a:t>
          </a:r>
        </a:p>
      </dsp:txBody>
      <dsp:txXfrm>
        <a:off x="1973161" y="5868597"/>
        <a:ext cx="1384254" cy="1384254"/>
      </dsp:txXfrm>
    </dsp:sp>
    <dsp:sp modelId="{C7D20675-E85F-45CA-8167-86FF28FB52D6}">
      <dsp:nvSpPr>
        <dsp:cNvPr id="0" name=""/>
        <dsp:cNvSpPr/>
      </dsp:nvSpPr>
      <dsp:spPr>
        <a:xfrm rot="10028571">
          <a:off x="2019855" y="4221290"/>
          <a:ext cx="976447" cy="44736"/>
        </a:xfrm>
        <a:custGeom>
          <a:avLst/>
          <a:gdLst/>
          <a:ahLst/>
          <a:cxnLst/>
          <a:rect l="0" t="0" r="0" b="0"/>
          <a:pathLst>
            <a:path>
              <a:moveTo>
                <a:pt x="0" y="22368"/>
              </a:moveTo>
              <a:lnTo>
                <a:pt x="976447" y="223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p>
      </dsp:txBody>
      <dsp:txXfrm rot="10800000">
        <a:off x="2483668" y="4219247"/>
        <a:ext cx="48822" cy="48822"/>
      </dsp:txXfrm>
    </dsp:sp>
    <dsp:sp modelId="{C6A1E0D3-4671-420E-8A5D-2F2B9CC7056D}">
      <dsp:nvSpPr>
        <dsp:cNvPr id="0" name=""/>
        <dsp:cNvSpPr/>
      </dsp:nvSpPr>
      <dsp:spPr>
        <a:xfrm>
          <a:off x="99007" y="3591290"/>
          <a:ext cx="1957630" cy="1957630"/>
        </a:xfrm>
        <a:prstGeom prst="ellipse">
          <a:avLst/>
        </a:prstGeom>
        <a:solidFill>
          <a:srgbClr val="FFCC00"/>
        </a:solidFill>
        <a:ln w="25400" cap="flat" cmpd="sng" algn="ctr">
          <a:solidFill>
            <a:srgbClr val="FFCC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solidFill>
                <a:schemeClr val="tx1"/>
              </a:solidFill>
            </a:rPr>
            <a:t>Untreated Decay</a:t>
          </a:r>
        </a:p>
      </dsp:txBody>
      <dsp:txXfrm>
        <a:off x="385695" y="3877978"/>
        <a:ext cx="1384254" cy="1384254"/>
      </dsp:txXfrm>
    </dsp:sp>
    <dsp:sp modelId="{EB5F9F60-50E5-43CC-8CF4-6BF8B5683ED6}">
      <dsp:nvSpPr>
        <dsp:cNvPr id="0" name=""/>
        <dsp:cNvSpPr/>
      </dsp:nvSpPr>
      <dsp:spPr>
        <a:xfrm rot="13114286">
          <a:off x="2303135" y="2980159"/>
          <a:ext cx="976447" cy="44736"/>
        </a:xfrm>
        <a:custGeom>
          <a:avLst/>
          <a:gdLst/>
          <a:ahLst/>
          <a:cxnLst/>
          <a:rect l="0" t="0" r="0" b="0"/>
          <a:pathLst>
            <a:path>
              <a:moveTo>
                <a:pt x="0" y="22368"/>
              </a:moveTo>
              <a:lnTo>
                <a:pt x="976447" y="223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p>
      </dsp:txBody>
      <dsp:txXfrm rot="10800000">
        <a:off x="2766948" y="2978116"/>
        <a:ext cx="48822" cy="48822"/>
      </dsp:txXfrm>
    </dsp:sp>
    <dsp:sp modelId="{D7E58CA4-7B1B-46D7-B070-AFF41608BF25}">
      <dsp:nvSpPr>
        <dsp:cNvPr id="0" name=""/>
        <dsp:cNvSpPr/>
      </dsp:nvSpPr>
      <dsp:spPr>
        <a:xfrm>
          <a:off x="665567" y="1109029"/>
          <a:ext cx="1957630" cy="1957630"/>
        </a:xfrm>
        <a:prstGeom prst="ellipse">
          <a:avLst/>
        </a:prstGeom>
        <a:solidFill>
          <a:srgbClr val="FFCC00"/>
        </a:solidFill>
        <a:ln w="25400" cap="flat" cmpd="sng" algn="ctr">
          <a:solidFill>
            <a:srgbClr val="FFCC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solidFill>
                <a:schemeClr val="tx1"/>
              </a:solidFill>
            </a:rPr>
            <a:t>Number of Teeth</a:t>
          </a:r>
        </a:p>
      </dsp:txBody>
      <dsp:txXfrm>
        <a:off x="952255" y="1395717"/>
        <a:ext cx="1384254" cy="138425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3" y="2"/>
            <a:ext cx="3038145" cy="60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541" tIns="8271" rIns="16541" bIns="8271" numCol="1" anchor="t" anchorCtr="0" compatLnSpc="1">
            <a:prstTxWarp prst="textNoShape">
              <a:avLst/>
            </a:prstTxWarp>
          </a:bodyPr>
          <a:lstStyle>
            <a:lvl1pPr algn="l" defTabSz="164797">
              <a:defRPr sz="200">
                <a:solidFill>
                  <a:schemeClr val="tx1"/>
                </a:solidFill>
              </a:defRPr>
            </a:lvl1pPr>
          </a:lstStyle>
          <a:p>
            <a:pPr>
              <a:defRPr/>
            </a:pPr>
            <a:endParaRPr lang="en-US"/>
          </a:p>
        </p:txBody>
      </p:sp>
      <p:sp>
        <p:nvSpPr>
          <p:cNvPr id="16387" name="Rectangle 3"/>
          <p:cNvSpPr>
            <a:spLocks noGrp="1" noChangeArrowheads="1"/>
          </p:cNvSpPr>
          <p:nvPr>
            <p:ph type="dt" sz="quarter" idx="1"/>
          </p:nvPr>
        </p:nvSpPr>
        <p:spPr bwMode="auto">
          <a:xfrm>
            <a:off x="3970737" y="2"/>
            <a:ext cx="3038145" cy="60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541" tIns="8271" rIns="16541" bIns="8271" numCol="1" anchor="t" anchorCtr="0" compatLnSpc="1">
            <a:prstTxWarp prst="textNoShape">
              <a:avLst/>
            </a:prstTxWarp>
          </a:bodyPr>
          <a:lstStyle>
            <a:lvl1pPr algn="r" defTabSz="164797">
              <a:defRPr sz="200">
                <a:solidFill>
                  <a:schemeClr val="tx1"/>
                </a:solidFill>
              </a:defRPr>
            </a:lvl1pPr>
          </a:lstStyle>
          <a:p>
            <a:pPr>
              <a:defRPr/>
            </a:pPr>
            <a:endParaRPr lang="en-US"/>
          </a:p>
        </p:txBody>
      </p:sp>
      <p:sp>
        <p:nvSpPr>
          <p:cNvPr id="16388" name="Rectangle 4"/>
          <p:cNvSpPr>
            <a:spLocks noGrp="1" noChangeArrowheads="1"/>
          </p:cNvSpPr>
          <p:nvPr>
            <p:ph type="ftr" sz="quarter" idx="2"/>
          </p:nvPr>
        </p:nvSpPr>
        <p:spPr bwMode="auto">
          <a:xfrm>
            <a:off x="3" y="11434438"/>
            <a:ext cx="3038145" cy="60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541" tIns="8271" rIns="16541" bIns="8271" numCol="1" anchor="b" anchorCtr="0" compatLnSpc="1">
            <a:prstTxWarp prst="textNoShape">
              <a:avLst/>
            </a:prstTxWarp>
          </a:bodyPr>
          <a:lstStyle>
            <a:lvl1pPr algn="l" defTabSz="164797">
              <a:defRPr sz="200">
                <a:solidFill>
                  <a:schemeClr val="tx1"/>
                </a:solidFill>
              </a:defRPr>
            </a:lvl1pPr>
          </a:lstStyle>
          <a:p>
            <a:pPr>
              <a:defRPr/>
            </a:pPr>
            <a:endParaRPr lang="en-US"/>
          </a:p>
        </p:txBody>
      </p:sp>
      <p:sp>
        <p:nvSpPr>
          <p:cNvPr id="16389" name="Rectangle 5"/>
          <p:cNvSpPr>
            <a:spLocks noGrp="1" noChangeArrowheads="1"/>
          </p:cNvSpPr>
          <p:nvPr>
            <p:ph type="sldNum" sz="quarter" idx="3"/>
          </p:nvPr>
        </p:nvSpPr>
        <p:spPr bwMode="auto">
          <a:xfrm>
            <a:off x="3970737" y="11434438"/>
            <a:ext cx="3038145" cy="60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541" tIns="8271" rIns="16541" bIns="8271" numCol="1" anchor="b" anchorCtr="0" compatLnSpc="1">
            <a:prstTxWarp prst="textNoShape">
              <a:avLst/>
            </a:prstTxWarp>
          </a:bodyPr>
          <a:lstStyle>
            <a:lvl1pPr algn="r" defTabSz="164797">
              <a:defRPr sz="200">
                <a:solidFill>
                  <a:schemeClr val="tx1"/>
                </a:solidFill>
              </a:defRPr>
            </a:lvl1pPr>
          </a:lstStyle>
          <a:p>
            <a:pPr>
              <a:defRPr/>
            </a:pPr>
            <a:fld id="{C322DFCE-71B3-4F0A-B2F3-A44C261FEFFB}" type="slidenum">
              <a:rPr lang="en-US"/>
              <a:pPr>
                <a:defRPr/>
              </a:pPr>
              <a:t>‹#›</a:t>
            </a:fld>
            <a:endParaRPr lang="en-US"/>
          </a:p>
        </p:txBody>
      </p:sp>
    </p:spTree>
    <p:extLst>
      <p:ext uri="{BB962C8B-B14F-4D97-AF65-F5344CB8AC3E}">
        <p14:creationId xmlns:p14="http://schemas.microsoft.com/office/powerpoint/2010/main" val="16728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3" y="2"/>
            <a:ext cx="3038145" cy="60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552" tIns="8275" rIns="16552" bIns="8275" numCol="1" anchor="t" anchorCtr="0" compatLnSpc="1">
            <a:prstTxWarp prst="textNoShape">
              <a:avLst/>
            </a:prstTxWarp>
          </a:bodyPr>
          <a:lstStyle>
            <a:lvl1pPr algn="l" defTabSz="164797">
              <a:defRPr sz="200">
                <a:solidFill>
                  <a:schemeClr val="tx1"/>
                </a:solidFill>
              </a:defRPr>
            </a:lvl1pPr>
          </a:lstStyle>
          <a:p>
            <a:pPr>
              <a:defRPr/>
            </a:pPr>
            <a:endParaRPr lang="en-US"/>
          </a:p>
        </p:txBody>
      </p:sp>
      <p:sp>
        <p:nvSpPr>
          <p:cNvPr id="20483" name="Rectangle 3"/>
          <p:cNvSpPr>
            <a:spLocks noGrp="1" noChangeArrowheads="1"/>
          </p:cNvSpPr>
          <p:nvPr>
            <p:ph type="dt" idx="1"/>
          </p:nvPr>
        </p:nvSpPr>
        <p:spPr bwMode="auto">
          <a:xfrm>
            <a:off x="3970737" y="2"/>
            <a:ext cx="3038145" cy="60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552" tIns="8275" rIns="16552" bIns="8275" numCol="1" anchor="t" anchorCtr="0" compatLnSpc="1">
            <a:prstTxWarp prst="textNoShape">
              <a:avLst/>
            </a:prstTxWarp>
          </a:bodyPr>
          <a:lstStyle>
            <a:lvl1pPr algn="r" defTabSz="164797">
              <a:defRPr sz="200">
                <a:solidFill>
                  <a:schemeClr val="tx1"/>
                </a:solidFill>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346075" y="903288"/>
            <a:ext cx="6318250" cy="4514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485" name="Rectangle 5"/>
          <p:cNvSpPr>
            <a:spLocks noGrp="1" noChangeArrowheads="1"/>
          </p:cNvSpPr>
          <p:nvPr>
            <p:ph type="body" sz="quarter" idx="3"/>
          </p:nvPr>
        </p:nvSpPr>
        <p:spPr bwMode="auto">
          <a:xfrm>
            <a:off x="701346" y="5719211"/>
            <a:ext cx="5607711" cy="5418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552" tIns="8275" rIns="16552" bIns="827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3" y="11434438"/>
            <a:ext cx="3038145" cy="60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552" tIns="8275" rIns="16552" bIns="8275" numCol="1" anchor="b" anchorCtr="0" compatLnSpc="1">
            <a:prstTxWarp prst="textNoShape">
              <a:avLst/>
            </a:prstTxWarp>
          </a:bodyPr>
          <a:lstStyle>
            <a:lvl1pPr algn="l" defTabSz="164797">
              <a:defRPr sz="200">
                <a:solidFill>
                  <a:schemeClr val="tx1"/>
                </a:solidFill>
              </a:defRPr>
            </a:lvl1pPr>
          </a:lstStyle>
          <a:p>
            <a:pPr>
              <a:defRPr/>
            </a:pPr>
            <a:endParaRPr lang="en-US"/>
          </a:p>
        </p:txBody>
      </p:sp>
      <p:sp>
        <p:nvSpPr>
          <p:cNvPr id="20487" name="Rectangle 7"/>
          <p:cNvSpPr>
            <a:spLocks noGrp="1" noChangeArrowheads="1"/>
          </p:cNvSpPr>
          <p:nvPr>
            <p:ph type="sldNum" sz="quarter" idx="5"/>
          </p:nvPr>
        </p:nvSpPr>
        <p:spPr bwMode="auto">
          <a:xfrm>
            <a:off x="3970737" y="11434438"/>
            <a:ext cx="3038145" cy="60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552" tIns="8275" rIns="16552" bIns="8275" numCol="1" anchor="b" anchorCtr="0" compatLnSpc="1">
            <a:prstTxWarp prst="textNoShape">
              <a:avLst/>
            </a:prstTxWarp>
          </a:bodyPr>
          <a:lstStyle>
            <a:lvl1pPr algn="r" defTabSz="164797">
              <a:defRPr sz="200">
                <a:solidFill>
                  <a:schemeClr val="tx1"/>
                </a:solidFill>
              </a:defRPr>
            </a:lvl1pPr>
          </a:lstStyle>
          <a:p>
            <a:pPr>
              <a:defRPr/>
            </a:pPr>
            <a:fld id="{9C944F4B-49DB-49EF-BC70-6AB114126A27}" type="slidenum">
              <a:rPr lang="en-US"/>
              <a:pPr>
                <a:defRPr/>
              </a:pPr>
              <a:t>‹#›</a:t>
            </a:fld>
            <a:endParaRPr lang="en-US"/>
          </a:p>
        </p:txBody>
      </p:sp>
    </p:spTree>
    <p:extLst>
      <p:ext uri="{BB962C8B-B14F-4D97-AF65-F5344CB8AC3E}">
        <p14:creationId xmlns:p14="http://schemas.microsoft.com/office/powerpoint/2010/main" val="12293754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lgn="l" defTabSz="163731" eaLnBrk="0" hangingPunct="0">
              <a:spcBef>
                <a:spcPct val="30000"/>
              </a:spcBef>
              <a:defRPr sz="1200">
                <a:solidFill>
                  <a:schemeClr val="tx1"/>
                </a:solidFill>
                <a:latin typeface="Arial" charset="0"/>
              </a:defRPr>
            </a:lvl1pPr>
            <a:lvl2pPr marL="748264" indent="-287676" algn="l" defTabSz="163731" eaLnBrk="0" hangingPunct="0">
              <a:spcBef>
                <a:spcPct val="30000"/>
              </a:spcBef>
              <a:defRPr sz="1200">
                <a:solidFill>
                  <a:schemeClr val="tx1"/>
                </a:solidFill>
                <a:latin typeface="Arial" charset="0"/>
              </a:defRPr>
            </a:lvl2pPr>
            <a:lvl3pPr marL="1150704" indent="-229529" algn="l" defTabSz="163731" eaLnBrk="0" hangingPunct="0">
              <a:spcBef>
                <a:spcPct val="30000"/>
              </a:spcBef>
              <a:defRPr sz="1200">
                <a:solidFill>
                  <a:schemeClr val="tx1"/>
                </a:solidFill>
                <a:latin typeface="Arial" charset="0"/>
              </a:defRPr>
            </a:lvl3pPr>
            <a:lvl4pPr marL="1611292" indent="-229529" algn="l" defTabSz="163731" eaLnBrk="0" hangingPunct="0">
              <a:spcBef>
                <a:spcPct val="30000"/>
              </a:spcBef>
              <a:defRPr sz="1200">
                <a:solidFill>
                  <a:schemeClr val="tx1"/>
                </a:solidFill>
                <a:latin typeface="Arial" charset="0"/>
              </a:defRPr>
            </a:lvl4pPr>
            <a:lvl5pPr marL="2073410" indent="-229529" algn="l" defTabSz="163731" eaLnBrk="0" hangingPunct="0">
              <a:spcBef>
                <a:spcPct val="30000"/>
              </a:spcBef>
              <a:defRPr sz="1200">
                <a:solidFill>
                  <a:schemeClr val="tx1"/>
                </a:solidFill>
                <a:latin typeface="Arial" charset="0"/>
              </a:defRPr>
            </a:lvl5pPr>
            <a:lvl6pPr marL="2514105" indent="-229529" defTabSz="163731" eaLnBrk="0" fontAlgn="base" hangingPunct="0">
              <a:spcBef>
                <a:spcPct val="30000"/>
              </a:spcBef>
              <a:spcAft>
                <a:spcPct val="0"/>
              </a:spcAft>
              <a:defRPr sz="1200">
                <a:solidFill>
                  <a:schemeClr val="tx1"/>
                </a:solidFill>
                <a:latin typeface="Arial" charset="0"/>
              </a:defRPr>
            </a:lvl6pPr>
            <a:lvl7pPr marL="2954800" indent="-229529" defTabSz="163731" eaLnBrk="0" fontAlgn="base" hangingPunct="0">
              <a:spcBef>
                <a:spcPct val="30000"/>
              </a:spcBef>
              <a:spcAft>
                <a:spcPct val="0"/>
              </a:spcAft>
              <a:defRPr sz="1200">
                <a:solidFill>
                  <a:schemeClr val="tx1"/>
                </a:solidFill>
                <a:latin typeface="Arial" charset="0"/>
              </a:defRPr>
            </a:lvl7pPr>
            <a:lvl8pPr marL="3395495" indent="-229529" defTabSz="163731" eaLnBrk="0" fontAlgn="base" hangingPunct="0">
              <a:spcBef>
                <a:spcPct val="30000"/>
              </a:spcBef>
              <a:spcAft>
                <a:spcPct val="0"/>
              </a:spcAft>
              <a:defRPr sz="1200">
                <a:solidFill>
                  <a:schemeClr val="tx1"/>
                </a:solidFill>
                <a:latin typeface="Arial" charset="0"/>
              </a:defRPr>
            </a:lvl8pPr>
            <a:lvl9pPr marL="3836190" indent="-229529" defTabSz="163731"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D2767A2-72D2-41E8-AE3E-5A7A92233445}" type="slidenum">
              <a:rPr lang="en-US" altLang="en-US" sz="200"/>
              <a:pPr algn="r" eaLnBrk="1" hangingPunct="1">
                <a:spcBef>
                  <a:spcPct val="0"/>
                </a:spcBef>
              </a:pPr>
              <a:t>1</a:t>
            </a:fld>
            <a:endParaRPr lang="en-US" altLang="en-US" sz="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3233423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361738"/>
            <a:ext cx="43526075" cy="7840662"/>
          </a:xfrm>
        </p:spPr>
        <p:txBody>
          <a:bodyPr/>
          <a:lstStyle/>
          <a:p>
            <a:r>
              <a:rPr lang="en-US"/>
              <a:t>Click to edit Master title style</a:t>
            </a:r>
          </a:p>
        </p:txBody>
      </p:sp>
      <p:sp>
        <p:nvSpPr>
          <p:cNvPr id="3" name="Subtitle 2"/>
          <p:cNvSpPr>
            <a:spLocks noGrp="1"/>
          </p:cNvSpPr>
          <p:nvPr>
            <p:ph type="subTitle" idx="1"/>
          </p:nvPr>
        </p:nvSpPr>
        <p:spPr>
          <a:xfrm>
            <a:off x="7680325" y="20726400"/>
            <a:ext cx="35845750" cy="93472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D4A0A7E-4592-4C3B-9E4C-17FE58864DEC}" type="slidenum">
              <a:rPr lang="en-US"/>
              <a:pPr>
                <a:defRPr/>
              </a:pPr>
              <a:t>‹#›</a:t>
            </a:fld>
            <a:endParaRPr lang="en-US"/>
          </a:p>
        </p:txBody>
      </p:sp>
    </p:spTree>
    <p:extLst>
      <p:ext uri="{BB962C8B-B14F-4D97-AF65-F5344CB8AC3E}">
        <p14:creationId xmlns:p14="http://schemas.microsoft.com/office/powerpoint/2010/main" val="2353227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65361A-9B18-448B-969B-5F51C66AA548}" type="slidenum">
              <a:rPr lang="en-US"/>
              <a:pPr>
                <a:defRPr/>
              </a:pPr>
              <a:t>‹#›</a:t>
            </a:fld>
            <a:endParaRPr lang="en-US"/>
          </a:p>
        </p:txBody>
      </p:sp>
    </p:spTree>
    <p:extLst>
      <p:ext uri="{BB962C8B-B14F-4D97-AF65-F5344CB8AC3E}">
        <p14:creationId xmlns:p14="http://schemas.microsoft.com/office/powerpoint/2010/main" val="3824884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5275" y="1465263"/>
            <a:ext cx="11520488" cy="31208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60638" y="1465263"/>
            <a:ext cx="34412237" cy="31208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C50D3A-624B-46AC-98D4-2E6E36EAF493}" type="slidenum">
              <a:rPr lang="en-US"/>
              <a:pPr>
                <a:defRPr/>
              </a:pPr>
              <a:t>‹#›</a:t>
            </a:fld>
            <a:endParaRPr lang="en-US"/>
          </a:p>
        </p:txBody>
      </p:sp>
    </p:spTree>
    <p:extLst>
      <p:ext uri="{BB962C8B-B14F-4D97-AF65-F5344CB8AC3E}">
        <p14:creationId xmlns:p14="http://schemas.microsoft.com/office/powerpoint/2010/main" val="2812264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F5D386-F215-438F-A528-4C50BC7301F8}" type="slidenum">
              <a:rPr lang="en-US"/>
              <a:pPr>
                <a:defRPr/>
              </a:pPr>
              <a:t>‹#›</a:t>
            </a:fld>
            <a:endParaRPr lang="en-US"/>
          </a:p>
        </p:txBody>
      </p:sp>
    </p:spTree>
    <p:extLst>
      <p:ext uri="{BB962C8B-B14F-4D97-AF65-F5344CB8AC3E}">
        <p14:creationId xmlns:p14="http://schemas.microsoft.com/office/powerpoint/2010/main" val="166529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3502938"/>
            <a:ext cx="43526075" cy="72644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4044950" y="15501938"/>
            <a:ext cx="43526075" cy="80010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624EF89-63E7-4F17-BEF5-426D5B9E877C}" type="slidenum">
              <a:rPr lang="en-US"/>
              <a:pPr>
                <a:defRPr/>
              </a:pPr>
              <a:t>‹#›</a:t>
            </a:fld>
            <a:endParaRPr lang="en-US"/>
          </a:p>
        </p:txBody>
      </p:sp>
    </p:spTree>
    <p:extLst>
      <p:ext uri="{BB962C8B-B14F-4D97-AF65-F5344CB8AC3E}">
        <p14:creationId xmlns:p14="http://schemas.microsoft.com/office/powerpoint/2010/main" val="3465229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60638" y="8534400"/>
            <a:ext cx="22966362" cy="24139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00" y="8534400"/>
            <a:ext cx="22966363" cy="24139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F42E35C-BD71-40C2-B3C1-3DB0254C1A0A}" type="slidenum">
              <a:rPr lang="en-US"/>
              <a:pPr>
                <a:defRPr/>
              </a:pPr>
              <a:t>‹#›</a:t>
            </a:fld>
            <a:endParaRPr lang="en-US"/>
          </a:p>
        </p:txBody>
      </p:sp>
    </p:spTree>
    <p:extLst>
      <p:ext uri="{BB962C8B-B14F-4D97-AF65-F5344CB8AC3E}">
        <p14:creationId xmlns:p14="http://schemas.microsoft.com/office/powerpoint/2010/main" val="588950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38" y="8186738"/>
            <a:ext cx="22625050" cy="3413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60638" y="11599863"/>
            <a:ext cx="22625050" cy="2107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5" y="8186738"/>
            <a:ext cx="22632988" cy="3413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6012775" y="11599863"/>
            <a:ext cx="22632988" cy="2107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6C49071-FCE0-4150-B22E-A61FB60C9C9F}" type="slidenum">
              <a:rPr lang="en-US"/>
              <a:pPr>
                <a:defRPr/>
              </a:pPr>
              <a:t>‹#›</a:t>
            </a:fld>
            <a:endParaRPr lang="en-US"/>
          </a:p>
        </p:txBody>
      </p:sp>
    </p:spTree>
    <p:extLst>
      <p:ext uri="{BB962C8B-B14F-4D97-AF65-F5344CB8AC3E}">
        <p14:creationId xmlns:p14="http://schemas.microsoft.com/office/powerpoint/2010/main" val="2646139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7397E40-5ECD-4AB7-8464-CDFA21E0B316}" type="slidenum">
              <a:rPr lang="en-US"/>
              <a:pPr>
                <a:defRPr/>
              </a:pPr>
              <a:t>‹#›</a:t>
            </a:fld>
            <a:endParaRPr lang="en-US"/>
          </a:p>
        </p:txBody>
      </p:sp>
    </p:spTree>
    <p:extLst>
      <p:ext uri="{BB962C8B-B14F-4D97-AF65-F5344CB8AC3E}">
        <p14:creationId xmlns:p14="http://schemas.microsoft.com/office/powerpoint/2010/main" val="828034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A73937F-A738-4A3D-838D-E1DE29E52D7F}" type="slidenum">
              <a:rPr lang="en-US"/>
              <a:pPr>
                <a:defRPr/>
              </a:pPr>
              <a:t>‹#›</a:t>
            </a:fld>
            <a:endParaRPr lang="en-US"/>
          </a:p>
        </p:txBody>
      </p:sp>
    </p:spTree>
    <p:extLst>
      <p:ext uri="{BB962C8B-B14F-4D97-AF65-F5344CB8AC3E}">
        <p14:creationId xmlns:p14="http://schemas.microsoft.com/office/powerpoint/2010/main" val="1033425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455738"/>
            <a:ext cx="16846550" cy="61976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0019963" y="1455738"/>
            <a:ext cx="28625800" cy="31216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8" y="7653338"/>
            <a:ext cx="16846550" cy="2501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65BFD06-2164-4CEA-A9A5-3158A61297DD}" type="slidenum">
              <a:rPr lang="en-US"/>
              <a:pPr>
                <a:defRPr/>
              </a:pPr>
              <a:t>‹#›</a:t>
            </a:fld>
            <a:endParaRPr lang="en-US"/>
          </a:p>
        </p:txBody>
      </p:sp>
    </p:spTree>
    <p:extLst>
      <p:ext uri="{BB962C8B-B14F-4D97-AF65-F5344CB8AC3E}">
        <p14:creationId xmlns:p14="http://schemas.microsoft.com/office/powerpoint/2010/main" val="3709748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5603200"/>
            <a:ext cx="30724475" cy="302260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036175" y="3268663"/>
            <a:ext cx="30724475" cy="21945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0036175" y="28625800"/>
            <a:ext cx="30724475" cy="42926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E31CF1-5A40-490B-BE84-B0B285EEB47E}" type="slidenum">
              <a:rPr lang="en-US"/>
              <a:pPr>
                <a:defRPr/>
              </a:pPr>
              <a:t>‹#›</a:t>
            </a:fld>
            <a:endParaRPr lang="en-US"/>
          </a:p>
        </p:txBody>
      </p:sp>
    </p:spTree>
    <p:extLst>
      <p:ext uri="{BB962C8B-B14F-4D97-AF65-F5344CB8AC3E}">
        <p14:creationId xmlns:p14="http://schemas.microsoft.com/office/powerpoint/2010/main" val="985656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D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60638" y="1465263"/>
            <a:ext cx="46085125"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2560638" y="8534400"/>
            <a:ext cx="46085125" cy="2413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2560638" y="33308925"/>
            <a:ext cx="11947525" cy="2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solidFill>
                  <a:schemeClr val="tx1"/>
                </a:solidFill>
              </a:defRPr>
            </a:lvl1pPr>
          </a:lstStyle>
          <a:p>
            <a:pPr>
              <a:defRPr/>
            </a:pPr>
            <a:endParaRPr lang="en-US"/>
          </a:p>
        </p:txBody>
      </p:sp>
      <p:sp>
        <p:nvSpPr>
          <p:cNvPr id="1029" name="Rectangle 5"/>
          <p:cNvSpPr>
            <a:spLocks noGrp="1" noChangeArrowheads="1"/>
          </p:cNvSpPr>
          <p:nvPr>
            <p:ph type="ftr" sz="quarter" idx="3"/>
          </p:nvPr>
        </p:nvSpPr>
        <p:spPr bwMode="auto">
          <a:xfrm>
            <a:off x="17495838" y="33308925"/>
            <a:ext cx="16214725" cy="2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a:defRPr/>
            </a:pPr>
            <a:endParaRPr lang="en-US"/>
          </a:p>
        </p:txBody>
      </p:sp>
      <p:sp>
        <p:nvSpPr>
          <p:cNvPr id="1030" name="Rectangle 6"/>
          <p:cNvSpPr>
            <a:spLocks noGrp="1" noChangeArrowheads="1"/>
          </p:cNvSpPr>
          <p:nvPr>
            <p:ph type="sldNum" sz="quarter" idx="4"/>
          </p:nvPr>
        </p:nvSpPr>
        <p:spPr bwMode="auto">
          <a:xfrm>
            <a:off x="36698238" y="33308925"/>
            <a:ext cx="11947525" cy="2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a:defRPr/>
            </a:pPr>
            <a:fld id="{6722E37A-D384-4363-A9F8-7A46F592B85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1.xml"/><Relationship Id="rId13" Type="http://schemas.openxmlformats.org/officeDocument/2006/relationships/diagramData" Target="../diagrams/data2.xml"/><Relationship Id="rId18" Type="http://schemas.openxmlformats.org/officeDocument/2006/relationships/chart" Target="../charts/chart2.xml"/><Relationship Id="rId3" Type="http://schemas.openxmlformats.org/officeDocument/2006/relationships/image" Target="../media/image1.png"/><Relationship Id="rId7" Type="http://schemas.openxmlformats.org/officeDocument/2006/relationships/chart" Target="../charts/chart1.xml"/><Relationship Id="rId12" Type="http://schemas.microsoft.com/office/2007/relationships/diagramDrawing" Target="../diagrams/drawing1.xml"/><Relationship Id="rId17" Type="http://schemas.microsoft.com/office/2007/relationships/diagramDrawing" Target="../diagrams/drawing2.xml"/><Relationship Id="rId2" Type="http://schemas.openxmlformats.org/officeDocument/2006/relationships/notesSlide" Target="../notesSlides/notesSlide1.xml"/><Relationship Id="rId16" Type="http://schemas.openxmlformats.org/officeDocument/2006/relationships/diagramColors" Target="../diagrams/colors2.xml"/><Relationship Id="rId1" Type="http://schemas.openxmlformats.org/officeDocument/2006/relationships/slideLayout" Target="../slideLayouts/slideLayout1.xml"/><Relationship Id="rId6" Type="http://schemas.openxmlformats.org/officeDocument/2006/relationships/hyperlink" Target="http://www.cdc.gov/brfss/brfssprevalence/index.html" TargetMode="External"/><Relationship Id="rId11" Type="http://schemas.openxmlformats.org/officeDocument/2006/relationships/diagramColors" Target="../diagrams/colors1.xml"/><Relationship Id="rId5" Type="http://schemas.openxmlformats.org/officeDocument/2006/relationships/hyperlink" Target="http://www.cdc.gov/oralhealth/publications/factsheets/adult_oral_health/adult_older.htm" TargetMode="External"/><Relationship Id="rId15" Type="http://schemas.openxmlformats.org/officeDocument/2006/relationships/diagramQuickStyle" Target="../diagrams/quickStyle2.xml"/><Relationship Id="rId10" Type="http://schemas.openxmlformats.org/officeDocument/2006/relationships/diagramQuickStyle" Target="../diagrams/quickStyle1.xml"/><Relationship Id="rId4" Type="http://schemas.openxmlformats.org/officeDocument/2006/relationships/hyperlink" Target="mailto:Dental@flhealth.gov" TargetMode="External"/><Relationship Id="rId9" Type="http://schemas.openxmlformats.org/officeDocument/2006/relationships/diagramLayout" Target="../diagrams/layout1.xml"/><Relationship Id="rId1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2746998" y="4603102"/>
            <a:ext cx="29260800" cy="32182758"/>
          </a:xfrm>
          <a:prstGeom prst="rect">
            <a:avLst/>
          </a:prstGeom>
          <a:solidFill>
            <a:srgbClr val="EAF2F3"/>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4800" b="1" dirty="0">
              <a:solidFill>
                <a:schemeClr val="tx2"/>
              </a:solidFill>
            </a:endParaRPr>
          </a:p>
        </p:txBody>
      </p:sp>
      <p:sp>
        <p:nvSpPr>
          <p:cNvPr id="2051" name="Rectangle 3"/>
          <p:cNvSpPr>
            <a:spLocks noChangeArrowheads="1"/>
          </p:cNvSpPr>
          <p:nvPr/>
        </p:nvSpPr>
        <p:spPr bwMode="auto">
          <a:xfrm>
            <a:off x="37674695" y="4648201"/>
            <a:ext cx="13680453" cy="31419799"/>
          </a:xfrm>
          <a:prstGeom prst="rect">
            <a:avLst/>
          </a:prstGeom>
          <a:solidFill>
            <a:srgbClr val="EAF2F3"/>
          </a:solidFill>
          <a:ln>
            <a:noFill/>
          </a:ln>
          <a:effectLst/>
          <a:extLst>
            <a:ext uri="{91240B29-F687-4F45-9708-019B960494DF}">
              <a14:hiddenLine xmlns:a14="http://schemas.microsoft.com/office/drawing/2010/main" w="9525" algn="ctr">
                <a:solidFill>
                  <a:srgbClr val="00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4800">
              <a:solidFill>
                <a:schemeClr val="tx2"/>
              </a:solidFill>
            </a:endParaRPr>
          </a:p>
        </p:txBody>
      </p:sp>
      <p:sp>
        <p:nvSpPr>
          <p:cNvPr id="2052" name="Rectangle 4"/>
          <p:cNvSpPr>
            <a:spLocks noChangeArrowheads="1"/>
          </p:cNvSpPr>
          <p:nvPr/>
        </p:nvSpPr>
        <p:spPr bwMode="auto">
          <a:xfrm>
            <a:off x="10615" y="4540596"/>
            <a:ext cx="14683705" cy="31617595"/>
          </a:xfrm>
          <a:prstGeom prst="rect">
            <a:avLst/>
          </a:prstGeom>
          <a:solidFill>
            <a:srgbClr val="EAF2F3"/>
          </a:solidFill>
          <a:ln>
            <a:noFill/>
          </a:ln>
          <a:effectLst/>
          <a:extLst>
            <a:ext uri="{91240B29-F687-4F45-9708-019B960494DF}">
              <a14:hiddenLine xmlns:a14="http://schemas.microsoft.com/office/drawing/2010/main" w="9525" algn="ctr">
                <a:solidFill>
                  <a:srgbClr val="00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4464" tIns="52227" rIns="104464" bIns="52227"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4900" dirty="0">
              <a:solidFill>
                <a:schemeClr val="tx2"/>
              </a:solidFill>
            </a:endParaRPr>
          </a:p>
        </p:txBody>
      </p:sp>
      <p:sp>
        <p:nvSpPr>
          <p:cNvPr id="2053" name="Rectangle 5"/>
          <p:cNvSpPr>
            <a:spLocks noChangeArrowheads="1"/>
          </p:cNvSpPr>
          <p:nvPr/>
        </p:nvSpPr>
        <p:spPr bwMode="auto">
          <a:xfrm>
            <a:off x="0" y="0"/>
            <a:ext cx="51269900" cy="4648200"/>
          </a:xfrm>
          <a:prstGeom prst="rect">
            <a:avLst/>
          </a:prstGeom>
          <a:gradFill flip="none" rotWithShape="1">
            <a:gsLst>
              <a:gs pos="0">
                <a:srgbClr val="33CCCC">
                  <a:tint val="66000"/>
                  <a:satMod val="160000"/>
                </a:srgbClr>
              </a:gs>
              <a:gs pos="50000">
                <a:srgbClr val="33CCCC">
                  <a:tint val="44500"/>
                  <a:satMod val="160000"/>
                </a:srgbClr>
              </a:gs>
              <a:gs pos="100000">
                <a:srgbClr val="33CCCC">
                  <a:tint val="23500"/>
                  <a:satMod val="160000"/>
                </a:srgbClr>
              </a:gs>
            </a:gsLst>
            <a:lin ang="5400000" scaled="1"/>
            <a:tileRect/>
          </a:gradFill>
          <a:ln>
            <a:noFill/>
          </a:ln>
          <a:effectLst/>
        </p:spPr>
        <p:txBody>
          <a:bodyPr wrap="none"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4800">
              <a:solidFill>
                <a:schemeClr val="tx2"/>
              </a:solidFill>
            </a:endParaRPr>
          </a:p>
        </p:txBody>
      </p:sp>
      <p:sp>
        <p:nvSpPr>
          <p:cNvPr id="2056" name="Rectangle 11"/>
          <p:cNvSpPr>
            <a:spLocks noChangeArrowheads="1"/>
          </p:cNvSpPr>
          <p:nvPr/>
        </p:nvSpPr>
        <p:spPr bwMode="auto">
          <a:xfrm>
            <a:off x="33299400" y="28455001"/>
            <a:ext cx="17656677" cy="4159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r>
              <a:rPr lang="en-US" sz="3800" dirty="0"/>
              <a:t>This project revealed poor oral health status and a high need for dental care in the older adult population.</a:t>
            </a:r>
          </a:p>
          <a:p>
            <a:r>
              <a:rPr lang="en-US" sz="3800" dirty="0"/>
              <a:t>Older adults benefited from this screening project through the identification of untreated dental needs in a location that was convenient to their lifestyle. </a:t>
            </a:r>
          </a:p>
          <a:p>
            <a:r>
              <a:rPr lang="en-US" sz="3800" dirty="0"/>
              <a:t>Florida is one of only nine states that have used the BSS methodology to assess the oral health status of the older adult population. </a:t>
            </a:r>
          </a:p>
        </p:txBody>
      </p:sp>
      <p:sp>
        <p:nvSpPr>
          <p:cNvPr id="2057" name="Rectangle 13"/>
          <p:cNvSpPr>
            <a:spLocks noChangeArrowheads="1"/>
          </p:cNvSpPr>
          <p:nvPr/>
        </p:nvSpPr>
        <p:spPr bwMode="auto">
          <a:xfrm>
            <a:off x="14942503" y="21060525"/>
            <a:ext cx="18059400" cy="7247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1082675" indent="-53340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eaLnBrk="1" hangingPunct="1">
              <a:buSzPct val="120000"/>
            </a:pPr>
            <a:endParaRPr lang="en-US" altLang="en-US" sz="3600" b="1" dirty="0"/>
          </a:p>
        </p:txBody>
      </p:sp>
      <p:sp>
        <p:nvSpPr>
          <p:cNvPr id="2058" name="Rectangle 15"/>
          <p:cNvSpPr>
            <a:spLocks noChangeArrowheads="1"/>
          </p:cNvSpPr>
          <p:nvPr/>
        </p:nvSpPr>
        <p:spPr bwMode="auto">
          <a:xfrm>
            <a:off x="0" y="35940221"/>
            <a:ext cx="51355148" cy="710366"/>
          </a:xfrm>
          <a:prstGeom prst="rect">
            <a:avLst/>
          </a:prstGeom>
          <a:solidFill>
            <a:srgbClr val="33CCCC"/>
          </a:solidFill>
          <a:ln>
            <a:noFill/>
          </a:ln>
          <a:effectLst/>
        </p:spPr>
        <p:txBody>
          <a:bodyPr wrap="none"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4800" smtClean="0">
                <a:solidFill>
                  <a:schemeClr val="tx2"/>
                </a:solidFill>
              </a:rPr>
              <a:t>6</a:t>
            </a:r>
            <a:r>
              <a:rPr lang="en-US" altLang="en-US" sz="4800" smtClean="0">
                <a:solidFill>
                  <a:schemeClr val="tx2"/>
                </a:solidFill>
              </a:rPr>
              <a:t>/5/2017 </a:t>
            </a:r>
            <a:r>
              <a:rPr lang="en-US" altLang="en-US" sz="4800" dirty="0">
                <a:solidFill>
                  <a:schemeClr val="tx2"/>
                </a:solidFill>
              </a:rPr>
              <a:t>		</a:t>
            </a:r>
          </a:p>
        </p:txBody>
      </p:sp>
      <p:sp>
        <p:nvSpPr>
          <p:cNvPr id="2060" name="Text Box 19"/>
          <p:cNvSpPr txBox="1">
            <a:spLocks noChangeArrowheads="1"/>
          </p:cNvSpPr>
          <p:nvPr/>
        </p:nvSpPr>
        <p:spPr bwMode="auto">
          <a:xfrm>
            <a:off x="1295400" y="28727400"/>
            <a:ext cx="10134600" cy="850900"/>
          </a:xfrm>
          <a:prstGeom prst="rect">
            <a:avLst/>
          </a:prstGeom>
          <a:noFill/>
          <a:ln>
            <a:noFill/>
          </a:ln>
          <a:effectLst/>
          <a:extLst>
            <a:ext uri="{909E8E84-426E-40DD-AFC4-6F175D3DCCD1}">
              <a14:hiddenFill xmlns:a14="http://schemas.microsoft.com/office/drawing/2010/main">
                <a:solidFill>
                  <a:srgbClr val="EAF2F3"/>
                </a:solidFill>
              </a14:hiddenFill>
            </a:ext>
            <a:ext uri="{91240B29-F687-4F45-9708-019B960494DF}">
              <a14:hiddenLine xmlns:a14="http://schemas.microsoft.com/office/drawing/2010/main" w="9525" algn="ctr">
                <a:solidFill>
                  <a:srgbClr val="00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64" tIns="52227" rIns="104464" bIns="52227">
            <a:spAutoFit/>
          </a:bodyP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endParaRPr lang="en-US" altLang="en-US" sz="4900">
              <a:solidFill>
                <a:schemeClr val="tx2"/>
              </a:solidFill>
            </a:endParaRPr>
          </a:p>
        </p:txBody>
      </p:sp>
      <p:sp>
        <p:nvSpPr>
          <p:cNvPr id="2062" name="Rectangle 28"/>
          <p:cNvSpPr>
            <a:spLocks noChangeArrowheads="1"/>
          </p:cNvSpPr>
          <p:nvPr/>
        </p:nvSpPr>
        <p:spPr bwMode="auto">
          <a:xfrm>
            <a:off x="33331486" y="29152850"/>
            <a:ext cx="17036714"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algn="just" eaLnBrk="1" hangingPunct="1">
              <a:buSzPct val="120000"/>
            </a:pPr>
            <a:endParaRPr lang="en-US" altLang="en-US" dirty="0"/>
          </a:p>
        </p:txBody>
      </p:sp>
      <p:sp>
        <p:nvSpPr>
          <p:cNvPr id="2064" name="Text Box 34"/>
          <p:cNvSpPr txBox="1">
            <a:spLocks noChangeArrowheads="1"/>
          </p:cNvSpPr>
          <p:nvPr/>
        </p:nvSpPr>
        <p:spPr bwMode="auto">
          <a:xfrm>
            <a:off x="12268200" y="1252431"/>
            <a:ext cx="24794061" cy="2985394"/>
          </a:xfrm>
          <a:prstGeom prst="rect">
            <a:avLst/>
          </a:prstGeom>
          <a:noFill/>
          <a:ln>
            <a:noFill/>
          </a:ln>
          <a:effectLst/>
          <a:extLst>
            <a:ext uri="{909E8E84-426E-40DD-AFC4-6F175D3DCCD1}">
              <a14:hiddenFill xmlns:a14="http://schemas.microsoft.com/office/drawing/2010/main">
                <a:solidFill>
                  <a:srgbClr val="EAF2F3"/>
                </a:solidFill>
              </a14:hiddenFill>
            </a:ext>
            <a:ext uri="{91240B29-F687-4F45-9708-019B960494DF}">
              <a14:hiddenLine xmlns:a14="http://schemas.microsoft.com/office/drawing/2010/main" w="76200" algn="ctr">
                <a:solidFill>
                  <a:srgbClr val="008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11" tIns="45701" rIns="91411" bIns="45701">
            <a:spAutoFit/>
          </a:bodyPr>
          <a:lstStyle>
            <a:lvl1pPr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6600" b="1" dirty="0"/>
              <a:t>Oral Health Status among Older Adults in Florida, 2015-2016</a:t>
            </a:r>
          </a:p>
          <a:p>
            <a:pPr algn="ctr" eaLnBrk="1" hangingPunct="1">
              <a:spcBef>
                <a:spcPct val="50000"/>
              </a:spcBef>
              <a:buFontTx/>
              <a:buNone/>
            </a:pPr>
            <a:endParaRPr lang="en-US" altLang="en-US" sz="5600" b="1" baseline="30000" dirty="0"/>
          </a:p>
          <a:p>
            <a:pPr algn="ctr" eaLnBrk="1" hangingPunct="1">
              <a:spcBef>
                <a:spcPct val="50000"/>
              </a:spcBef>
              <a:buFontTx/>
              <a:buNone/>
            </a:pPr>
            <a:r>
              <a:rPr lang="en-US" altLang="en-US" sz="6600" b="1" baseline="30000" dirty="0"/>
              <a:t>Abigail Holicky, MPH, Jennifer Wahby, MPH, and Christina Vracar, DA, MPH</a:t>
            </a:r>
          </a:p>
        </p:txBody>
      </p:sp>
      <p:sp>
        <p:nvSpPr>
          <p:cNvPr id="2067" name="Content Placeholder 2"/>
          <p:cNvSpPr>
            <a:spLocks/>
          </p:cNvSpPr>
          <p:nvPr/>
        </p:nvSpPr>
        <p:spPr bwMode="auto">
          <a:xfrm>
            <a:off x="553120" y="5863954"/>
            <a:ext cx="13719342" cy="706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buNone/>
            </a:pPr>
            <a:r>
              <a:rPr lang="en-US" sz="3800" dirty="0"/>
              <a:t>Oral health is vitally important for overall health and should be maintained across the life course.</a:t>
            </a:r>
            <a:r>
              <a:rPr lang="en-US" sz="3800" baseline="30000" dirty="0"/>
              <a:t>1</a:t>
            </a:r>
            <a:r>
              <a:rPr lang="en-US" sz="3800" dirty="0"/>
              <a:t> Dental decay and infection can cause significant health problems, amplify existing chronic diseases, and cause nutritional deficiencies among older adults.</a:t>
            </a:r>
            <a:r>
              <a:rPr lang="en-US" sz="3800" baseline="30000" dirty="0"/>
              <a:t>2</a:t>
            </a:r>
            <a:endParaRPr lang="en-US" sz="3800" dirty="0"/>
          </a:p>
          <a:p>
            <a:pPr marL="0" indent="0">
              <a:buNone/>
            </a:pPr>
            <a:endParaRPr lang="en-US" altLang="en-US" sz="3800" dirty="0">
              <a:solidFill>
                <a:srgbClr val="000000"/>
              </a:solidFill>
              <a:cs typeface="Arial" charset="0"/>
            </a:endParaRPr>
          </a:p>
          <a:p>
            <a:pPr marL="0" indent="0">
              <a:buNone/>
            </a:pPr>
            <a:r>
              <a:rPr lang="en-US" altLang="en-US" sz="3800" dirty="0">
                <a:solidFill>
                  <a:srgbClr val="000000"/>
                </a:solidFill>
                <a:cs typeface="Arial" charset="0"/>
              </a:rPr>
              <a:t>Periodontal (gum) disease, tooth decay, and tooth loss are all common oral health problems among older adults. In 2014, 73.1% of Florida adults aged 65 years and older reported having at least one permanent tooth extracted, and 13.2% had lost all of their natural teeth.</a:t>
            </a:r>
            <a:r>
              <a:rPr lang="en-US" altLang="en-US" sz="3800" baseline="30000" dirty="0">
                <a:solidFill>
                  <a:srgbClr val="000000"/>
                </a:solidFill>
                <a:cs typeface="Arial" charset="0"/>
              </a:rPr>
              <a:t>3</a:t>
            </a:r>
            <a:endParaRPr lang="en-US" altLang="en-US" sz="3800" dirty="0">
              <a:solidFill>
                <a:srgbClr val="000000"/>
              </a:solidFill>
              <a:cs typeface="Arial" charset="0"/>
            </a:endParaRPr>
          </a:p>
        </p:txBody>
      </p:sp>
      <p:sp>
        <p:nvSpPr>
          <p:cNvPr id="2071" name="Rectangle 176"/>
          <p:cNvSpPr>
            <a:spLocks noChangeArrowheads="1"/>
          </p:cNvSpPr>
          <p:nvPr/>
        </p:nvSpPr>
        <p:spPr bwMode="auto">
          <a:xfrm>
            <a:off x="15151100" y="23861178"/>
            <a:ext cx="181356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eaLnBrk="1" hangingPunct="1">
              <a:buSzPct val="120000"/>
              <a:buFontTx/>
              <a:buNone/>
            </a:pPr>
            <a:endParaRPr lang="en-US" altLang="en-US" sz="3300" dirty="0"/>
          </a:p>
        </p:txBody>
      </p:sp>
      <p:sp>
        <p:nvSpPr>
          <p:cNvPr id="2078" name="Rectangle 210"/>
          <p:cNvSpPr>
            <a:spLocks noChangeArrowheads="1"/>
          </p:cNvSpPr>
          <p:nvPr/>
        </p:nvSpPr>
        <p:spPr bwMode="auto">
          <a:xfrm>
            <a:off x="618639" y="4909612"/>
            <a:ext cx="13639800" cy="685800"/>
          </a:xfrm>
          <a:prstGeom prst="rect">
            <a:avLst/>
          </a:prstGeom>
          <a:solidFill>
            <a:srgbClr val="33CCCC"/>
          </a:solidFill>
          <a:ln w="9525">
            <a:solidFill>
              <a:srgbClr val="006600"/>
            </a:solidFill>
            <a:miter lim="800000"/>
            <a:headEnd/>
            <a:tailEnd/>
          </a:ln>
          <a:effectLst/>
        </p:spPr>
        <p:txBody>
          <a:bodyPr lIns="91403" tIns="45705" rIns="91403" bIns="45705"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dirty="0"/>
              <a:t>Oral Health Status of Older Adults</a:t>
            </a:r>
          </a:p>
        </p:txBody>
      </p:sp>
      <p:sp>
        <p:nvSpPr>
          <p:cNvPr id="2080" name="Rectangle 212"/>
          <p:cNvSpPr>
            <a:spLocks noChangeArrowheads="1"/>
          </p:cNvSpPr>
          <p:nvPr/>
        </p:nvSpPr>
        <p:spPr bwMode="auto">
          <a:xfrm>
            <a:off x="411646" y="16616395"/>
            <a:ext cx="13639800" cy="685800"/>
          </a:xfrm>
          <a:prstGeom prst="rect">
            <a:avLst/>
          </a:prstGeom>
          <a:solidFill>
            <a:srgbClr val="33CCCC"/>
          </a:solidFill>
          <a:ln w="9525">
            <a:solidFill>
              <a:srgbClr val="006600"/>
            </a:solidFill>
            <a:miter lim="800000"/>
            <a:headEnd/>
            <a:tailEnd/>
          </a:ln>
          <a:effectLst/>
        </p:spPr>
        <p:txBody>
          <a:bodyPr lIns="91403" tIns="45705" rIns="91403" bIns="45705"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dirty="0"/>
              <a:t>Project Objectives</a:t>
            </a:r>
          </a:p>
        </p:txBody>
      </p:sp>
      <p:pic>
        <p:nvPicPr>
          <p:cNvPr id="2089" name="Picture 47" descr="C:\Users\hernandezle\Pictures\DOH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1385" y="108744"/>
            <a:ext cx="3842629" cy="4395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0323964" y="1209268"/>
            <a:ext cx="8786453" cy="3139321"/>
          </a:xfrm>
          <a:prstGeom prst="rect">
            <a:avLst/>
          </a:prstGeom>
          <a:noFill/>
        </p:spPr>
        <p:txBody>
          <a:bodyPr wrap="square" rtlCol="0">
            <a:spAutoFit/>
          </a:bodyPr>
          <a:lstStyle/>
          <a:p>
            <a:r>
              <a:rPr lang="en-US" sz="3600" b="1" dirty="0">
                <a:latin typeface="+mj-lt"/>
              </a:rPr>
              <a:t>Contact Information: </a:t>
            </a:r>
          </a:p>
          <a:p>
            <a:r>
              <a:rPr lang="en-US" sz="3600" b="1" dirty="0">
                <a:latin typeface="+mj-lt"/>
              </a:rPr>
              <a:t>Public Health Dental Program</a:t>
            </a:r>
          </a:p>
          <a:p>
            <a:r>
              <a:rPr lang="en-US" sz="3600" b="1" dirty="0">
                <a:latin typeface="+mj-lt"/>
              </a:rPr>
              <a:t>850-245-4333</a:t>
            </a:r>
          </a:p>
          <a:p>
            <a:r>
              <a:rPr lang="en-US" sz="3600" b="1" dirty="0">
                <a:latin typeface="+mj-lt"/>
                <a:hlinkClick r:id="rId4"/>
              </a:rPr>
              <a:t>Dental@flhealth.gov</a:t>
            </a:r>
            <a:r>
              <a:rPr lang="en-US" sz="3600" b="1" dirty="0">
                <a:latin typeface="+mj-lt"/>
              </a:rPr>
              <a:t>  </a:t>
            </a:r>
          </a:p>
          <a:p>
            <a:endParaRPr lang="en-US" sz="5400" dirty="0"/>
          </a:p>
        </p:txBody>
      </p:sp>
      <p:sp>
        <p:nvSpPr>
          <p:cNvPr id="75" name="Rectangle 11"/>
          <p:cNvSpPr>
            <a:spLocks noChangeArrowheads="1"/>
          </p:cNvSpPr>
          <p:nvPr/>
        </p:nvSpPr>
        <p:spPr bwMode="auto">
          <a:xfrm>
            <a:off x="33547763" y="33331584"/>
            <a:ext cx="17365145" cy="35167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marL="457200" indent="-457200">
              <a:buFont typeface="+mj-lt"/>
              <a:buAutoNum type="arabicPeriod"/>
            </a:pPr>
            <a:r>
              <a:rPr lang="en-US" sz="2000" dirty="0"/>
              <a:t>U.S. Department of Health and Human Services. (2000). Oral Health in America: A Report of the Surgeon General – Executive Summary. Rockville, MD: US Department of Health and Human Services, National Institute of Dental and Craniofacial Research, National Institutes of Health. </a:t>
            </a:r>
          </a:p>
          <a:p>
            <a:pPr marL="457200" indent="-457200">
              <a:buFont typeface="+mj-lt"/>
              <a:buAutoNum type="arabicPeriod"/>
            </a:pPr>
            <a:r>
              <a:rPr lang="en-US" sz="2000" dirty="0"/>
              <a:t>Centers for Disease Control and Prevention. (2013). </a:t>
            </a:r>
            <a:r>
              <a:rPr lang="en-US" sz="2000" i="1" dirty="0"/>
              <a:t>Oral Health for Older Americans</a:t>
            </a:r>
            <a:r>
              <a:rPr lang="en-US" sz="2000" dirty="0"/>
              <a:t>. Retrieved from CDC Division of Oral Health: </a:t>
            </a:r>
            <a:r>
              <a:rPr lang="en-US" sz="2000" dirty="0">
                <a:hlinkClick r:id="rId5"/>
              </a:rPr>
              <a:t>http://www.cdc.gov/oralhealth/publications/factsheets/adult_oral_health/adult_older.htm</a:t>
            </a:r>
            <a:r>
              <a:rPr lang="en-US" sz="2000" dirty="0"/>
              <a:t>.	</a:t>
            </a:r>
          </a:p>
          <a:p>
            <a:pPr marL="457200" indent="-457200">
              <a:buFont typeface="+mj-lt"/>
              <a:buAutoNum type="arabicPeriod"/>
            </a:pPr>
            <a:r>
              <a:rPr lang="en-US" sz="2000" dirty="0"/>
              <a:t>Centers for Disease Control and Prevention. </a:t>
            </a:r>
            <a:r>
              <a:rPr lang="en-US" sz="2000" i="1" dirty="0"/>
              <a:t>BRFSS 2014</a:t>
            </a:r>
            <a:r>
              <a:rPr lang="en-US" sz="2000" dirty="0"/>
              <a:t>. Data query from the BRFSS Prevalence and Trend data website. Retrieved October 14, 2015 from: </a:t>
            </a:r>
            <a:r>
              <a:rPr lang="en-US" sz="2000" u="sng" dirty="0">
                <a:hlinkClick r:id="rId6"/>
              </a:rPr>
              <a:t>http://www.cdc.gov/brfss/brfssprevalence/index.html</a:t>
            </a:r>
            <a:r>
              <a:rPr lang="en-US" sz="2000" u="sng" dirty="0"/>
              <a:t>.</a:t>
            </a:r>
            <a:r>
              <a:rPr lang="en-US" sz="2000" dirty="0"/>
              <a:t> </a:t>
            </a:r>
          </a:p>
          <a:p>
            <a:pPr marL="457200" indent="-457200">
              <a:buFont typeface="+mj-lt"/>
              <a:buAutoNum type="arabicPeriod"/>
            </a:pPr>
            <a:r>
              <a:rPr lang="en-US" sz="2000" dirty="0"/>
              <a:t>Association of State and Territorial Dental Directors (ASTDD). (2010). Basic Screening Surveys: An Approach to Monitoring Community Oral Health: Older Adults. </a:t>
            </a:r>
          </a:p>
        </p:txBody>
      </p:sp>
      <p:sp>
        <p:nvSpPr>
          <p:cNvPr id="76" name="Content Placeholder 2"/>
          <p:cNvSpPr>
            <a:spLocks/>
          </p:cNvSpPr>
          <p:nvPr/>
        </p:nvSpPr>
        <p:spPr bwMode="auto">
          <a:xfrm>
            <a:off x="495300" y="20507088"/>
            <a:ext cx="13865392" cy="465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buNone/>
            </a:pPr>
            <a:endParaRPr lang="en-US" altLang="en-US" sz="3300" dirty="0"/>
          </a:p>
        </p:txBody>
      </p:sp>
      <p:sp>
        <p:nvSpPr>
          <p:cNvPr id="78" name="Rectangle 176"/>
          <p:cNvSpPr>
            <a:spLocks noChangeArrowheads="1"/>
          </p:cNvSpPr>
          <p:nvPr/>
        </p:nvSpPr>
        <p:spPr bwMode="auto">
          <a:xfrm>
            <a:off x="495299" y="24684497"/>
            <a:ext cx="14103016" cy="9443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eaLnBrk="1" hangingPunct="1">
              <a:buSzPct val="120000"/>
              <a:buFontTx/>
              <a:buNone/>
            </a:pPr>
            <a:endParaRPr lang="en-US" altLang="en-US" sz="3600" dirty="0"/>
          </a:p>
        </p:txBody>
      </p:sp>
      <p:sp>
        <p:nvSpPr>
          <p:cNvPr id="81" name="Rectangle 6"/>
          <p:cNvSpPr>
            <a:spLocks noChangeArrowheads="1"/>
          </p:cNvSpPr>
          <p:nvPr/>
        </p:nvSpPr>
        <p:spPr bwMode="auto">
          <a:xfrm>
            <a:off x="33299400" y="4906879"/>
            <a:ext cx="17221200" cy="693822"/>
          </a:xfrm>
          <a:prstGeom prst="rect">
            <a:avLst/>
          </a:prstGeom>
          <a:solidFill>
            <a:srgbClr val="33CCCC"/>
          </a:solidFill>
          <a:ln w="9525">
            <a:solidFill>
              <a:srgbClr val="006600"/>
            </a:solidFill>
            <a:miter lim="800000"/>
            <a:headEnd/>
            <a:tailEnd/>
          </a:ln>
          <a:effectLst/>
        </p:spPr>
        <p:txBody>
          <a:bodyPr lIns="91403" tIns="45705" rIns="91403" bIns="45705"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dirty="0"/>
              <a:t>Results</a:t>
            </a:r>
          </a:p>
        </p:txBody>
      </p:sp>
      <p:sp>
        <p:nvSpPr>
          <p:cNvPr id="94" name="Rectangle 176"/>
          <p:cNvSpPr>
            <a:spLocks noChangeArrowheads="1"/>
          </p:cNvSpPr>
          <p:nvPr/>
        </p:nvSpPr>
        <p:spPr bwMode="auto">
          <a:xfrm>
            <a:off x="15087601" y="5763455"/>
            <a:ext cx="17201451" cy="2629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marL="0" indent="0" defTabSz="966612">
              <a:buNone/>
              <a:defRPr/>
            </a:pPr>
            <a:endParaRPr lang="en-US" altLang="en-US" sz="3600" dirty="0">
              <a:latin typeface="Arial" panose="020B0604020202020204" pitchFamily="34" charset="0"/>
              <a:cs typeface="Arial" panose="020B0604020202020204" pitchFamily="34" charset="0"/>
            </a:endParaRPr>
          </a:p>
          <a:p>
            <a:pPr defTabSz="966612">
              <a:defRPr/>
            </a:pPr>
            <a:endParaRPr lang="en-US" sz="3600" dirty="0">
              <a:latin typeface="Arial" panose="020B0604020202020204" pitchFamily="34" charset="0"/>
              <a:cs typeface="Arial" panose="020B0604020202020204" pitchFamily="34" charset="0"/>
            </a:endParaRPr>
          </a:p>
          <a:p>
            <a:pPr marL="0" indent="0" eaLnBrk="1" hangingPunct="1">
              <a:buSzPct val="120000"/>
              <a:buNone/>
            </a:pPr>
            <a:endParaRPr lang="en-US" dirty="0"/>
          </a:p>
          <a:p>
            <a:pPr marL="0" indent="0" eaLnBrk="1" hangingPunct="1">
              <a:buSzPct val="120000"/>
              <a:buNone/>
            </a:pPr>
            <a:endParaRPr lang="en-US" altLang="en-US" sz="3600" dirty="0"/>
          </a:p>
          <a:p>
            <a:pPr eaLnBrk="1" hangingPunct="1">
              <a:buSzPct val="120000"/>
              <a:buFontTx/>
              <a:buNone/>
            </a:pPr>
            <a:endParaRPr lang="en-US" altLang="en-US" sz="3600" dirty="0"/>
          </a:p>
        </p:txBody>
      </p:sp>
      <p:sp>
        <p:nvSpPr>
          <p:cNvPr id="97" name="Rectangle 161"/>
          <p:cNvSpPr>
            <a:spLocks noChangeArrowheads="1"/>
          </p:cNvSpPr>
          <p:nvPr/>
        </p:nvSpPr>
        <p:spPr bwMode="auto">
          <a:xfrm>
            <a:off x="11446042" y="13583334"/>
            <a:ext cx="134937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533400" indent="-5334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buNone/>
            </a:pPr>
            <a:endParaRPr lang="en-US" sz="3600" dirty="0"/>
          </a:p>
        </p:txBody>
      </p:sp>
      <p:sp>
        <p:nvSpPr>
          <p:cNvPr id="98" name="Rectangle 212"/>
          <p:cNvSpPr>
            <a:spLocks noChangeArrowheads="1"/>
          </p:cNvSpPr>
          <p:nvPr/>
        </p:nvSpPr>
        <p:spPr bwMode="auto">
          <a:xfrm>
            <a:off x="385846" y="12806738"/>
            <a:ext cx="13639800" cy="685800"/>
          </a:xfrm>
          <a:prstGeom prst="rect">
            <a:avLst/>
          </a:prstGeom>
          <a:solidFill>
            <a:srgbClr val="33CCCC"/>
          </a:solidFill>
          <a:ln w="9525">
            <a:solidFill>
              <a:srgbClr val="006600"/>
            </a:solidFill>
            <a:miter lim="800000"/>
            <a:headEnd/>
            <a:tailEnd/>
          </a:ln>
          <a:effectLst/>
        </p:spPr>
        <p:txBody>
          <a:bodyPr lIns="91403" tIns="45705" rIns="91403" bIns="45705"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dirty="0" smtClean="0"/>
              <a:t>Project Description</a:t>
            </a:r>
            <a:endParaRPr lang="en-US" altLang="en-US" sz="4400" b="1" dirty="0"/>
          </a:p>
        </p:txBody>
      </p:sp>
      <p:sp>
        <p:nvSpPr>
          <p:cNvPr id="99" name="Rectangle 161"/>
          <p:cNvSpPr>
            <a:spLocks noChangeArrowheads="1"/>
          </p:cNvSpPr>
          <p:nvPr/>
        </p:nvSpPr>
        <p:spPr bwMode="auto">
          <a:xfrm>
            <a:off x="411646" y="13798463"/>
            <a:ext cx="13614000" cy="243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533400" indent="-5334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buNone/>
            </a:pPr>
            <a:r>
              <a:rPr lang="en-US" altLang="en-US" sz="3800" dirty="0">
                <a:cs typeface="Arial" charset="0"/>
              </a:rPr>
              <a:t>The Florida Department of Health’s Public Health Dental Program conducted the first </a:t>
            </a:r>
            <a:r>
              <a:rPr lang="en-US" altLang="en-US" sz="3800" i="1" dirty="0">
                <a:cs typeface="Arial" charset="0"/>
              </a:rPr>
              <a:t>Older Adult Oral Health Surveillance Project </a:t>
            </a:r>
            <a:r>
              <a:rPr lang="en-US" altLang="en-US" sz="3800" dirty="0">
                <a:cs typeface="Arial" charset="0"/>
              </a:rPr>
              <a:t>in thirty-five (35) congregate meal sites statewide from 2015 – 2016. </a:t>
            </a:r>
          </a:p>
        </p:txBody>
      </p:sp>
      <p:sp>
        <p:nvSpPr>
          <p:cNvPr id="102" name="Rectangle 212"/>
          <p:cNvSpPr>
            <a:spLocks noChangeArrowheads="1"/>
          </p:cNvSpPr>
          <p:nvPr/>
        </p:nvSpPr>
        <p:spPr bwMode="auto">
          <a:xfrm>
            <a:off x="33345950" y="27534782"/>
            <a:ext cx="17256333" cy="685800"/>
          </a:xfrm>
          <a:prstGeom prst="rect">
            <a:avLst/>
          </a:prstGeom>
          <a:solidFill>
            <a:srgbClr val="33CCCC"/>
          </a:solidFill>
          <a:ln w="9525">
            <a:solidFill>
              <a:srgbClr val="006600"/>
            </a:solidFill>
            <a:miter lim="800000"/>
            <a:headEnd/>
            <a:tailEnd/>
          </a:ln>
          <a:effectLst/>
        </p:spPr>
        <p:txBody>
          <a:bodyPr lIns="91403" tIns="45705" rIns="91403" bIns="45705"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dirty="0"/>
              <a:t>Conclusions</a:t>
            </a:r>
          </a:p>
        </p:txBody>
      </p:sp>
      <p:sp>
        <p:nvSpPr>
          <p:cNvPr id="103" name="Rectangle 212"/>
          <p:cNvSpPr>
            <a:spLocks noChangeArrowheads="1"/>
          </p:cNvSpPr>
          <p:nvPr/>
        </p:nvSpPr>
        <p:spPr bwMode="auto">
          <a:xfrm>
            <a:off x="33593342" y="32645784"/>
            <a:ext cx="17319566" cy="685800"/>
          </a:xfrm>
          <a:prstGeom prst="rect">
            <a:avLst/>
          </a:prstGeom>
          <a:solidFill>
            <a:srgbClr val="33CCCC"/>
          </a:solidFill>
          <a:ln w="9525">
            <a:solidFill>
              <a:srgbClr val="006600"/>
            </a:solidFill>
            <a:miter lim="800000"/>
            <a:headEnd/>
            <a:tailEnd/>
          </a:ln>
          <a:effectLst/>
        </p:spPr>
        <p:txBody>
          <a:bodyPr lIns="91403" tIns="45705" rIns="91403" bIns="45705"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dirty="0"/>
              <a:t>References</a:t>
            </a:r>
          </a:p>
        </p:txBody>
      </p:sp>
      <p:sp>
        <p:nvSpPr>
          <p:cNvPr id="47" name="Rectangle 212"/>
          <p:cNvSpPr>
            <a:spLocks noChangeArrowheads="1"/>
          </p:cNvSpPr>
          <p:nvPr/>
        </p:nvSpPr>
        <p:spPr bwMode="auto">
          <a:xfrm>
            <a:off x="15250358" y="4940273"/>
            <a:ext cx="17256333" cy="685800"/>
          </a:xfrm>
          <a:prstGeom prst="rect">
            <a:avLst/>
          </a:prstGeom>
          <a:solidFill>
            <a:srgbClr val="33CCCC"/>
          </a:solidFill>
          <a:ln w="9525">
            <a:solidFill>
              <a:srgbClr val="006600"/>
            </a:solidFill>
            <a:miter lim="800000"/>
            <a:headEnd/>
            <a:tailEnd/>
          </a:ln>
          <a:effectLst/>
        </p:spPr>
        <p:txBody>
          <a:bodyPr lIns="91403" tIns="45705" rIns="91403" bIns="45705"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dirty="0"/>
              <a:t>Results</a:t>
            </a:r>
          </a:p>
        </p:txBody>
      </p:sp>
      <p:sp>
        <p:nvSpPr>
          <p:cNvPr id="49" name="Rectangle 161"/>
          <p:cNvSpPr>
            <a:spLocks noChangeArrowheads="1"/>
          </p:cNvSpPr>
          <p:nvPr/>
        </p:nvSpPr>
        <p:spPr bwMode="auto">
          <a:xfrm>
            <a:off x="15087601" y="6030729"/>
            <a:ext cx="17343999"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533400" indent="-5334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US" sz="3600" dirty="0"/>
              <a:t>Consent forms were provided to 3,288 adults attending 35 congregate meal sites.</a:t>
            </a:r>
          </a:p>
          <a:p>
            <a:pPr marL="0" indent="0">
              <a:buNone/>
            </a:pPr>
            <a:endParaRPr lang="en-US" sz="3600" dirty="0"/>
          </a:p>
          <a:p>
            <a:pPr marL="0" indent="0">
              <a:buNone/>
            </a:pPr>
            <a:r>
              <a:rPr lang="en-US" sz="3600" dirty="0"/>
              <a:t> </a:t>
            </a:r>
          </a:p>
          <a:p>
            <a:pPr marL="0" indent="0">
              <a:buNone/>
            </a:pPr>
            <a:endParaRPr lang="en-US" sz="3600" dirty="0"/>
          </a:p>
          <a:p>
            <a:pPr marL="0" indent="0">
              <a:buNone/>
            </a:pPr>
            <a:endParaRPr lang="en-US" sz="3600" dirty="0"/>
          </a:p>
          <a:p>
            <a:pPr marL="0" indent="0">
              <a:buNone/>
            </a:pPr>
            <a:endParaRPr lang="en-US" sz="3600" dirty="0"/>
          </a:p>
        </p:txBody>
      </p:sp>
      <p:sp>
        <p:nvSpPr>
          <p:cNvPr id="50" name="Rectangle 161"/>
          <p:cNvSpPr>
            <a:spLocks noChangeArrowheads="1"/>
          </p:cNvSpPr>
          <p:nvPr/>
        </p:nvSpPr>
        <p:spPr bwMode="auto">
          <a:xfrm>
            <a:off x="458871" y="28387900"/>
            <a:ext cx="134937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533400" indent="-5334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defTabSz="966529">
              <a:spcBef>
                <a:spcPct val="30000"/>
              </a:spcBef>
              <a:buNone/>
              <a:defRPr/>
            </a:pPr>
            <a:r>
              <a:rPr lang="en-US" altLang="en-US" sz="3600" dirty="0">
                <a:solidFill>
                  <a:srgbClr val="000000"/>
                </a:solidFill>
                <a:cs typeface="Arial" charset="0"/>
              </a:rPr>
              <a:t> </a:t>
            </a:r>
          </a:p>
        </p:txBody>
      </p:sp>
      <p:sp>
        <p:nvSpPr>
          <p:cNvPr id="53" name="Rectangle 176"/>
          <p:cNvSpPr>
            <a:spLocks noChangeArrowheads="1"/>
          </p:cNvSpPr>
          <p:nvPr/>
        </p:nvSpPr>
        <p:spPr bwMode="auto">
          <a:xfrm>
            <a:off x="33299400" y="14757641"/>
            <a:ext cx="17137743" cy="8322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marL="0" indent="-612648">
              <a:spcBef>
                <a:spcPts val="864"/>
              </a:spcBef>
              <a:buNone/>
              <a:defRPr/>
            </a:pPr>
            <a:endParaRPr lang="en-US" altLang="en-US" sz="3600" dirty="0"/>
          </a:p>
        </p:txBody>
      </p:sp>
      <p:sp>
        <p:nvSpPr>
          <p:cNvPr id="54" name="Rectangle 176"/>
          <p:cNvSpPr>
            <a:spLocks noChangeArrowheads="1"/>
          </p:cNvSpPr>
          <p:nvPr/>
        </p:nvSpPr>
        <p:spPr bwMode="auto">
          <a:xfrm>
            <a:off x="33711457" y="18420665"/>
            <a:ext cx="17201451" cy="7719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marL="0" indent="0">
              <a:buNone/>
              <a:defRPr/>
            </a:pPr>
            <a:endParaRPr lang="en-US" sz="3600" dirty="0"/>
          </a:p>
        </p:txBody>
      </p:sp>
      <p:sp>
        <p:nvSpPr>
          <p:cNvPr id="55" name="Rectangle 212"/>
          <p:cNvSpPr>
            <a:spLocks noChangeArrowheads="1"/>
          </p:cNvSpPr>
          <p:nvPr/>
        </p:nvSpPr>
        <p:spPr bwMode="auto">
          <a:xfrm>
            <a:off x="33345950" y="19127014"/>
            <a:ext cx="16734018" cy="668935"/>
          </a:xfrm>
          <a:prstGeom prst="rect">
            <a:avLst/>
          </a:prstGeom>
          <a:solidFill>
            <a:srgbClr val="33CCCC"/>
          </a:solidFill>
          <a:ln w="9525">
            <a:solidFill>
              <a:srgbClr val="006600"/>
            </a:solidFill>
            <a:miter lim="800000"/>
            <a:headEnd/>
            <a:tailEnd/>
          </a:ln>
          <a:effectLst/>
        </p:spPr>
        <p:txBody>
          <a:bodyPr lIns="91403" tIns="45705" rIns="91403" bIns="45705"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dirty="0"/>
              <a:t>Survey Challenges and Best Practices</a:t>
            </a:r>
          </a:p>
        </p:txBody>
      </p:sp>
      <p:graphicFrame>
        <p:nvGraphicFramePr>
          <p:cNvPr id="36" name="Content Placeholder 6"/>
          <p:cNvGraphicFramePr>
            <a:graphicFrameLocks noGrp="1"/>
          </p:cNvGraphicFramePr>
          <p:nvPr>
            <p:extLst>
              <p:ext uri="{D42A27DB-BD31-4B8C-83A1-F6EECF244321}">
                <p14:modId xmlns:p14="http://schemas.microsoft.com/office/powerpoint/2010/main" val="1333092655"/>
              </p:ext>
            </p:extLst>
          </p:nvPr>
        </p:nvGraphicFramePr>
        <p:xfrm>
          <a:off x="14869910" y="16480877"/>
          <a:ext cx="17561690" cy="7727511"/>
        </p:xfrm>
        <a:graphic>
          <a:graphicData uri="http://schemas.openxmlformats.org/drawingml/2006/chart">
            <c:chart xmlns:c="http://schemas.openxmlformats.org/drawingml/2006/chart" xmlns:r="http://schemas.openxmlformats.org/officeDocument/2006/relationships" r:id="rId7"/>
          </a:graphicData>
        </a:graphic>
      </p:graphicFrame>
      <p:sp>
        <p:nvSpPr>
          <p:cNvPr id="39" name="Rectangle 212"/>
          <p:cNvSpPr>
            <a:spLocks noChangeArrowheads="1"/>
          </p:cNvSpPr>
          <p:nvPr/>
        </p:nvSpPr>
        <p:spPr bwMode="auto">
          <a:xfrm>
            <a:off x="385846" y="25564649"/>
            <a:ext cx="13639800" cy="685800"/>
          </a:xfrm>
          <a:prstGeom prst="rect">
            <a:avLst/>
          </a:prstGeom>
          <a:solidFill>
            <a:srgbClr val="33CCCC"/>
          </a:solidFill>
          <a:ln w="9525">
            <a:solidFill>
              <a:srgbClr val="006600"/>
            </a:solidFill>
            <a:miter lim="800000"/>
            <a:headEnd/>
            <a:tailEnd/>
          </a:ln>
          <a:effectLst/>
        </p:spPr>
        <p:txBody>
          <a:bodyPr lIns="91403" tIns="45705" rIns="91403" bIns="45705" anchor="ctr"/>
          <a:lstStyle>
            <a:lvl1pPr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dirty="0"/>
              <a:t>Methodology</a:t>
            </a:r>
          </a:p>
        </p:txBody>
      </p:sp>
      <p:sp>
        <p:nvSpPr>
          <p:cNvPr id="40" name="Rectangle 161"/>
          <p:cNvSpPr>
            <a:spLocks noChangeArrowheads="1"/>
          </p:cNvSpPr>
          <p:nvPr/>
        </p:nvSpPr>
        <p:spPr bwMode="auto">
          <a:xfrm>
            <a:off x="170718" y="26295934"/>
            <a:ext cx="14112024" cy="1054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533400" indent="-5334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defTabSz="966612">
              <a:defRPr/>
            </a:pPr>
            <a:r>
              <a:rPr lang="en-US" altLang="en-US" sz="3700" dirty="0">
                <a:latin typeface="Arial" panose="020B0604020202020204" pitchFamily="34" charset="0"/>
                <a:cs typeface="Arial" panose="020B0604020202020204" pitchFamily="34" charset="0"/>
              </a:rPr>
              <a:t>The Basic Screening Survey (BSS) tool for Older Adults, developed by the Association of State and Territorial Dental Directors, was used.</a:t>
            </a:r>
            <a:r>
              <a:rPr lang="en-US" altLang="en-US" sz="3700" baseline="30000" dirty="0">
                <a:latin typeface="Arial" panose="020B0604020202020204" pitchFamily="34" charset="0"/>
                <a:cs typeface="Arial" panose="020B0604020202020204" pitchFamily="34" charset="0"/>
              </a:rPr>
              <a:t>4</a:t>
            </a:r>
            <a:endParaRPr lang="en-US" altLang="en-US" sz="3700" dirty="0">
              <a:latin typeface="Arial" panose="020B0604020202020204" pitchFamily="34" charset="0"/>
              <a:cs typeface="Arial" panose="020B0604020202020204" pitchFamily="34" charset="0"/>
            </a:endParaRPr>
          </a:p>
          <a:p>
            <a:pPr defTabSz="966612">
              <a:defRPr/>
            </a:pPr>
            <a:r>
              <a:rPr lang="en-US" altLang="en-US" sz="3700" dirty="0">
                <a:latin typeface="Arial" panose="020B0604020202020204" pitchFamily="34" charset="0"/>
                <a:cs typeface="Arial" panose="020B0604020202020204" pitchFamily="34" charset="0"/>
              </a:rPr>
              <a:t>After receiving consent from each congregate meal site, screenings were conducted by licensed, trained, and calibrated dental hygienists through the Florida Dental Hygiene Association.</a:t>
            </a:r>
          </a:p>
          <a:p>
            <a:pPr defTabSz="966612">
              <a:defRPr/>
            </a:pPr>
            <a:r>
              <a:rPr lang="en-US" altLang="en-US" sz="3700" dirty="0">
                <a:solidFill>
                  <a:srgbClr val="000000"/>
                </a:solidFill>
                <a:cs typeface="Arial" charset="0"/>
              </a:rPr>
              <a:t>Participants aged 60 years and older completed individual consent forms, which captured information on demographic and other health indicators. </a:t>
            </a:r>
          </a:p>
          <a:p>
            <a:pPr defTabSz="966612">
              <a:defRPr/>
            </a:pPr>
            <a:r>
              <a:rPr lang="en-US" altLang="en-US" sz="3700" dirty="0">
                <a:solidFill>
                  <a:srgbClr val="000000"/>
                </a:solidFill>
                <a:cs typeface="Arial" charset="0"/>
              </a:rPr>
              <a:t>Participants received an open mouth screening, oral health education, referral to a dental home for follow-up care and treatment, and an oral hygiene kit. </a:t>
            </a:r>
          </a:p>
          <a:p>
            <a:pPr defTabSz="966612">
              <a:defRPr/>
            </a:pPr>
            <a:r>
              <a:rPr lang="en-US" altLang="en-US" sz="3700" dirty="0">
                <a:latin typeface="Arial" panose="020B0604020202020204" pitchFamily="34" charset="0"/>
                <a:cs typeface="Arial" panose="020B0604020202020204" pitchFamily="34" charset="0"/>
              </a:rPr>
              <a:t>Data were collected electronically utilizing a touch-screen tablet and Epi Info software, and then validated, analyzed, and weighted according to the sample selection.</a:t>
            </a:r>
          </a:p>
          <a:p>
            <a:pPr marL="0" indent="0" defTabSz="966612">
              <a:buNone/>
              <a:defRPr/>
            </a:pPr>
            <a:endParaRPr lang="en-US" altLang="en-US" sz="3400"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056903272"/>
              </p:ext>
            </p:extLst>
          </p:nvPr>
        </p:nvGraphicFramePr>
        <p:xfrm>
          <a:off x="17916387" y="6852189"/>
          <a:ext cx="11795444" cy="2338023"/>
        </p:xfrm>
        <a:graphic>
          <a:graphicData uri="http://schemas.openxmlformats.org/drawingml/2006/table">
            <a:tbl>
              <a:tblPr firstRow="1" bandRow="1">
                <a:tableStyleId>{5C22544A-7EE6-4342-B048-85BDC9FD1C3A}</a:tableStyleId>
              </a:tblPr>
              <a:tblGrid>
                <a:gridCol w="7015542">
                  <a:extLst>
                    <a:ext uri="{9D8B030D-6E8A-4147-A177-3AD203B41FA5}">
                      <a16:colId xmlns:a16="http://schemas.microsoft.com/office/drawing/2014/main" xmlns="" val="20000"/>
                    </a:ext>
                  </a:extLst>
                </a:gridCol>
                <a:gridCol w="4779902">
                  <a:extLst>
                    <a:ext uri="{9D8B030D-6E8A-4147-A177-3AD203B41FA5}">
                      <a16:colId xmlns:a16="http://schemas.microsoft.com/office/drawing/2014/main" xmlns="" val="20001"/>
                    </a:ext>
                  </a:extLst>
                </a:gridCol>
              </a:tblGrid>
              <a:tr h="465897">
                <a:tc>
                  <a:txBody>
                    <a:bodyPr/>
                    <a:lstStyle/>
                    <a:p>
                      <a:r>
                        <a:rPr lang="en-US" sz="3200" dirty="0"/>
                        <a:t>Status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CCCC"/>
                    </a:solidFill>
                  </a:tcPr>
                </a:tc>
                <a:tc>
                  <a:txBody>
                    <a:bodyPr/>
                    <a:lstStyle/>
                    <a:p>
                      <a:r>
                        <a:rPr lang="en-US" sz="3200" dirty="0"/>
                        <a:t>N</a:t>
                      </a:r>
                      <a:r>
                        <a:rPr lang="en-US" sz="3200" baseline="0" dirty="0"/>
                        <a:t> (%) </a:t>
                      </a:r>
                      <a:endParaRPr 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CCCC"/>
                    </a:solidFill>
                  </a:tcPr>
                </a:tc>
                <a:extLst>
                  <a:ext uri="{0D108BD9-81ED-4DB2-BD59-A6C34878D82A}">
                    <a16:rowId xmlns:a16="http://schemas.microsoft.com/office/drawing/2014/main" xmlns="" val="10000"/>
                  </a:ext>
                </a:extLst>
              </a:tr>
              <a:tr h="416631">
                <a:tc>
                  <a:txBody>
                    <a:bodyPr/>
                    <a:lstStyle/>
                    <a:p>
                      <a:r>
                        <a:rPr lang="en-US" sz="3200" dirty="0"/>
                        <a:t>Consent</a:t>
                      </a:r>
                      <a:r>
                        <a:rPr lang="en-US" sz="3200" baseline="0" dirty="0"/>
                        <a:t> Form Returned </a:t>
                      </a:r>
                      <a:endParaRPr 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CFC"/>
                    </a:solidFill>
                  </a:tcPr>
                </a:tc>
                <a:tc>
                  <a:txBody>
                    <a:bodyPr/>
                    <a:lstStyle/>
                    <a:p>
                      <a:r>
                        <a:rPr lang="en-US" sz="3200" dirty="0"/>
                        <a:t>709</a:t>
                      </a:r>
                      <a:r>
                        <a:rPr lang="en-US" sz="3200" baseline="0" dirty="0"/>
                        <a:t> out of 3,288 (21.6%)</a:t>
                      </a:r>
                      <a:endParaRPr 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CFC"/>
                    </a:solidFill>
                  </a:tcPr>
                </a:tc>
                <a:extLst>
                  <a:ext uri="{0D108BD9-81ED-4DB2-BD59-A6C34878D82A}">
                    <a16:rowId xmlns:a16="http://schemas.microsoft.com/office/drawing/2014/main" xmlns="" val="10001"/>
                  </a:ext>
                </a:extLst>
              </a:tr>
              <a:tr h="600663">
                <a:tc>
                  <a:txBody>
                    <a:bodyPr/>
                    <a:lstStyle/>
                    <a:p>
                      <a:r>
                        <a:rPr lang="en-US" sz="3200" dirty="0"/>
                        <a:t>Positive Consent</a:t>
                      </a:r>
                      <a:r>
                        <a:rPr lang="en-US" sz="3200" baseline="0" dirty="0"/>
                        <a:t> </a:t>
                      </a:r>
                      <a:r>
                        <a:rPr lang="en-US" sz="3200" dirty="0"/>
                        <a:t>Form Returned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8F9"/>
                    </a:solidFill>
                  </a:tcPr>
                </a:tc>
                <a:tc>
                  <a:txBody>
                    <a:bodyPr/>
                    <a:lstStyle/>
                    <a:p>
                      <a:r>
                        <a:rPr lang="en-US" sz="3200" dirty="0"/>
                        <a:t>678 out of 709 (95.6%)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8F9"/>
                    </a:solidFill>
                  </a:tcPr>
                </a:tc>
                <a:extLst>
                  <a:ext uri="{0D108BD9-81ED-4DB2-BD59-A6C34878D82A}">
                    <a16:rowId xmlns:a16="http://schemas.microsoft.com/office/drawing/2014/main" xmlns="" val="10002"/>
                  </a:ext>
                </a:extLst>
              </a:tr>
              <a:tr h="388454">
                <a:tc>
                  <a:txBody>
                    <a:bodyPr/>
                    <a:lstStyle/>
                    <a:p>
                      <a:r>
                        <a:rPr lang="en-US" sz="3200" dirty="0"/>
                        <a:t>Total Screened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CFC"/>
                    </a:solidFill>
                  </a:tcPr>
                </a:tc>
                <a:tc>
                  <a:txBody>
                    <a:bodyPr/>
                    <a:lstStyle/>
                    <a:p>
                      <a:r>
                        <a:rPr lang="en-US" sz="3200" dirty="0"/>
                        <a:t>674 out of 3,288 (20.5%)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CFC"/>
                    </a:solidFill>
                  </a:tcPr>
                </a:tc>
                <a:extLst>
                  <a:ext uri="{0D108BD9-81ED-4DB2-BD59-A6C34878D82A}">
                    <a16:rowId xmlns:a16="http://schemas.microsoft.com/office/drawing/2014/main" xmlns="" val="10003"/>
                  </a:ext>
                </a:extLst>
              </a:tr>
            </a:tbl>
          </a:graphicData>
        </a:graphic>
      </p:graphicFrame>
      <p:sp>
        <p:nvSpPr>
          <p:cNvPr id="42" name="Rectangle 161"/>
          <p:cNvSpPr>
            <a:spLocks noChangeArrowheads="1"/>
          </p:cNvSpPr>
          <p:nvPr/>
        </p:nvSpPr>
        <p:spPr bwMode="auto">
          <a:xfrm>
            <a:off x="15142110" y="9397291"/>
            <a:ext cx="17343999" cy="6992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533400" indent="-5334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US" sz="3800" dirty="0"/>
              <a:t>More than half of older adults (58.5%) reported no insurance coverage for dental care and only 10% had private dental insurance. </a:t>
            </a:r>
          </a:p>
          <a:p>
            <a:r>
              <a:rPr lang="en-US" sz="3800" dirty="0"/>
              <a:t>One in five adults (19.2%) age 60 years and older had lost of all of their natural teeth (edentulous).</a:t>
            </a:r>
          </a:p>
          <a:p>
            <a:r>
              <a:rPr lang="en-US" sz="3800" dirty="0"/>
              <a:t>Almost half of older adults (46.7%) reported the use of an upper denture (or partial) and over one in three older adults (39.5%) reported the use of a lower denture (or partial).</a:t>
            </a:r>
          </a:p>
          <a:p>
            <a:r>
              <a:rPr lang="en-US" sz="3800" dirty="0"/>
              <a:t>One in five adults (22.9%) had untreated decay and one in three (28.6%) were in need of early dental care. </a:t>
            </a:r>
          </a:p>
          <a:p>
            <a:r>
              <a:rPr lang="en-US" sz="3800" dirty="0"/>
              <a:t>Males had higher rates of all indicators, with the exception of urgent dental care. </a:t>
            </a:r>
          </a:p>
        </p:txBody>
      </p:sp>
      <p:graphicFrame>
        <p:nvGraphicFramePr>
          <p:cNvPr id="5" name="Diagram 4"/>
          <p:cNvGraphicFramePr/>
          <p:nvPr>
            <p:extLst>
              <p:ext uri="{D42A27DB-BD31-4B8C-83A1-F6EECF244321}">
                <p14:modId xmlns:p14="http://schemas.microsoft.com/office/powerpoint/2010/main" val="2506014750"/>
              </p:ext>
            </p:extLst>
          </p:nvPr>
        </p:nvGraphicFramePr>
        <p:xfrm>
          <a:off x="32630726" y="20530055"/>
          <a:ext cx="17651401" cy="679024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Diagram 5"/>
          <p:cNvGraphicFramePr/>
          <p:nvPr>
            <p:extLst>
              <p:ext uri="{D42A27DB-BD31-4B8C-83A1-F6EECF244321}">
                <p14:modId xmlns:p14="http://schemas.microsoft.com/office/powerpoint/2010/main" val="3218797623"/>
              </p:ext>
            </p:extLst>
          </p:nvPr>
        </p:nvGraphicFramePr>
        <p:xfrm>
          <a:off x="6075947" y="17657303"/>
          <a:ext cx="7876674" cy="754385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2069" name="Rectangle 161"/>
          <p:cNvSpPr>
            <a:spLocks noChangeArrowheads="1"/>
          </p:cNvSpPr>
          <p:nvPr/>
        </p:nvSpPr>
        <p:spPr bwMode="auto">
          <a:xfrm>
            <a:off x="411646" y="17831615"/>
            <a:ext cx="5818289" cy="6290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533400" indent="-5334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14350" indent="-514350" defTabSz="966529">
              <a:spcBef>
                <a:spcPct val="30000"/>
              </a:spcBef>
              <a:buFont typeface="+mj-lt"/>
              <a:buAutoNum type="arabicPeriod"/>
              <a:defRPr/>
            </a:pPr>
            <a:r>
              <a:rPr lang="en-US" altLang="en-US" sz="3800" dirty="0">
                <a:solidFill>
                  <a:srgbClr val="000000"/>
                </a:solidFill>
                <a:cs typeface="Arial" charset="0"/>
              </a:rPr>
              <a:t>Assess the current oral health status of older adults attending Florida congregate meal sites.</a:t>
            </a:r>
          </a:p>
          <a:p>
            <a:pPr marL="514350" indent="-514350" defTabSz="966529">
              <a:spcBef>
                <a:spcPct val="30000"/>
              </a:spcBef>
              <a:buFont typeface="+mj-lt"/>
              <a:buAutoNum type="arabicPeriod"/>
              <a:defRPr/>
            </a:pPr>
            <a:r>
              <a:rPr lang="en-US" altLang="en-US" sz="3800" dirty="0">
                <a:solidFill>
                  <a:srgbClr val="000000"/>
                </a:solidFill>
                <a:cs typeface="Arial" charset="0"/>
              </a:rPr>
              <a:t>Identify gaps in access to care and unmet dental needs.</a:t>
            </a:r>
          </a:p>
          <a:p>
            <a:pPr marL="514350" indent="-514350" defTabSz="966529">
              <a:spcBef>
                <a:spcPct val="30000"/>
              </a:spcBef>
              <a:buFont typeface="+mj-lt"/>
              <a:buAutoNum type="arabicPeriod"/>
              <a:defRPr/>
            </a:pPr>
            <a:r>
              <a:rPr lang="en-US" altLang="en-US" sz="3800" dirty="0">
                <a:solidFill>
                  <a:srgbClr val="000000"/>
                </a:solidFill>
                <a:cs typeface="Arial" charset="0"/>
              </a:rPr>
              <a:t>Provide additional information for future prevention programs. </a:t>
            </a:r>
          </a:p>
        </p:txBody>
      </p:sp>
      <p:graphicFrame>
        <p:nvGraphicFramePr>
          <p:cNvPr id="7" name="Table 6"/>
          <p:cNvGraphicFramePr>
            <a:graphicFrameLocks noGrp="1"/>
          </p:cNvGraphicFramePr>
          <p:nvPr>
            <p:extLst>
              <p:ext uri="{D42A27DB-BD31-4B8C-83A1-F6EECF244321}">
                <p14:modId xmlns:p14="http://schemas.microsoft.com/office/powerpoint/2010/main" val="4271118002"/>
              </p:ext>
            </p:extLst>
          </p:nvPr>
        </p:nvGraphicFramePr>
        <p:xfrm>
          <a:off x="14882892" y="27398949"/>
          <a:ext cx="17481971" cy="7348874"/>
        </p:xfrm>
        <a:graphic>
          <a:graphicData uri="http://schemas.openxmlformats.org/drawingml/2006/table">
            <a:tbl>
              <a:tblPr firstRow="1" firstCol="1" bandRow="1">
                <a:tableStyleId>{72833802-FEF1-4C79-8D5D-14CF1EAF98D9}</a:tableStyleId>
              </a:tblPr>
              <a:tblGrid>
                <a:gridCol w="2526676">
                  <a:extLst>
                    <a:ext uri="{9D8B030D-6E8A-4147-A177-3AD203B41FA5}">
                      <a16:colId xmlns:a16="http://schemas.microsoft.com/office/drawing/2014/main" xmlns="" val="20000"/>
                    </a:ext>
                  </a:extLst>
                </a:gridCol>
                <a:gridCol w="2536070">
                  <a:extLst>
                    <a:ext uri="{9D8B030D-6E8A-4147-A177-3AD203B41FA5}">
                      <a16:colId xmlns:a16="http://schemas.microsoft.com/office/drawing/2014/main" xmlns="" val="20001"/>
                    </a:ext>
                  </a:extLst>
                </a:gridCol>
                <a:gridCol w="2536070">
                  <a:extLst>
                    <a:ext uri="{9D8B030D-6E8A-4147-A177-3AD203B41FA5}">
                      <a16:colId xmlns:a16="http://schemas.microsoft.com/office/drawing/2014/main" xmlns="" val="20002"/>
                    </a:ext>
                  </a:extLst>
                </a:gridCol>
                <a:gridCol w="2705140">
                  <a:extLst>
                    <a:ext uri="{9D8B030D-6E8A-4147-A177-3AD203B41FA5}">
                      <a16:colId xmlns:a16="http://schemas.microsoft.com/office/drawing/2014/main" xmlns="" val="20003"/>
                    </a:ext>
                  </a:extLst>
                </a:gridCol>
                <a:gridCol w="2197927">
                  <a:extLst>
                    <a:ext uri="{9D8B030D-6E8A-4147-A177-3AD203B41FA5}">
                      <a16:colId xmlns:a16="http://schemas.microsoft.com/office/drawing/2014/main" xmlns="" val="20004"/>
                    </a:ext>
                  </a:extLst>
                </a:gridCol>
                <a:gridCol w="2536070">
                  <a:extLst>
                    <a:ext uri="{9D8B030D-6E8A-4147-A177-3AD203B41FA5}">
                      <a16:colId xmlns:a16="http://schemas.microsoft.com/office/drawing/2014/main" xmlns="" val="20005"/>
                    </a:ext>
                  </a:extLst>
                </a:gridCol>
                <a:gridCol w="2444018">
                  <a:extLst>
                    <a:ext uri="{9D8B030D-6E8A-4147-A177-3AD203B41FA5}">
                      <a16:colId xmlns:a16="http://schemas.microsoft.com/office/drawing/2014/main" xmlns="" val="20006"/>
                    </a:ext>
                  </a:extLst>
                </a:gridCol>
              </a:tblGrid>
              <a:tr h="580890">
                <a:tc>
                  <a:txBody>
                    <a:bodyPr/>
                    <a:lstStyle/>
                    <a:p>
                      <a:pPr marL="0" marR="0">
                        <a:lnSpc>
                          <a:spcPct val="107000"/>
                        </a:lnSpc>
                        <a:spcBef>
                          <a:spcPts val="0"/>
                        </a:spcBef>
                        <a:spcAft>
                          <a:spcPts val="0"/>
                        </a:spcAft>
                      </a:pPr>
                      <a:endParaRPr lang="en-US" sz="3400" dirty="0">
                        <a:effectLst/>
                        <a:latin typeface="+mj-lt"/>
                        <a:ea typeface="Calibri" panose="020F0502020204030204" pitchFamily="34" charset="0"/>
                        <a:cs typeface="Times New Roman" panose="02020603050405020304" pitchFamily="18" charset="0"/>
                      </a:endParaRPr>
                    </a:p>
                  </a:txBody>
                  <a:tcPr marL="68580" marR="68580" marT="0" marB="0"/>
                </a:tc>
                <a:tc gridSpan="6">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3400" dirty="0">
                          <a:effectLst/>
                        </a:rPr>
                        <a:t>Prevalence (95% CI) of the Oral Health Indicators</a:t>
                      </a:r>
                      <a:endParaRPr lang="en-US" sz="3400" dirty="0">
                        <a:effectLst/>
                        <a:latin typeface="+mj-lt"/>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1691996">
                <a:tc>
                  <a:txBody>
                    <a:bodyPr/>
                    <a:lstStyle/>
                    <a:p>
                      <a:pPr marL="0" marR="0">
                        <a:spcBef>
                          <a:spcPts val="0"/>
                        </a:spcBef>
                        <a:spcAft>
                          <a:spcPts val="0"/>
                        </a:spcAft>
                      </a:pPr>
                      <a:r>
                        <a:rPr lang="en-US" sz="3400" b="0" dirty="0">
                          <a:effectLst/>
                        </a:rPr>
                        <a:t>Race/</a:t>
                      </a:r>
                    </a:p>
                    <a:p>
                      <a:pPr marL="0" marR="0">
                        <a:spcBef>
                          <a:spcPts val="0"/>
                        </a:spcBef>
                        <a:spcAft>
                          <a:spcPts val="0"/>
                        </a:spcAft>
                      </a:pPr>
                      <a:r>
                        <a:rPr lang="en-US" sz="3400" b="0" dirty="0">
                          <a:effectLst/>
                        </a:rPr>
                        <a:t>Ethnicity </a:t>
                      </a:r>
                      <a:endParaRPr lang="en-US" sz="3400" b="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Untreated Decay</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Root Fragments</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Need for Periodontal Care</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Soft Tissue Lesions*</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Early Dental Care*</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Urgent Dental Care* </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xmlns="" val="10001"/>
                  </a:ext>
                </a:extLst>
              </a:tr>
              <a:tr h="1268997">
                <a:tc>
                  <a:txBody>
                    <a:bodyPr/>
                    <a:lstStyle/>
                    <a:p>
                      <a:pPr marL="0" marR="0">
                        <a:spcBef>
                          <a:spcPts val="0"/>
                        </a:spcBef>
                        <a:spcAft>
                          <a:spcPts val="0"/>
                        </a:spcAft>
                      </a:pPr>
                      <a:r>
                        <a:rPr lang="en-US" sz="3400" b="0" dirty="0">
                          <a:effectLst/>
                        </a:rPr>
                        <a:t>White</a:t>
                      </a:r>
                      <a:endParaRPr lang="en-US" sz="3400" b="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24.6</a:t>
                      </a:r>
                    </a:p>
                    <a:p>
                      <a:pPr marL="0" marR="0">
                        <a:spcBef>
                          <a:spcPts val="0"/>
                        </a:spcBef>
                        <a:spcAft>
                          <a:spcPts val="0"/>
                        </a:spcAft>
                      </a:pPr>
                      <a:r>
                        <a:rPr lang="en-US" sz="3400" dirty="0">
                          <a:effectLst/>
                        </a:rPr>
                        <a:t>(16.5, 32.6)</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25.5</a:t>
                      </a:r>
                    </a:p>
                    <a:p>
                      <a:pPr marL="0" marR="0">
                        <a:spcBef>
                          <a:spcPts val="0"/>
                        </a:spcBef>
                        <a:spcAft>
                          <a:spcPts val="0"/>
                        </a:spcAft>
                      </a:pPr>
                      <a:r>
                        <a:rPr lang="en-US" sz="3400" dirty="0">
                          <a:effectLst/>
                        </a:rPr>
                        <a:t>(18.3, 32.7)</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18.1</a:t>
                      </a:r>
                    </a:p>
                    <a:p>
                      <a:pPr marL="0" marR="0">
                        <a:spcBef>
                          <a:spcPts val="0"/>
                        </a:spcBef>
                        <a:spcAft>
                          <a:spcPts val="0"/>
                        </a:spcAft>
                      </a:pPr>
                      <a:r>
                        <a:rPr lang="en-US" sz="3400" dirty="0">
                          <a:effectLst/>
                        </a:rPr>
                        <a:t>(8.8, 27.4)</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5.7</a:t>
                      </a:r>
                    </a:p>
                    <a:p>
                      <a:pPr marL="0" marR="0">
                        <a:spcBef>
                          <a:spcPts val="0"/>
                        </a:spcBef>
                        <a:spcAft>
                          <a:spcPts val="0"/>
                        </a:spcAft>
                      </a:pPr>
                      <a:r>
                        <a:rPr lang="en-US" sz="3400" dirty="0">
                          <a:effectLst/>
                        </a:rPr>
                        <a:t>(1.0, 10.5)</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30.0</a:t>
                      </a:r>
                    </a:p>
                    <a:p>
                      <a:pPr marL="0" marR="0">
                        <a:spcBef>
                          <a:spcPts val="0"/>
                        </a:spcBef>
                        <a:spcAft>
                          <a:spcPts val="0"/>
                        </a:spcAft>
                      </a:pPr>
                      <a:r>
                        <a:rPr lang="en-US" sz="3400">
                          <a:effectLst/>
                        </a:rPr>
                        <a:t>(21.8, 38.2)</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6.1</a:t>
                      </a:r>
                    </a:p>
                    <a:p>
                      <a:pPr marL="0" marR="0">
                        <a:spcBef>
                          <a:spcPts val="0"/>
                        </a:spcBef>
                        <a:spcAft>
                          <a:spcPts val="0"/>
                        </a:spcAft>
                      </a:pPr>
                      <a:r>
                        <a:rPr lang="en-US" sz="3400">
                          <a:effectLst/>
                        </a:rPr>
                        <a:t>(1.6, 10.6)</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xmlns="" val="10002"/>
                  </a:ext>
                </a:extLst>
              </a:tr>
              <a:tr h="1268997">
                <a:tc>
                  <a:txBody>
                    <a:bodyPr/>
                    <a:lstStyle/>
                    <a:p>
                      <a:pPr marL="0" marR="0">
                        <a:spcBef>
                          <a:spcPts val="0"/>
                        </a:spcBef>
                        <a:spcAft>
                          <a:spcPts val="0"/>
                        </a:spcAft>
                      </a:pPr>
                      <a:r>
                        <a:rPr lang="en-US" sz="3400" b="0" dirty="0">
                          <a:effectLst/>
                        </a:rPr>
                        <a:t>Black </a:t>
                      </a:r>
                      <a:endParaRPr lang="en-US" sz="3400" b="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32.2</a:t>
                      </a:r>
                    </a:p>
                    <a:p>
                      <a:pPr marL="0" marR="0">
                        <a:spcBef>
                          <a:spcPts val="0"/>
                        </a:spcBef>
                        <a:spcAft>
                          <a:spcPts val="0"/>
                        </a:spcAft>
                      </a:pPr>
                      <a:r>
                        <a:rPr lang="en-US" sz="3400">
                          <a:effectLst/>
                        </a:rPr>
                        <a:t>(19.1, 45.3)</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44.4</a:t>
                      </a:r>
                    </a:p>
                    <a:p>
                      <a:pPr marL="0" marR="0">
                        <a:spcBef>
                          <a:spcPts val="0"/>
                        </a:spcBef>
                        <a:spcAft>
                          <a:spcPts val="0"/>
                        </a:spcAft>
                      </a:pPr>
                      <a:r>
                        <a:rPr lang="en-US" sz="3400" dirty="0">
                          <a:effectLst/>
                        </a:rPr>
                        <a:t>(27.3, 61.6)</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12.9</a:t>
                      </a:r>
                    </a:p>
                    <a:p>
                      <a:pPr marL="0" marR="0">
                        <a:spcBef>
                          <a:spcPts val="0"/>
                        </a:spcBef>
                        <a:spcAft>
                          <a:spcPts val="0"/>
                        </a:spcAft>
                      </a:pPr>
                      <a:r>
                        <a:rPr lang="en-US" sz="3400">
                          <a:effectLst/>
                        </a:rPr>
                        <a:t>(0.7, 25.0)</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1.6</a:t>
                      </a:r>
                    </a:p>
                    <a:p>
                      <a:pPr marL="0" marR="0">
                        <a:spcBef>
                          <a:spcPts val="0"/>
                        </a:spcBef>
                        <a:spcAft>
                          <a:spcPts val="0"/>
                        </a:spcAft>
                      </a:pPr>
                      <a:r>
                        <a:rPr lang="en-US" sz="3400" dirty="0">
                          <a:effectLst/>
                        </a:rPr>
                        <a:t>(0.0, 3.9)</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32.0</a:t>
                      </a:r>
                    </a:p>
                    <a:p>
                      <a:pPr marL="0" marR="0">
                        <a:spcBef>
                          <a:spcPts val="0"/>
                        </a:spcBef>
                        <a:spcAft>
                          <a:spcPts val="0"/>
                        </a:spcAft>
                      </a:pPr>
                      <a:r>
                        <a:rPr lang="en-US" sz="3400">
                          <a:effectLst/>
                        </a:rPr>
                        <a:t>(7.9, 56.1)</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7.4</a:t>
                      </a:r>
                    </a:p>
                    <a:p>
                      <a:pPr marL="0" marR="0">
                        <a:spcBef>
                          <a:spcPts val="0"/>
                        </a:spcBef>
                        <a:spcAft>
                          <a:spcPts val="0"/>
                        </a:spcAft>
                      </a:pPr>
                      <a:r>
                        <a:rPr lang="en-US" sz="3400">
                          <a:effectLst/>
                        </a:rPr>
                        <a:t>(0.3, 14.5)</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xmlns="" val="10003"/>
                  </a:ext>
                </a:extLst>
              </a:tr>
              <a:tr h="1268997">
                <a:tc>
                  <a:txBody>
                    <a:bodyPr/>
                    <a:lstStyle/>
                    <a:p>
                      <a:pPr marL="0" marR="0">
                        <a:spcBef>
                          <a:spcPts val="0"/>
                        </a:spcBef>
                        <a:spcAft>
                          <a:spcPts val="0"/>
                        </a:spcAft>
                      </a:pPr>
                      <a:r>
                        <a:rPr lang="en-US" sz="3400" b="0" dirty="0">
                          <a:effectLst/>
                        </a:rPr>
                        <a:t>Hispanic</a:t>
                      </a:r>
                      <a:endParaRPr lang="en-US" sz="3400" b="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18.6</a:t>
                      </a:r>
                    </a:p>
                    <a:p>
                      <a:pPr marL="0" marR="0">
                        <a:spcBef>
                          <a:spcPts val="0"/>
                        </a:spcBef>
                        <a:spcAft>
                          <a:spcPts val="0"/>
                        </a:spcAft>
                      </a:pPr>
                      <a:r>
                        <a:rPr lang="en-US" sz="3400">
                          <a:effectLst/>
                        </a:rPr>
                        <a:t>(10.6, 26.5)</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14.2</a:t>
                      </a:r>
                    </a:p>
                    <a:p>
                      <a:pPr marL="0" marR="0">
                        <a:spcBef>
                          <a:spcPts val="0"/>
                        </a:spcBef>
                        <a:spcAft>
                          <a:spcPts val="0"/>
                        </a:spcAft>
                      </a:pPr>
                      <a:r>
                        <a:rPr lang="en-US" sz="3400">
                          <a:effectLst/>
                        </a:rPr>
                        <a:t>(6.3, 22.1)</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16.8</a:t>
                      </a:r>
                    </a:p>
                    <a:p>
                      <a:pPr marL="0" marR="0">
                        <a:spcBef>
                          <a:spcPts val="0"/>
                        </a:spcBef>
                        <a:spcAft>
                          <a:spcPts val="0"/>
                        </a:spcAft>
                      </a:pPr>
                      <a:r>
                        <a:rPr lang="en-US" sz="3400">
                          <a:effectLst/>
                        </a:rPr>
                        <a:t>(7.7, 25.8)</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6.6</a:t>
                      </a:r>
                    </a:p>
                    <a:p>
                      <a:pPr marL="0" marR="0">
                        <a:spcBef>
                          <a:spcPts val="0"/>
                        </a:spcBef>
                        <a:spcAft>
                          <a:spcPts val="0"/>
                        </a:spcAft>
                      </a:pPr>
                      <a:r>
                        <a:rPr lang="en-US" sz="3400" dirty="0">
                          <a:effectLst/>
                        </a:rPr>
                        <a:t>(4.3, 9.0)</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26.2</a:t>
                      </a:r>
                    </a:p>
                    <a:p>
                      <a:pPr marL="0" marR="0">
                        <a:spcBef>
                          <a:spcPts val="0"/>
                        </a:spcBef>
                        <a:spcAft>
                          <a:spcPts val="0"/>
                        </a:spcAft>
                      </a:pPr>
                      <a:r>
                        <a:rPr lang="en-US" sz="3400">
                          <a:effectLst/>
                        </a:rPr>
                        <a:t>(17.6, 34.8)</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4.5</a:t>
                      </a:r>
                    </a:p>
                    <a:p>
                      <a:pPr marL="0" marR="0">
                        <a:spcBef>
                          <a:spcPts val="0"/>
                        </a:spcBef>
                        <a:spcAft>
                          <a:spcPts val="0"/>
                        </a:spcAft>
                      </a:pPr>
                      <a:r>
                        <a:rPr lang="en-US" sz="3400">
                          <a:effectLst/>
                        </a:rPr>
                        <a:t>(1.6, 7.5)</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xmlns="" val="10004"/>
                  </a:ext>
                </a:extLst>
              </a:tr>
              <a:tr h="1268997">
                <a:tc>
                  <a:txBody>
                    <a:bodyPr/>
                    <a:lstStyle/>
                    <a:p>
                      <a:pPr marL="0" marR="0">
                        <a:spcBef>
                          <a:spcPts val="0"/>
                        </a:spcBef>
                        <a:spcAft>
                          <a:spcPts val="0"/>
                        </a:spcAft>
                      </a:pPr>
                      <a:r>
                        <a:rPr lang="en-US" sz="3400" b="0" dirty="0">
                          <a:effectLst/>
                        </a:rPr>
                        <a:t>Multi-Racial</a:t>
                      </a:r>
                      <a:endParaRPr lang="en-US" sz="3400" b="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23.1</a:t>
                      </a:r>
                    </a:p>
                    <a:p>
                      <a:pPr marL="0" marR="0">
                        <a:spcBef>
                          <a:spcPts val="0"/>
                        </a:spcBef>
                        <a:spcAft>
                          <a:spcPts val="0"/>
                        </a:spcAft>
                      </a:pPr>
                      <a:r>
                        <a:rPr lang="en-US" sz="3400" dirty="0">
                          <a:effectLst/>
                        </a:rPr>
                        <a:t>(8.8, 37.5)</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3.4</a:t>
                      </a:r>
                    </a:p>
                    <a:p>
                      <a:pPr marL="0" marR="0">
                        <a:spcBef>
                          <a:spcPts val="0"/>
                        </a:spcBef>
                        <a:spcAft>
                          <a:spcPts val="0"/>
                        </a:spcAft>
                      </a:pPr>
                      <a:r>
                        <a:rPr lang="en-US" sz="3400">
                          <a:effectLst/>
                        </a:rPr>
                        <a:t>(0.0, 7.6)</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25.0</a:t>
                      </a:r>
                    </a:p>
                    <a:p>
                      <a:pPr marL="0" marR="0">
                        <a:spcBef>
                          <a:spcPts val="0"/>
                        </a:spcBef>
                        <a:spcAft>
                          <a:spcPts val="0"/>
                        </a:spcAft>
                      </a:pPr>
                      <a:r>
                        <a:rPr lang="en-US" sz="3400">
                          <a:effectLst/>
                        </a:rPr>
                        <a:t>(5.9, 44.1)</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5.2</a:t>
                      </a:r>
                    </a:p>
                    <a:p>
                      <a:pPr marL="0" marR="0">
                        <a:spcBef>
                          <a:spcPts val="0"/>
                        </a:spcBef>
                        <a:spcAft>
                          <a:spcPts val="0"/>
                        </a:spcAft>
                      </a:pPr>
                      <a:r>
                        <a:rPr lang="en-US" sz="3400">
                          <a:effectLst/>
                        </a:rPr>
                        <a:t>(0.0, 10.3)</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a:effectLst/>
                        </a:rPr>
                        <a:t>37.3</a:t>
                      </a:r>
                    </a:p>
                    <a:p>
                      <a:pPr marL="0" marR="0">
                        <a:spcBef>
                          <a:spcPts val="0"/>
                        </a:spcBef>
                        <a:spcAft>
                          <a:spcPts val="0"/>
                        </a:spcAft>
                      </a:pPr>
                      <a:r>
                        <a:rPr lang="en-US" sz="3400">
                          <a:effectLst/>
                        </a:rPr>
                        <a:t>(27.3, 47.2)</a:t>
                      </a:r>
                      <a:endParaRPr lang="en-US" sz="340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tc>
                  <a:txBody>
                    <a:bodyPr/>
                    <a:lstStyle/>
                    <a:p>
                      <a:pPr marL="0" marR="0">
                        <a:spcBef>
                          <a:spcPts val="0"/>
                        </a:spcBef>
                        <a:spcAft>
                          <a:spcPts val="0"/>
                        </a:spcAft>
                      </a:pPr>
                      <a:r>
                        <a:rPr lang="en-US" sz="3400" dirty="0">
                          <a:effectLst/>
                        </a:rPr>
                        <a:t>0.8</a:t>
                      </a:r>
                    </a:p>
                    <a:p>
                      <a:pPr marL="0" marR="0">
                        <a:spcBef>
                          <a:spcPts val="0"/>
                        </a:spcBef>
                        <a:spcAft>
                          <a:spcPts val="0"/>
                        </a:spcAft>
                      </a:pPr>
                      <a:r>
                        <a:rPr lang="en-US" sz="3400" dirty="0">
                          <a:effectLst/>
                        </a:rPr>
                        <a:t>(0.0, 2.6)</a:t>
                      </a:r>
                      <a:endParaRPr lang="en-US" sz="34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xmlns="" val="10005"/>
                  </a:ext>
                </a:extLst>
              </a:tr>
            </a:tbl>
          </a:graphicData>
        </a:graphic>
      </p:graphicFrame>
      <p:sp>
        <p:nvSpPr>
          <p:cNvPr id="48" name="Rectangle 11"/>
          <p:cNvSpPr>
            <a:spLocks noChangeArrowheads="1"/>
          </p:cNvSpPr>
          <p:nvPr/>
        </p:nvSpPr>
        <p:spPr bwMode="auto">
          <a:xfrm>
            <a:off x="33299400" y="5926205"/>
            <a:ext cx="17656677" cy="9790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3" tIns="45705" rIns="91403" bIns="45705"/>
          <a:lstStyle>
            <a:lvl1pPr marL="609600" indent="-609600" algn="l" defTabSz="800100" eaLnBrk="0" hangingPunct="0">
              <a:spcBef>
                <a:spcPct val="20000"/>
              </a:spcBef>
              <a:buChar char="•"/>
              <a:defRPr sz="3200">
                <a:solidFill>
                  <a:schemeClr val="tx1"/>
                </a:solidFill>
                <a:latin typeface="Arial" charset="0"/>
              </a:defRPr>
            </a:lvl1pPr>
            <a:lvl2pPr marL="742950" indent="-285750" algn="l" defTabSz="800100" eaLnBrk="0" hangingPunct="0">
              <a:spcBef>
                <a:spcPct val="20000"/>
              </a:spcBef>
              <a:buChar char="–"/>
              <a:defRPr sz="2800">
                <a:solidFill>
                  <a:schemeClr val="tx1"/>
                </a:solidFill>
                <a:latin typeface="Arial" charset="0"/>
              </a:defRPr>
            </a:lvl2pPr>
            <a:lvl3pPr marL="1143000" indent="-228600" algn="l" defTabSz="800100" eaLnBrk="0" hangingPunct="0">
              <a:spcBef>
                <a:spcPct val="20000"/>
              </a:spcBef>
              <a:buChar char="•"/>
              <a:defRPr sz="2400">
                <a:solidFill>
                  <a:schemeClr val="tx1"/>
                </a:solidFill>
                <a:latin typeface="Arial" charset="0"/>
              </a:defRPr>
            </a:lvl3pPr>
            <a:lvl4pPr marL="1600200" indent="-228600" algn="l" defTabSz="800100" eaLnBrk="0" hangingPunct="0">
              <a:spcBef>
                <a:spcPct val="20000"/>
              </a:spcBef>
              <a:buChar char="–"/>
              <a:defRPr sz="2000">
                <a:solidFill>
                  <a:schemeClr val="tx1"/>
                </a:solidFill>
                <a:latin typeface="Arial" charset="0"/>
              </a:defRPr>
            </a:lvl4pPr>
            <a:lvl5pPr marL="2057400" indent="-228600" algn="l" defTabSz="800100" eaLnBrk="0" hangingPunct="0">
              <a:spcBef>
                <a:spcPct val="20000"/>
              </a:spcBef>
              <a:buChar char="»"/>
              <a:defRPr sz="2000">
                <a:solidFill>
                  <a:schemeClr val="tx1"/>
                </a:solidFill>
                <a:latin typeface="Arial" charset="0"/>
              </a:defRPr>
            </a:lvl5pPr>
            <a:lvl6pPr marL="2514600" indent="-228600" defTabSz="800100" eaLnBrk="0" fontAlgn="base" hangingPunct="0">
              <a:spcBef>
                <a:spcPct val="20000"/>
              </a:spcBef>
              <a:spcAft>
                <a:spcPct val="0"/>
              </a:spcAft>
              <a:buChar char="»"/>
              <a:defRPr sz="2000">
                <a:solidFill>
                  <a:schemeClr val="tx1"/>
                </a:solidFill>
                <a:latin typeface="Arial" charset="0"/>
              </a:defRPr>
            </a:lvl6pPr>
            <a:lvl7pPr marL="2971800" indent="-228600" defTabSz="800100" eaLnBrk="0" fontAlgn="base" hangingPunct="0">
              <a:spcBef>
                <a:spcPct val="20000"/>
              </a:spcBef>
              <a:spcAft>
                <a:spcPct val="0"/>
              </a:spcAft>
              <a:buChar char="»"/>
              <a:defRPr sz="2000">
                <a:solidFill>
                  <a:schemeClr val="tx1"/>
                </a:solidFill>
                <a:latin typeface="Arial" charset="0"/>
              </a:defRPr>
            </a:lvl7pPr>
            <a:lvl8pPr marL="3429000" indent="-228600" defTabSz="800100" eaLnBrk="0" fontAlgn="base" hangingPunct="0">
              <a:spcBef>
                <a:spcPct val="20000"/>
              </a:spcBef>
              <a:spcAft>
                <a:spcPct val="0"/>
              </a:spcAft>
              <a:buChar char="»"/>
              <a:defRPr sz="2000">
                <a:solidFill>
                  <a:schemeClr val="tx1"/>
                </a:solidFill>
                <a:latin typeface="Arial" charset="0"/>
              </a:defRPr>
            </a:lvl8pPr>
            <a:lvl9pPr marL="3886200" indent="-228600" defTabSz="800100" eaLnBrk="0" fontAlgn="base" hangingPunct="0">
              <a:spcBef>
                <a:spcPct val="20000"/>
              </a:spcBef>
              <a:spcAft>
                <a:spcPct val="0"/>
              </a:spcAft>
              <a:buChar char="»"/>
              <a:defRPr sz="2000">
                <a:solidFill>
                  <a:schemeClr val="tx1"/>
                </a:solidFill>
                <a:latin typeface="Arial" charset="0"/>
              </a:defRPr>
            </a:lvl9pPr>
          </a:lstStyle>
          <a:p>
            <a:pPr eaLnBrk="1" hangingPunct="1">
              <a:buSzPct val="100000"/>
              <a:buFont typeface="Arial" panose="020B0604020202020204" pitchFamily="34" charset="0"/>
              <a:buChar char="•"/>
            </a:pPr>
            <a:r>
              <a:rPr lang="en-US" sz="3800" dirty="0"/>
              <a:t>Oral health indicators were highest among those with the highest level of education, in part due to their low rate of complete </a:t>
            </a:r>
            <a:r>
              <a:rPr lang="en-US" sz="3800" dirty="0" err="1"/>
              <a:t>edentulism</a:t>
            </a:r>
            <a:r>
              <a:rPr lang="en-US" sz="3800" dirty="0"/>
              <a:t>. </a:t>
            </a:r>
          </a:p>
          <a:p>
            <a:pPr lvl="2" eaLnBrk="1" hangingPunct="1">
              <a:buSzPct val="100000"/>
              <a:buFont typeface="Arial" panose="020B0604020202020204" pitchFamily="34" charset="0"/>
              <a:buChar char="•"/>
            </a:pPr>
            <a:r>
              <a:rPr lang="en-US" sz="3800" dirty="0"/>
              <a:t>As education level increases, the percent of complete </a:t>
            </a:r>
            <a:r>
              <a:rPr lang="en-US" sz="3800" dirty="0" err="1"/>
              <a:t>edentulism</a:t>
            </a:r>
            <a:r>
              <a:rPr lang="en-US" sz="3800" dirty="0"/>
              <a:t> decreases. </a:t>
            </a:r>
          </a:p>
          <a:p>
            <a:pPr lvl="2" eaLnBrk="1" hangingPunct="1">
              <a:buSzPct val="100000"/>
              <a:buFont typeface="Arial" panose="020B0604020202020204" pitchFamily="34" charset="0"/>
              <a:buChar char="•"/>
            </a:pPr>
            <a:r>
              <a:rPr lang="en-US" sz="3800" dirty="0"/>
              <a:t>The percent of older adults that are edentulous was two times higher among older adults with less than a high school education when compared to those with a high school education. </a:t>
            </a:r>
          </a:p>
        </p:txBody>
      </p:sp>
      <p:graphicFrame>
        <p:nvGraphicFramePr>
          <p:cNvPr id="51" name="Content Placeholder 8"/>
          <p:cNvGraphicFramePr>
            <a:graphicFrameLocks noGrp="1"/>
          </p:cNvGraphicFramePr>
          <p:nvPr>
            <p:extLst>
              <p:ext uri="{D42A27DB-BD31-4B8C-83A1-F6EECF244321}">
                <p14:modId xmlns:p14="http://schemas.microsoft.com/office/powerpoint/2010/main" val="1208770971"/>
              </p:ext>
            </p:extLst>
          </p:nvPr>
        </p:nvGraphicFramePr>
        <p:xfrm>
          <a:off x="33729227" y="10387325"/>
          <a:ext cx="16894242" cy="8298925"/>
        </p:xfrm>
        <a:graphic>
          <a:graphicData uri="http://schemas.openxmlformats.org/drawingml/2006/chart">
            <c:chart xmlns:c="http://schemas.openxmlformats.org/drawingml/2006/chart" xmlns:r="http://schemas.openxmlformats.org/officeDocument/2006/relationships" r:id="rId18"/>
          </a:graphicData>
        </a:graphic>
      </p:graphicFrame>
      <p:sp>
        <p:nvSpPr>
          <p:cNvPr id="52" name="TextBox 51"/>
          <p:cNvSpPr txBox="1"/>
          <p:nvPr/>
        </p:nvSpPr>
        <p:spPr>
          <a:xfrm>
            <a:off x="15250358" y="34945602"/>
            <a:ext cx="17256333" cy="796840"/>
          </a:xfrm>
          <a:prstGeom prst="rect">
            <a:avLst/>
          </a:prstGeom>
          <a:noFill/>
        </p:spPr>
        <p:txBody>
          <a:bodyPr wrap="square" rtlCol="0">
            <a:spAutoFit/>
          </a:bodyPr>
          <a:lstStyle/>
          <a:p>
            <a:pPr algn="l"/>
            <a:r>
              <a:rPr lang="en-US" sz="2200" dirty="0"/>
              <a:t>*Per the 2010 Older Adult BSS manual, soft tissue lesions, early dental care, and urgent dental care indicators are inclusive of all participants, including the edentate population. All other indicators in figure are reported for dentate population only. </a:t>
            </a:r>
          </a:p>
        </p:txBody>
      </p:sp>
      <p:sp>
        <p:nvSpPr>
          <p:cNvPr id="56" name="Rectangle 161"/>
          <p:cNvSpPr>
            <a:spLocks noChangeArrowheads="1"/>
          </p:cNvSpPr>
          <p:nvPr/>
        </p:nvSpPr>
        <p:spPr bwMode="auto">
          <a:xfrm>
            <a:off x="14902917" y="24513133"/>
            <a:ext cx="17343999" cy="2548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533400" indent="-5334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US" sz="3800" dirty="0"/>
              <a:t>Non-Hispanic Black adults had almost two times higher prevalence of root fragments (44.4%) when compared to their non-Hispanic White counterparts (25.5%). </a:t>
            </a:r>
          </a:p>
          <a:p>
            <a:r>
              <a:rPr lang="en-US" sz="3800" dirty="0"/>
              <a:t>Untreated decay was the highest among non-Hispanic Blacks (32.2%).</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EAF2F3"/>
        </a:solidFill>
        <a:ln w="9525" cap="flat" cmpd="sng" algn="ctr">
          <a:solidFill>
            <a:srgbClr val="0033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8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rgbClr val="EAF2F3"/>
        </a:solidFill>
        <a:ln w="9525" cap="flat" cmpd="sng" algn="ctr">
          <a:solidFill>
            <a:srgbClr val="0033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800" b="0" i="0" u="none" strike="noStrike" cap="none" normalizeH="0" baseline="0" smtClean="0">
            <a:ln>
              <a:noFill/>
            </a:ln>
            <a:solidFill>
              <a:schemeClr val="tx2"/>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14621</TotalTime>
  <Words>1175</Words>
  <Application>Microsoft Office PowerPoint</Application>
  <PresentationFormat>Custom</PresentationFormat>
  <Paragraphs>168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PowerPoint Presentation</vt:lpstr>
    </vt:vector>
  </TitlesOfParts>
  <Company>FL DOH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DOH User</dc:creator>
  <cp:lastModifiedBy>Holicky, Abigail C</cp:lastModifiedBy>
  <cp:revision>660</cp:revision>
  <cp:lastPrinted>2017-04-28T21:06:06Z</cp:lastPrinted>
  <dcterms:created xsi:type="dcterms:W3CDTF">2006-11-27T14:06:11Z</dcterms:created>
  <dcterms:modified xsi:type="dcterms:W3CDTF">2017-05-09T12:42:31Z</dcterms:modified>
</cp:coreProperties>
</file>