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27432000" cy="16459200"/>
  <p:notesSz cx="7010400" cy="9296400"/>
  <p:defaultTextStyle>
    <a:defPPr>
      <a:defRPr lang="en-US"/>
    </a:defPPr>
    <a:lvl1pPr marL="0" algn="l" defTabSz="1979898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89949" algn="l" defTabSz="1979898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79898" algn="l" defTabSz="1979898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69849" algn="l" defTabSz="1979898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59798" algn="l" defTabSz="1979898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49748" algn="l" defTabSz="1979898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39697" algn="l" defTabSz="1979898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29647" algn="l" defTabSz="1979898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19597" algn="l" defTabSz="1979898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0">
          <p15:clr>
            <a:srgbClr val="A4A3A4"/>
          </p15:clr>
        </p15:guide>
        <p15:guide id="2" pos="7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4B"/>
    <a:srgbClr val="F7FFD1"/>
    <a:srgbClr val="C41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2" autoAdjust="0"/>
  </p:normalViewPr>
  <p:slideViewPr>
    <p:cSldViewPr>
      <p:cViewPr varScale="1">
        <p:scale>
          <a:sx n="46" d="100"/>
          <a:sy n="46" d="100"/>
        </p:scale>
        <p:origin x="834" y="84"/>
      </p:cViewPr>
      <p:guideLst>
        <p:guide orient="horz" pos="8400"/>
        <p:guide pos="7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7B708-2555-834C-97B8-35CDF758D659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314C12-B17B-E54E-8510-11A7CCA69E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5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80AF64-7AE4-4E3C-9BB1-125F4F9E2CE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1162050"/>
            <a:ext cx="52292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9E49E8-4250-49F2-B584-FABA9DBDA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E49E8-4250-49F2-B584-FABA9DBDA6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4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&quot; x 60&quot;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35430" y="304800"/>
            <a:ext cx="26561143" cy="1676400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88844" tIns="44422" rIns="88844" bIns="44422" anchor="ctr" anchorCtr="1"/>
          <a:lstStyle>
            <a:lvl1pPr>
              <a:defRPr sz="3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Poster Presentation Title</a:t>
            </a:r>
            <a:br>
              <a:rPr lang="en-US" dirty="0" smtClean="0"/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 Author Name(s)</a:t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 Affiliated Institutions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2155371"/>
            <a:ext cx="6422571" cy="533400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88844" tIns="44422" rIns="88844" bIns="44422"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400" dirty="0" smtClean="0"/>
              <a:t>Abstract or Introduction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1" y="2808514"/>
            <a:ext cx="6422571" cy="4343400"/>
          </a:xfrm>
          <a:prstGeom prst="rect">
            <a:avLst/>
          </a:prstGeom>
        </p:spPr>
        <p:txBody>
          <a:bodyPr vert="horz" lIns="88844" tIns="44422" rIns="88844" bIns="44422"/>
          <a:lstStyle>
            <a:lvl1pPr marL="0" indent="0">
              <a:buNone/>
              <a:defRPr sz="1500" baseline="0"/>
            </a:lvl1pPr>
            <a:lvl2pPr marL="225196" indent="0">
              <a:buNone/>
              <a:defRPr sz="1500" baseline="0"/>
            </a:lvl2pPr>
            <a:lvl3pPr marL="438053" indent="0">
              <a:buNone/>
              <a:defRPr sz="1500" baseline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Any element of this template (colors, fonts, layouts, etc.) can be edited to suit your needs. To change the color of a title bar: right click the text box, select format shape, edit the “Fill” and “Line” your desired specifications.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35430" y="7315200"/>
            <a:ext cx="6422571" cy="533400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88844" tIns="44422" rIns="88844" bIns="44422"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400" dirty="0" smtClean="0"/>
              <a:t>Objectives</a:t>
            </a:r>
            <a:endParaRPr lang="en-US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35430" y="8001000"/>
            <a:ext cx="6422571" cy="3657600"/>
          </a:xfrm>
          <a:prstGeom prst="rect">
            <a:avLst/>
          </a:prstGeom>
        </p:spPr>
        <p:txBody>
          <a:bodyPr vert="horz" lIns="88844" tIns="44422" rIns="88844" bIns="44422"/>
          <a:lstStyle>
            <a:lvl1pPr marL="0" marR="0" indent="0" algn="l" defTabSz="19798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marL="0" marR="0" lvl="0" indent="0" algn="l" defTabSz="19798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To change the color of a title bar: right click the text box, select format shape, edit the “Fill” and “Line” your desired specifications.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35430" y="11811000"/>
            <a:ext cx="6422571" cy="533400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88844" tIns="44422" rIns="88844" bIns="44422"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400" dirty="0" smtClean="0"/>
              <a:t>Methods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35430" y="12496800"/>
            <a:ext cx="6422571" cy="3635829"/>
          </a:xfrm>
          <a:prstGeom prst="rect">
            <a:avLst/>
          </a:prstGeom>
        </p:spPr>
        <p:txBody>
          <a:bodyPr vert="horz" lIns="88844" tIns="44422" rIns="88844" bIns="44422"/>
          <a:lstStyle>
            <a:lvl1pPr marL="0" marR="0" indent="0" algn="l" defTabSz="19798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marL="0" marR="0" lvl="0" indent="0" algn="l" defTabSz="19798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Copy and paste title bars and text boxes to create additional sections.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7175501" y="2155371"/>
            <a:ext cx="6422571" cy="533400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88844" tIns="44422" rIns="88844" bIns="44422"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400" dirty="0" smtClean="0"/>
              <a:t>Results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0574001" y="12409714"/>
            <a:ext cx="6422571" cy="3722914"/>
          </a:xfrm>
          <a:prstGeom prst="rect">
            <a:avLst/>
          </a:prstGeom>
        </p:spPr>
        <p:txBody>
          <a:bodyPr vert="horz" lIns="88844" tIns="44422" rIns="88844" bIns="44422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0574001" y="2155371"/>
            <a:ext cx="6422571" cy="533400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88844" tIns="44422" rIns="88844" bIns="44422"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400" dirty="0" smtClean="0"/>
              <a:t>Conclusion</a:t>
            </a:r>
            <a:endParaRPr lang="en-US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0574001" y="2808514"/>
            <a:ext cx="6422571" cy="8839200"/>
          </a:xfrm>
          <a:prstGeom prst="rect">
            <a:avLst/>
          </a:prstGeom>
        </p:spPr>
        <p:txBody>
          <a:bodyPr vert="horz" lIns="88844" tIns="44422" rIns="88844" bIns="44422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20574001" y="11756571"/>
            <a:ext cx="6422571" cy="533400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88844" tIns="44422" rIns="88844" bIns="44422"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400" dirty="0" smtClean="0"/>
              <a:t>References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7175501" y="2808514"/>
            <a:ext cx="6422571" cy="13335000"/>
          </a:xfrm>
          <a:prstGeom prst="rect">
            <a:avLst/>
          </a:prstGeom>
        </p:spPr>
        <p:txBody>
          <a:bodyPr vert="horz" lIns="88844" tIns="44422" rIns="88844" bIns="44422"/>
          <a:lstStyle>
            <a:lvl1pPr marL="0" indent="0">
              <a:buNone/>
              <a:defRPr sz="1500" baseline="0"/>
            </a:lvl1pPr>
            <a:lvl2pPr marL="225196" indent="0"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Remember to save all charts, graphs, and tables as 300DPI images prior to inserting them into your posters. Doing so will ensure the best results when printing your posters.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2" hasCustomPrompt="1"/>
          </p:nvPr>
        </p:nvSpPr>
        <p:spPr>
          <a:xfrm>
            <a:off x="762003" y="457200"/>
            <a:ext cx="195942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88844" tIns="44422" rIns="88844" bIns="44422"/>
          <a:lstStyle>
            <a:lvl1pPr marL="0" indent="0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23" hasCustomPrompt="1"/>
          </p:nvPr>
        </p:nvSpPr>
        <p:spPr>
          <a:xfrm>
            <a:off x="24819431" y="457200"/>
            <a:ext cx="195942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88844" tIns="44422" rIns="88844" bIns="44422"/>
          <a:lstStyle>
            <a:lvl1pPr marL="0" indent="0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9" name="Chart Placeholder 38"/>
          <p:cNvSpPr>
            <a:spLocks noGrp="1"/>
          </p:cNvSpPr>
          <p:nvPr>
            <p:ph type="chart" sz="quarter" idx="24"/>
          </p:nvPr>
        </p:nvSpPr>
        <p:spPr>
          <a:xfrm>
            <a:off x="7683500" y="8033657"/>
            <a:ext cx="5434482" cy="3352800"/>
          </a:xfrm>
          <a:prstGeom prst="rect">
            <a:avLst/>
          </a:prstGeom>
        </p:spPr>
        <p:txBody>
          <a:bodyPr vert="horz" lIns="88844" tIns="44422" rIns="88844" bIns="44422"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40" name="Chart Placeholder 38"/>
          <p:cNvSpPr>
            <a:spLocks noGrp="1"/>
          </p:cNvSpPr>
          <p:nvPr>
            <p:ph type="chart" sz="quarter" idx="25"/>
          </p:nvPr>
        </p:nvSpPr>
        <p:spPr>
          <a:xfrm>
            <a:off x="7683500" y="12279086"/>
            <a:ext cx="5434482" cy="3352800"/>
          </a:xfrm>
          <a:prstGeom prst="rect">
            <a:avLst/>
          </a:prstGeom>
        </p:spPr>
        <p:txBody>
          <a:bodyPr vert="horz" lIns="88844" tIns="44422" rIns="88844" bIns="44422"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13843001" y="2155371"/>
            <a:ext cx="6422571" cy="533400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88844" tIns="44422" rIns="88844" bIns="44422"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400" dirty="0" smtClean="0"/>
              <a:t>Results</a:t>
            </a:r>
            <a:endParaRPr lang="en-US" dirty="0"/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13843001" y="2808514"/>
            <a:ext cx="6422571" cy="13335000"/>
          </a:xfrm>
          <a:prstGeom prst="rect">
            <a:avLst/>
          </a:prstGeom>
        </p:spPr>
        <p:txBody>
          <a:bodyPr vert="horz" lIns="88844" tIns="44422" rIns="88844" bIns="44422"/>
          <a:lstStyle>
            <a:lvl1pPr marL="0" indent="0">
              <a:buNone/>
              <a:defRPr sz="1500" baseline="0"/>
            </a:lvl1pPr>
            <a:lvl2pPr marL="225196" indent="0"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endParaRPr lang="en-US" dirty="0" smtClean="0"/>
          </a:p>
        </p:txBody>
      </p:sp>
      <p:sp>
        <p:nvSpPr>
          <p:cNvPr id="44" name="Chart Placeholder 38"/>
          <p:cNvSpPr>
            <a:spLocks noGrp="1"/>
          </p:cNvSpPr>
          <p:nvPr>
            <p:ph type="chart" sz="quarter" idx="28"/>
          </p:nvPr>
        </p:nvSpPr>
        <p:spPr>
          <a:xfrm>
            <a:off x="14414500" y="12279086"/>
            <a:ext cx="5434482" cy="3352800"/>
          </a:xfrm>
          <a:prstGeom prst="rect">
            <a:avLst/>
          </a:prstGeom>
        </p:spPr>
        <p:txBody>
          <a:bodyPr vert="horz" lIns="88844" tIns="44422" rIns="88844" bIns="44422"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45" name="Chart Placeholder 38"/>
          <p:cNvSpPr>
            <a:spLocks noGrp="1"/>
          </p:cNvSpPr>
          <p:nvPr>
            <p:ph type="chart" sz="quarter" idx="29"/>
          </p:nvPr>
        </p:nvSpPr>
        <p:spPr>
          <a:xfrm>
            <a:off x="14414500" y="8033657"/>
            <a:ext cx="5434482" cy="3352800"/>
          </a:xfrm>
          <a:prstGeom prst="rect">
            <a:avLst/>
          </a:prstGeom>
        </p:spPr>
        <p:txBody>
          <a:bodyPr vert="horz" lIns="88844" tIns="44422" rIns="88844" bIns="44422"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46" name="Chart Placeholder 38"/>
          <p:cNvSpPr>
            <a:spLocks noGrp="1"/>
          </p:cNvSpPr>
          <p:nvPr>
            <p:ph type="chart" sz="quarter" idx="30"/>
          </p:nvPr>
        </p:nvSpPr>
        <p:spPr>
          <a:xfrm>
            <a:off x="14414500" y="3918857"/>
            <a:ext cx="5434482" cy="3352800"/>
          </a:xfrm>
          <a:prstGeom prst="rect">
            <a:avLst/>
          </a:prstGeom>
        </p:spPr>
        <p:txBody>
          <a:bodyPr vert="horz" lIns="88844" tIns="44422" rIns="88844" bIns="44422"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  <p:pic>
        <p:nvPicPr>
          <p:cNvPr id="3" name="Picture 2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00" y="16192707"/>
            <a:ext cx="1371600" cy="21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979898" rtl="0" eaLnBrk="1" latinLnBrk="0" hangingPunct="1">
        <a:spcBef>
          <a:spcPct val="0"/>
        </a:spcBef>
        <a:buNone/>
        <a:defRPr sz="9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2463" indent="-742463" algn="l" defTabSz="1979898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08668" indent="-618719" algn="l" defTabSz="1979898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74875" indent="-494975" algn="l" defTabSz="1979898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464824" indent="-494975" algn="l" defTabSz="1979898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54773" indent="-494975" algn="l" defTabSz="1979898" rtl="0" eaLnBrk="1" latinLnBrk="0" hangingPunct="1">
        <a:spcBef>
          <a:spcPct val="20000"/>
        </a:spcBef>
        <a:buFont typeface="Arial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444722" indent="-494975" algn="l" defTabSz="197989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434671" indent="-494975" algn="l" defTabSz="197989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424622" indent="-494975" algn="l" defTabSz="197989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414571" indent="-494975" algn="l" defTabSz="197989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9898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49" algn="l" defTabSz="1979898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79898" algn="l" defTabSz="1979898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69849" algn="l" defTabSz="1979898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59798" algn="l" defTabSz="1979898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49748" algn="l" defTabSz="1979898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39697" algn="l" defTabSz="1979898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29647" algn="l" defTabSz="1979898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19597" algn="l" defTabSz="1979898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4169" t="40752" r="63782" b="18392"/>
          <a:stretch/>
        </p:blipFill>
        <p:spPr>
          <a:xfrm>
            <a:off x="6694016" y="2738551"/>
            <a:ext cx="6473952" cy="4876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1646" y="10625935"/>
            <a:ext cx="6126480" cy="53035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METHODS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73" y="359599"/>
            <a:ext cx="26561143" cy="16764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sz="2800" b="0" dirty="0"/>
              <a:t>Streamlining Reportable Disease Surveillance: Utilizing an Alerts-Based Surveillance System to Extract Data from a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Regional </a:t>
            </a:r>
            <a:r>
              <a:rPr lang="en-US" sz="2800" b="0" dirty="0"/>
              <a:t>Hospital for Automatic Disease Reporting to a District Health Department in Northern Kentucky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1800" b="0" dirty="0"/>
              <a:t>Ekaette </a:t>
            </a:r>
            <a:r>
              <a:rPr lang="en-US" sz="1800" b="0" dirty="0" smtClean="0"/>
              <a:t>Joseph-Isang¹, </a:t>
            </a:r>
            <a:r>
              <a:rPr lang="en-US" sz="1800" b="0" dirty="0"/>
              <a:t>Douglas A. </a:t>
            </a:r>
            <a:r>
              <a:rPr lang="en-US" sz="1800" b="0" dirty="0" smtClean="0"/>
              <a:t>Thoroughman², </a:t>
            </a:r>
            <a:r>
              <a:rPr lang="en-US" sz="1800" b="0" dirty="0"/>
              <a:t>Kelly </a:t>
            </a:r>
            <a:r>
              <a:rPr lang="en-US" sz="1800" b="0" dirty="0" smtClean="0"/>
              <a:t>Giesbrecht³, </a:t>
            </a:r>
            <a:r>
              <a:rPr lang="en-US" sz="1800" b="0" dirty="0"/>
              <a:t>Marzieh </a:t>
            </a:r>
            <a:r>
              <a:rPr lang="en-US" sz="1800" b="0" dirty="0" smtClean="0"/>
              <a:t>Hatamzadeh</a:t>
            </a:r>
            <a:r>
              <a:rPr lang="en-US" sz="1800" b="0" baseline="30000" dirty="0" smtClean="0"/>
              <a:t>4</a:t>
            </a:r>
            <a:r>
              <a:rPr lang="en-US" sz="1800" b="0" dirty="0" smtClean="0"/>
              <a:t>, </a:t>
            </a:r>
            <a:r>
              <a:rPr lang="en-US" sz="1800" b="0" dirty="0"/>
              <a:t>Sara </a:t>
            </a:r>
            <a:r>
              <a:rPr lang="en-US" sz="1800" b="0" dirty="0" smtClean="0"/>
              <a:t>Robeson¹ </a:t>
            </a:r>
            <a:r>
              <a:rPr lang="en-US" sz="1800" b="0" dirty="0"/>
              <a:t>and Joyce </a:t>
            </a:r>
            <a:r>
              <a:rPr lang="en-US" sz="1800" b="0" dirty="0" smtClean="0"/>
              <a:t>Rice³ </a:t>
            </a:r>
            <a:br>
              <a:rPr lang="en-US" sz="1800" b="0" dirty="0" smtClean="0"/>
            </a:br>
            <a:r>
              <a:rPr lang="en-US" sz="1800" b="0" dirty="0" smtClean="0"/>
              <a:t>(</a:t>
            </a:r>
            <a:r>
              <a:rPr lang="en-US" sz="1800" b="0" dirty="0"/>
              <a:t>1)Kentucky Department for Public Health, (2)Centers for Disease Control and Prevention (CDC), (3)Northern Kentucky Independent District Health Department, (4)Northern Kentucky </a:t>
            </a:r>
            <a:r>
              <a:rPr lang="en-US" sz="1800" b="0" dirty="0" smtClean="0"/>
              <a:t>University)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9231" y="2122417"/>
            <a:ext cx="6124246" cy="5334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5967" y="2744137"/>
            <a:ext cx="6123986" cy="586053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en-US" sz="9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 </a:t>
            </a:r>
            <a:r>
              <a:rPr lang="en-US" sz="2000" dirty="0">
                <a:latin typeface="Calibri" panose="020F0502020204030204" pitchFamily="34" charset="0"/>
              </a:rPr>
              <a:t>2009, the Northern Kentucky Independent District Health Department, in partnership with St. Elizabeth’s Hospital, began using a proprietary </a:t>
            </a:r>
            <a:r>
              <a:rPr lang="en-US" sz="2000" dirty="0" smtClean="0">
                <a:latin typeface="Calibri" panose="020F0502020204030204" pitchFamily="34" charset="0"/>
              </a:rPr>
              <a:t> surveillance system </a:t>
            </a:r>
            <a:r>
              <a:rPr lang="en-US" sz="2000" dirty="0">
                <a:latin typeface="Calibri" panose="020F0502020204030204" pitchFamily="34" charset="0"/>
              </a:rPr>
              <a:t>called </a:t>
            </a:r>
            <a:r>
              <a:rPr lang="en-US" sz="2000" dirty="0" err="1" smtClean="0">
                <a:latin typeface="Calibri" panose="020F0502020204030204" pitchFamily="34" charset="0"/>
              </a:rPr>
              <a:t>Emergint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(now </a:t>
            </a:r>
            <a:r>
              <a:rPr lang="en-US" sz="2000" i="1" dirty="0" smtClean="0">
                <a:latin typeface="Calibri" panose="020F0502020204030204" pitchFamily="34" charset="0"/>
              </a:rPr>
              <a:t>HealthSiS) (figure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System supports </a:t>
            </a:r>
            <a:r>
              <a:rPr lang="en-US" sz="2000" dirty="0">
                <a:latin typeface="Calibri" panose="020F0502020204030204" pitchFamily="34" charset="0"/>
              </a:rPr>
              <a:t>direct disease reporting from the hospital’s electronic health </a:t>
            </a:r>
            <a:r>
              <a:rPr lang="en-US" sz="2000" dirty="0" smtClean="0">
                <a:latin typeface="Calibri" panose="020F0502020204030204" pitchFamily="34" charset="0"/>
              </a:rPr>
              <a:t>records (EHR) and </a:t>
            </a:r>
            <a:r>
              <a:rPr lang="en-US" sz="2000" dirty="0">
                <a:latin typeface="Calibri" panose="020F0502020204030204" pitchFamily="34" charset="0"/>
              </a:rPr>
              <a:t>laboratory information management </a:t>
            </a:r>
            <a:r>
              <a:rPr lang="en-US" sz="2000" dirty="0" smtClean="0">
                <a:latin typeface="Calibri" panose="020F0502020204030204" pitchFamily="34" charset="0"/>
              </a:rPr>
              <a:t>system (LIMS) </a:t>
            </a:r>
            <a:r>
              <a:rPr lang="en-US" sz="2000" dirty="0">
                <a:latin typeface="Calibri" panose="020F0502020204030204" pitchFamily="34" charset="0"/>
              </a:rPr>
              <a:t>to </a:t>
            </a:r>
            <a:r>
              <a:rPr lang="en-US" sz="2000" dirty="0" smtClean="0">
                <a:latin typeface="Calibri" panose="020F0502020204030204" pitchFamily="34" charset="0"/>
              </a:rPr>
              <a:t> the public health department.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EHR and LIMS data streams are monitored by </a:t>
            </a:r>
            <a:r>
              <a:rPr lang="en-US" sz="2000" i="1" dirty="0" smtClean="0">
                <a:latin typeface="Calibri" panose="020F0502020204030204" pitchFamily="34" charset="0"/>
              </a:rPr>
              <a:t>HealthSiS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</a:rPr>
              <a:t>and </a:t>
            </a:r>
            <a:r>
              <a:rPr lang="en-US" sz="2000" dirty="0" smtClean="0">
                <a:latin typeface="Calibri" panose="020F0502020204030204" pitchFamily="34" charset="0"/>
              </a:rPr>
              <a:t>positive </a:t>
            </a:r>
            <a:r>
              <a:rPr lang="en-US" sz="2000" dirty="0">
                <a:latin typeface="Calibri" panose="020F0502020204030204" pitchFamily="34" charset="0"/>
              </a:rPr>
              <a:t>laboratory results </a:t>
            </a:r>
            <a:r>
              <a:rPr lang="en-US" sz="2000" dirty="0" smtClean="0">
                <a:latin typeface="Calibri" panose="020F0502020204030204" pitchFamily="34" charset="0"/>
              </a:rPr>
              <a:t>trigger an e-mail alert to </a:t>
            </a:r>
            <a:r>
              <a:rPr lang="en-US" sz="2000" dirty="0">
                <a:latin typeface="Calibri" panose="020F0502020204030204" pitchFamily="34" charset="0"/>
              </a:rPr>
              <a:t>both hospital infection control staff and district health department </a:t>
            </a:r>
            <a:r>
              <a:rPr lang="en-US" sz="2000" dirty="0" smtClean="0">
                <a:latin typeface="Calibri" panose="020F0502020204030204" pitchFamily="34" charset="0"/>
              </a:rPr>
              <a:t>staff prompting them </a:t>
            </a:r>
            <a:r>
              <a:rPr lang="en-US" sz="2000" dirty="0">
                <a:latin typeface="Calibri" panose="020F0502020204030204" pitchFamily="34" charset="0"/>
              </a:rPr>
              <a:t>to access the system and review new cases.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system partially populates </a:t>
            </a:r>
            <a:r>
              <a:rPr lang="en-US" sz="2000" dirty="0">
                <a:latin typeface="Calibri" panose="020F0502020204030204" pitchFamily="34" charset="0"/>
              </a:rPr>
              <a:t>Kentucky’s EPID 200 Reportable Disease Form electronically </a:t>
            </a:r>
            <a:r>
              <a:rPr lang="en-US" sz="2000" dirty="0" smtClean="0">
                <a:latin typeface="Calibri" panose="020F0502020204030204" pitchFamily="34" charset="0"/>
              </a:rPr>
              <a:t>(</a:t>
            </a:r>
            <a:r>
              <a:rPr lang="en-US" sz="2000" i="1" dirty="0">
                <a:latin typeface="Calibri" panose="020F0502020204030204" pitchFamily="34" charset="0"/>
              </a:rPr>
              <a:t>figure </a:t>
            </a:r>
            <a:r>
              <a:rPr lang="en-US" sz="2000" i="1" dirty="0" smtClean="0">
                <a:latin typeface="Calibri" panose="020F0502020204030204" pitchFamily="34" charset="0"/>
              </a:rPr>
              <a:t>2) </a:t>
            </a:r>
            <a:r>
              <a:rPr lang="en-US" sz="2000" dirty="0" smtClean="0">
                <a:latin typeface="Calibri" panose="020F0502020204030204" pitchFamily="34" charset="0"/>
              </a:rPr>
              <a:t>reportedly </a:t>
            </a:r>
            <a:r>
              <a:rPr lang="en-US" sz="2000">
                <a:latin typeface="Calibri" panose="020F0502020204030204" pitchFamily="34" charset="0"/>
              </a:rPr>
              <a:t>saving </a:t>
            </a:r>
            <a:r>
              <a:rPr lang="en-US" sz="2000" smtClean="0">
                <a:latin typeface="Calibri" panose="020F0502020204030204" pitchFamily="34" charset="0"/>
              </a:rPr>
              <a:t> more than 50</a:t>
            </a:r>
            <a:r>
              <a:rPr lang="en-US" sz="2000" dirty="0">
                <a:latin typeface="Calibri" panose="020F0502020204030204" pitchFamily="34" charset="0"/>
              </a:rPr>
              <a:t>% of workers’ time compared to paper-based reporting. 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5174" y="8661864"/>
            <a:ext cx="6126480" cy="4572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3473" y="9164156"/>
            <a:ext cx="6126480" cy="1371594"/>
          </a:xfrm>
          <a:solidFill>
            <a:srgbClr val="F7FFD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>
              <a:spcBef>
                <a:spcPts val="0"/>
              </a:spcBef>
            </a:pPr>
            <a:endParaRPr lang="en-US" sz="9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35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To describe </a:t>
            </a:r>
            <a:r>
              <a:rPr lang="en-US" sz="235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HealthSiS,</a:t>
            </a:r>
            <a:r>
              <a:rPr lang="en-US" sz="235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an electronic reportable disease surveillance system, which provides time-savings to end-users via its alerting functions</a:t>
            </a:r>
            <a:endParaRPr lang="en-US" sz="235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91646" y="11310829"/>
            <a:ext cx="6126480" cy="45602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en-US" sz="8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Evaluation period: May </a:t>
            </a:r>
            <a:r>
              <a:rPr lang="en-US" sz="2000" dirty="0">
                <a:latin typeface="Calibri" panose="020F0502020204030204" pitchFamily="34" charset="0"/>
              </a:rPr>
              <a:t>2016 to August </a:t>
            </a:r>
            <a:r>
              <a:rPr lang="en-US" sz="2000" dirty="0" smtClean="0">
                <a:latin typeface="Calibri" panose="020F0502020204030204" pitchFamily="34" charset="0"/>
              </a:rPr>
              <a:t>2016.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O</a:t>
            </a:r>
            <a:r>
              <a:rPr lang="en-US" sz="2000" dirty="0" smtClean="0">
                <a:latin typeface="Calibri" panose="020F0502020204030204" pitchFamily="34" charset="0"/>
              </a:rPr>
              <a:t>pen-ended </a:t>
            </a:r>
            <a:r>
              <a:rPr lang="en-US" sz="2000" dirty="0">
                <a:latin typeface="Calibri" panose="020F0502020204030204" pitchFamily="34" charset="0"/>
              </a:rPr>
              <a:t>interview questions, administered  to system end-users and the system developers </a:t>
            </a:r>
            <a:r>
              <a:rPr lang="en-US" sz="2000" dirty="0" smtClean="0">
                <a:latin typeface="Calibri" panose="020F0502020204030204" pitchFamily="34" charset="0"/>
              </a:rPr>
              <a:t>were </a:t>
            </a:r>
            <a:r>
              <a:rPr lang="en-US" sz="2000" dirty="0">
                <a:latin typeface="Calibri" panose="020F0502020204030204" pitchFamily="34" charset="0"/>
              </a:rPr>
              <a:t>tailored according to the Centers for Disease Control and Prevention’s (CDC) guidelines for evaluating surveillance systems </a:t>
            </a:r>
            <a:r>
              <a:rPr lang="en-US" sz="2000" dirty="0" smtClean="0">
                <a:latin typeface="Calibri" panose="020F0502020204030204" pitchFamily="34" charset="0"/>
              </a:rPr>
              <a:t>were. (MMWR, 2013).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Other </a:t>
            </a:r>
            <a:r>
              <a:rPr lang="en-US" sz="2000" dirty="0">
                <a:latin typeface="Calibri" panose="020F0502020204030204" pitchFamily="34" charset="0"/>
              </a:rPr>
              <a:t>questions focused on options for interoperability and system integration.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Comparison between electronic and paper system times </a:t>
            </a:r>
            <a:r>
              <a:rPr lang="en-US" sz="2000" dirty="0">
                <a:latin typeface="Calibri" panose="020F0502020204030204" pitchFamily="34" charset="0"/>
              </a:rPr>
              <a:t>spent on automated disease reporting, the advantages of the system, ease of utilization and data completeness were made between </a:t>
            </a:r>
            <a:r>
              <a:rPr lang="en-US" sz="2000" i="1" dirty="0">
                <a:latin typeface="Calibri" panose="020F0502020204030204" pitchFamily="34" charset="0"/>
              </a:rPr>
              <a:t>HealthSIS</a:t>
            </a:r>
            <a:r>
              <a:rPr lang="en-US" sz="2000" dirty="0">
                <a:latin typeface="Calibri" panose="020F0502020204030204" pitchFamily="34" charset="0"/>
              </a:rPr>
              <a:t> and the former paper process.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750959" y="2146640"/>
            <a:ext cx="7315200" cy="5334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9779033" y="5885160"/>
            <a:ext cx="7315200" cy="512207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9758381" y="9474194"/>
            <a:ext cx="7315200" cy="512064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19750960" y="2763429"/>
            <a:ext cx="7315200" cy="3028393"/>
          </a:xfrm>
          <a:solidFill>
            <a:srgbClr val="F7FFD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HealthSiS </a:t>
            </a:r>
            <a:r>
              <a:rPr lang="en-US" sz="2000" dirty="0">
                <a:latin typeface="Calibri" panose="020F0502020204030204" pitchFamily="34" charset="0"/>
              </a:rPr>
              <a:t>pre-populates the Epid 200  Reportable Disease Form with editable demographic information from the electronic health record and the laboratory result saving staff time.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The system abstracts information with 100% accuracy from hospital and laboratory records, but only 50% of the form is populated necessitating further manual data entry.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Disease-reporting time was reduced from 15 minutes per case in the paper-based system to about one minute, saving more </a:t>
            </a:r>
            <a:r>
              <a:rPr lang="en-US" sz="2000" smtClean="0">
                <a:latin typeface="Calibri" panose="020F0502020204030204" pitchFamily="34" charset="0"/>
              </a:rPr>
              <a:t>than </a:t>
            </a:r>
            <a:r>
              <a:rPr lang="en-US" sz="2000" smtClean="0">
                <a:latin typeface="Calibri" panose="020F0502020204030204" pitchFamily="34" charset="0"/>
              </a:rPr>
              <a:t>50</a:t>
            </a:r>
            <a:r>
              <a:rPr lang="en-US" sz="2000" dirty="0" smtClean="0">
                <a:latin typeface="Calibri" panose="020F0502020204030204" pitchFamily="34" charset="0"/>
              </a:rPr>
              <a:t>% reporting time.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13329064" y="2122417"/>
            <a:ext cx="6286273" cy="530352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HealthSIS Work Flow</a:t>
            </a:r>
          </a:p>
          <a:p>
            <a:r>
              <a:rPr lang="en-US" dirty="0" smtClean="0"/>
              <a:t>6.0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1646" y="15986279"/>
            <a:ext cx="2667494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“This study/report was supported in part by an appointment to the Health Systems Integration System Program </a:t>
            </a:r>
            <a:r>
              <a:rPr lang="en-US" sz="2000" dirty="0" smtClean="0">
                <a:latin typeface="Calibri" panose="020F0502020204030204" pitchFamily="34" charset="0"/>
              </a:rPr>
              <a:t>administered </a:t>
            </a:r>
            <a:r>
              <a:rPr lang="en-US" sz="2000" dirty="0">
                <a:latin typeface="Calibri" panose="020F0502020204030204" pitchFamily="34" charset="0"/>
              </a:rPr>
              <a:t>by CSTE and funded by the Centers for Disease Control and Prevention (CDC) Cooperative Agreement 3U38-OT000143-01S4.”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2484" y="6745974"/>
            <a:ext cx="6291072" cy="4530330"/>
          </a:xfrm>
          <a:prstGeom prst="rect">
            <a:avLst/>
          </a:prstGeom>
          <a:ln w="0">
            <a:solidFill>
              <a:srgbClr val="01014B"/>
            </a:solidFill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250" t="29395"/>
          <a:stretch/>
        </p:blipFill>
        <p:spPr>
          <a:xfrm>
            <a:off x="13352006" y="2749647"/>
            <a:ext cx="6291072" cy="3906735"/>
          </a:xfrm>
          <a:prstGeom prst="rect">
            <a:avLst/>
          </a:prstGeom>
          <a:solidFill>
            <a:schemeClr val="bg2"/>
          </a:solidFill>
          <a:ln>
            <a:solidFill>
              <a:srgbClr val="01014B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12101371" y="7120397"/>
            <a:ext cx="977587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Figure 1</a:t>
            </a:r>
            <a:endParaRPr lang="en-US" sz="1100" dirty="0">
              <a:latin typeface="Calibri" panose="020F0502020204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50" y="8347521"/>
            <a:ext cx="6450487" cy="752357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18322128" y="10888414"/>
            <a:ext cx="978408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Figure 4</a:t>
            </a:r>
            <a:endParaRPr lang="en-US" sz="1100" dirty="0">
              <a:latin typeface="Calibri" panose="020F0502020204030204" pitchFamily="34" charset="0"/>
            </a:endParaRPr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5" y="1274972"/>
            <a:ext cx="2493507" cy="72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200" y="422144"/>
            <a:ext cx="3298372" cy="158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326577" y="11332356"/>
            <a:ext cx="6300216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1014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Screenshot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howing Alerts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381938" y="6281146"/>
            <a:ext cx="977587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Figure </a:t>
            </a:r>
            <a:r>
              <a:rPr lang="en-US" sz="11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42938" y="6504548"/>
            <a:ext cx="7315200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When efficiently implemented, automated </a:t>
            </a:r>
            <a:r>
              <a:rPr lang="en-US" sz="2000" dirty="0">
                <a:latin typeface="Calibri" panose="020F0502020204030204" pitchFamily="34" charset="0"/>
              </a:rPr>
              <a:t>disease </a:t>
            </a:r>
            <a:r>
              <a:rPr lang="en-US" sz="2000" dirty="0" smtClean="0">
                <a:latin typeface="Calibri" panose="020F0502020204030204" pitchFamily="34" charset="0"/>
              </a:rPr>
              <a:t>reporting from EHR to </a:t>
            </a:r>
            <a:r>
              <a:rPr lang="en-US" sz="2000" smtClean="0">
                <a:latin typeface="Calibri" panose="020F0502020204030204" pitchFamily="34" charset="0"/>
              </a:rPr>
              <a:t>state system reduces </a:t>
            </a:r>
            <a:r>
              <a:rPr lang="en-US" sz="2000" dirty="0" smtClean="0">
                <a:latin typeface="Calibri" panose="020F0502020204030204" pitchFamily="34" charset="0"/>
              </a:rPr>
              <a:t>workload.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alerting function </a:t>
            </a:r>
            <a:r>
              <a:rPr lang="en-US" sz="2000" dirty="0" smtClean="0">
                <a:latin typeface="Calibri" panose="020F0502020204030204" pitchFamily="34" charset="0"/>
              </a:rPr>
              <a:t>provides time-savings and reduces reportable disease processing turn around time by </a:t>
            </a:r>
            <a:r>
              <a:rPr lang="en-US" sz="2000" dirty="0">
                <a:latin typeface="Calibri" panose="020F0502020204030204" pitchFamily="34" charset="0"/>
              </a:rPr>
              <a:t>instantly notifying end-users when cases are available for </a:t>
            </a:r>
            <a:r>
              <a:rPr lang="en-US" sz="2000" dirty="0" smtClean="0">
                <a:latin typeface="Calibri" panose="020F0502020204030204" pitchFamily="34" charset="0"/>
              </a:rPr>
              <a:t>review. (</a:t>
            </a:r>
            <a:r>
              <a:rPr lang="en-US" sz="2000" i="1" dirty="0" smtClean="0">
                <a:latin typeface="Calibri" panose="020F0502020204030204" pitchFamily="34" charset="0"/>
              </a:rPr>
              <a:t>figure 5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This alerting functionality can be tested in other surveillance systems and potentially incorporated into the state Health Information Exchange (HIE), creating an opportunity to utilize the HIE as a surveillance system.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13788" y="7653289"/>
            <a:ext cx="6473952" cy="64008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Reportable Disease Form</a:t>
            </a:r>
            <a:endParaRPr lang="en-US" dirty="0"/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9758381" y="11927135"/>
            <a:ext cx="7315200" cy="62225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9723745" y="10079596"/>
            <a:ext cx="7315200" cy="1677382"/>
          </a:xfrm>
          <a:prstGeom prst="rect">
            <a:avLst/>
          </a:prstGeom>
          <a:solidFill>
            <a:srgbClr val="F7FFD1"/>
          </a:solidFill>
          <a:ln>
            <a:solidFill>
              <a:srgbClr val="01014B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The system which was initially deployed across three health departments, is currently in use by one health department and does not cover all the reportable diseases in Kentucky.</a:t>
            </a:r>
          </a:p>
          <a:p>
            <a:endParaRPr lang="en-US" sz="3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All conditions reportable in Kentucky are not available via </a:t>
            </a:r>
            <a:r>
              <a:rPr lang="en-US" sz="2000" i="1" dirty="0">
                <a:latin typeface="Calibri" panose="020F0502020204030204" pitchFamily="34" charset="0"/>
              </a:rPr>
              <a:t>HealthSIS</a:t>
            </a:r>
            <a:r>
              <a:rPr lang="en-US" sz="2000" i="1" dirty="0" smtClean="0">
                <a:latin typeface="Calibri" panose="020F0502020204030204" pitchFamily="34" charset="0"/>
              </a:rPr>
              <a:t>.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58381" y="12655899"/>
            <a:ext cx="7315200" cy="3170099"/>
          </a:xfrm>
          <a:prstGeom prst="rect">
            <a:avLst/>
          </a:prstGeom>
          <a:solidFill>
            <a:schemeClr val="bg1"/>
          </a:solidFill>
          <a:ln>
            <a:solidFill>
              <a:srgbClr val="01014B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Guidelines for evaluating surveillance </a:t>
            </a:r>
            <a:r>
              <a:rPr lang="en-US" sz="2000" dirty="0">
                <a:latin typeface="Calibri" panose="020F0502020204030204" pitchFamily="34" charset="0"/>
              </a:rPr>
              <a:t>systems available at: https://</a:t>
            </a:r>
            <a:r>
              <a:rPr lang="en-US" sz="2000" dirty="0" smtClean="0">
                <a:latin typeface="Calibri" panose="020F0502020204030204" pitchFamily="34" charset="0"/>
              </a:rPr>
              <a:t>www.cdc.gov/mmwr/preview/mmwrhtml/00001769.htm  and retrieved April 19, 2017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Stephen </a:t>
            </a:r>
            <a:r>
              <a:rPr lang="en-US" sz="2000" dirty="0">
                <a:latin typeface="Calibri" panose="020F0502020204030204" pitchFamily="34" charset="0"/>
              </a:rPr>
              <a:t>B. Thacker, Donna F. Stroup; Future Directions for Comprehensive Public Health Surveillance and Health Information Systems in the United States. </a:t>
            </a:r>
            <a:r>
              <a:rPr lang="en-US" sz="2000" i="1" dirty="0">
                <a:latin typeface="Calibri" panose="020F0502020204030204" pitchFamily="34" charset="0"/>
              </a:rPr>
              <a:t>Am J </a:t>
            </a:r>
            <a:r>
              <a:rPr lang="en-US" sz="2000" i="1" dirty="0" smtClean="0">
                <a:latin typeface="Calibri" panose="020F0502020204030204" pitchFamily="34" charset="0"/>
              </a:rPr>
              <a:t>Epidemiology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1994; 140 (5): 383-397. doi: 10.1093/oxfordjournals.aje.a117261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Health Surveillance Information System (HealthSiS) User Guide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5" y="489474"/>
            <a:ext cx="2496312" cy="78638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695214" y="2122417"/>
            <a:ext cx="6472113" cy="5303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System Overview 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51167" y="11891176"/>
            <a:ext cx="6291072" cy="3934822"/>
          </a:xfrm>
          <a:prstGeom prst="rect">
            <a:avLst/>
          </a:prstGeom>
          <a:ln w="0">
            <a:solidFill>
              <a:srgbClr val="01014B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11790581" y="15338782"/>
            <a:ext cx="977587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Figure 2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81938" y="11993285"/>
            <a:ext cx="977587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Figure 5</a:t>
            </a:r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592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Times New Roman</vt:lpstr>
      <vt:lpstr>Wingdings</vt:lpstr>
      <vt:lpstr>Office Theme</vt:lpstr>
      <vt:lpstr>Streamlining Reportable Disease Surveillance: Utilizing an Alerts-Based Surveillance System to Extract Data from a  Regional Hospital for Automatic Disease Reporting to a District Health Department in Northern Kentucky  Ekaette Joseph-Isang¹, Douglas A. Thoroughman², Kelly Giesbrecht³, Marzieh Hatamzadeh4, Sara Robeson¹ and Joyce Rice³  (1)Kentucky Department for Public Health, (2)Centers for Disease Control and Prevention (CDC), (3)Northern Kentucky Independent District Health Department, (4)Northern Kentucky University)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Viens</dc:creator>
  <cp:lastModifiedBy>Joseph-Isang, Ekaette (CHFS DPH EPB)</cp:lastModifiedBy>
  <cp:revision>148</cp:revision>
  <cp:lastPrinted>2017-04-20T14:26:11Z</cp:lastPrinted>
  <dcterms:created xsi:type="dcterms:W3CDTF">2013-01-28T22:40:39Z</dcterms:created>
  <dcterms:modified xsi:type="dcterms:W3CDTF">2017-05-16T16:11:20Z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496181993</vt:i4>
  </property>
  <property fmtid="{D5CDD505-2E9C-101B-9397-08002B2CF9AE}" pid="3" name="_NewReviewCycle">
    <vt:lpwstr/>
  </property>
  <property fmtid="{D5CDD505-2E9C-101B-9397-08002B2CF9AE}" pid="4" name="_EmailSubject">
    <vt:lpwstr>CSTE Poster 2017 - Emergint (HealthSIS)</vt:lpwstr>
  </property>
  <property fmtid="{D5CDD505-2E9C-101B-9397-08002B2CF9AE}" pid="5" name="_AuthorEmail">
    <vt:lpwstr>douglas.thoroughman@ky.gov</vt:lpwstr>
  </property>
  <property fmtid="{D5CDD505-2E9C-101B-9397-08002B2CF9AE}" pid="6" name="_AuthorEmailDisplayName">
    <vt:lpwstr>Thoroughman, Douglas  (CHS-PH)</vt:lpwstr>
  </property>
</Properties>
</file>