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2"/>
  </p:sldMasterIdLst>
  <p:notesMasterIdLst>
    <p:notesMasterId r:id="rId4"/>
  </p:notesMasterIdLst>
  <p:handoutMasterIdLst>
    <p:handoutMasterId r:id="rId5"/>
  </p:handoutMasterIdLst>
  <p:sldIdLst>
    <p:sldId id="263" r:id="rId3"/>
  </p:sldIdLst>
  <p:sldSz cx="51206400" cy="36576000"/>
  <p:notesSz cx="9236075" cy="7010400"/>
  <p:defaultTextStyle>
    <a:defPPr>
      <a:defRPr lang="en-US"/>
    </a:defPPr>
    <a:lvl1pPr algn="l" rtl="0" eaLnBrk="0" fontAlgn="base" hangingPunct="0">
      <a:spcBef>
        <a:spcPct val="20000"/>
      </a:spcBef>
      <a:spcAft>
        <a:spcPct val="0"/>
      </a:spcAft>
      <a:buChar char="•"/>
      <a:defRPr sz="99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20000"/>
      </a:spcBef>
      <a:spcAft>
        <a:spcPct val="0"/>
      </a:spcAft>
      <a:buChar char="•"/>
      <a:defRPr sz="99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20000"/>
      </a:spcBef>
      <a:spcAft>
        <a:spcPct val="0"/>
      </a:spcAft>
      <a:buChar char="•"/>
      <a:defRPr sz="99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20000"/>
      </a:spcBef>
      <a:spcAft>
        <a:spcPct val="0"/>
      </a:spcAft>
      <a:buChar char="•"/>
      <a:defRPr sz="99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20000"/>
      </a:spcBef>
      <a:spcAft>
        <a:spcPct val="0"/>
      </a:spcAft>
      <a:buChar char="•"/>
      <a:defRPr sz="99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99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99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99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99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520">
          <p15:clr>
            <a:srgbClr val="A4A3A4"/>
          </p15:clr>
        </p15:guide>
        <p15:guide id="2" pos="1612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rk Johnson (IWNM)" initials="" lastIdx="4" clrIdx="0"/>
  <p:cmAuthor id="1" name="v-debuye" initials="" lastIdx="8" clrIdx="1"/>
  <p:cmAuthor id="2" name="a-bumont" initials="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Rg st="1" end="1"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8AA5DC"/>
    <a:srgbClr val="FFFFFF"/>
    <a:srgbClr val="FF33CC"/>
    <a:srgbClr val="333333"/>
    <a:srgbClr val="FFFFCC"/>
    <a:srgbClr val="004442"/>
    <a:srgbClr val="008080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69" autoAdjust="0"/>
    <p:restoredTop sz="96307" autoAdjust="0"/>
  </p:normalViewPr>
  <p:slideViewPr>
    <p:cSldViewPr>
      <p:cViewPr varScale="1">
        <p:scale>
          <a:sx n="25" d="100"/>
          <a:sy n="25" d="100"/>
        </p:scale>
        <p:origin x="684" y="18"/>
      </p:cViewPr>
      <p:guideLst>
        <p:guide orient="horz" pos="11520"/>
        <p:guide pos="1612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2466673181361264E-2"/>
          <c:y val="5.9470829114798826E-2"/>
          <c:w val="0.84988336087553618"/>
          <c:h val="0.9007556316580597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Allied Health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Hand Hygiene </c:v>
                </c:pt>
                <c:pt idx="1">
                  <c:v>Transmission Precautions </c:v>
                </c:pt>
                <c:pt idx="2">
                  <c:v>Sterilization 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1.5</c:v>
                </c:pt>
                <c:pt idx="1">
                  <c:v>4</c:v>
                </c:pt>
                <c:pt idx="2">
                  <c:v>3.5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Nursing 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Hand Hygiene </c:v>
                </c:pt>
                <c:pt idx="1">
                  <c:v>Transmission Precautions </c:v>
                </c:pt>
                <c:pt idx="2">
                  <c:v>Sterilization 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1</c:v>
                </c:pt>
                <c:pt idx="1">
                  <c:v>1.5</c:v>
                </c:pt>
                <c:pt idx="2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66482792"/>
        <c:axId val="566480440"/>
      </c:barChart>
      <c:catAx>
        <c:axId val="5664827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6480440"/>
        <c:crosses val="autoZero"/>
        <c:auto val="1"/>
        <c:lblAlgn val="ctr"/>
        <c:lblOffset val="100"/>
        <c:noMultiLvlLbl val="0"/>
      </c:catAx>
      <c:valAx>
        <c:axId val="5664804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64827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0581914315659509"/>
          <c:y val="0.37517881422103155"/>
          <c:w val="0.16866778419965794"/>
          <c:h val="0.1216367865297815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0.43167</cdr:x>
      <cdr:y>0.01379</cdr:y>
    </cdr:from>
    <cdr:to>
      <cdr:x>0.72964</cdr:x>
      <cdr:y>0.04908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971525" y="185787"/>
          <a:ext cx="5502515" cy="47533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1600" dirty="0" smtClean="0"/>
            <a:t>Comparison of Time per Subject Matter </a:t>
          </a:r>
          <a:endParaRPr lang="en-US" sz="16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87800" cy="388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398" tIns="46199" rIns="92398" bIns="46199" numCol="1" anchor="t" anchorCtr="0" compatLnSpc="1">
            <a:prstTxWarp prst="textNoShape">
              <a:avLst/>
            </a:prstTxWarp>
          </a:bodyPr>
          <a:lstStyle>
            <a:lvl1pPr defTabSz="923925"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13350" y="0"/>
            <a:ext cx="3986213" cy="388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398" tIns="46199" rIns="92398" bIns="46199" numCol="1" anchor="t" anchorCtr="0" compatLnSpc="1">
            <a:prstTxWarp prst="textNoShape">
              <a:avLst/>
            </a:prstTxWarp>
          </a:bodyPr>
          <a:lstStyle>
            <a:lvl1pPr algn="r" defTabSz="923925"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21463"/>
            <a:ext cx="3987800" cy="388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398" tIns="46199" rIns="92398" bIns="46199" numCol="1" anchor="b" anchorCtr="0" compatLnSpc="1">
            <a:prstTxWarp prst="textNoShape">
              <a:avLst/>
            </a:prstTxWarp>
          </a:bodyPr>
          <a:lstStyle>
            <a:lvl1pPr defTabSz="923925"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13350" y="6621463"/>
            <a:ext cx="3986213" cy="388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398" tIns="46199" rIns="92398" bIns="46199" numCol="1" anchor="b" anchorCtr="0" compatLnSpc="1">
            <a:prstTxWarp prst="textNoShape">
              <a:avLst/>
            </a:prstTxWarp>
          </a:bodyPr>
          <a:lstStyle>
            <a:lvl1pPr algn="r" defTabSz="923925"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fld id="{51174361-862A-42D6-B3EE-881F47FEA0E5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16068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430280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40163" y="11361738"/>
            <a:ext cx="43526075" cy="78406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80325" y="20726400"/>
            <a:ext cx="35845750" cy="93472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16B3DE-DF09-4906-844B-5EE0F3CA3599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0366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B589F5-D518-43B7-B956-3BF6DAD420C8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5431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125275" y="1465263"/>
            <a:ext cx="11520488" cy="312070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60638" y="1465263"/>
            <a:ext cx="34412237" cy="312070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77BDF0-292A-494B-9D2E-6D647367B3A4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14902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638" y="1465263"/>
            <a:ext cx="46085125" cy="6096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560638" y="8534400"/>
            <a:ext cx="22966362" cy="241379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5679400" y="8534400"/>
            <a:ext cx="22966363" cy="119919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25679400" y="20678775"/>
            <a:ext cx="22966363" cy="119935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2560638" y="33307338"/>
            <a:ext cx="11947525" cy="254000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17495838" y="33307338"/>
            <a:ext cx="16214725" cy="254000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36698238" y="33307338"/>
            <a:ext cx="11947525" cy="2540000"/>
          </a:xfrm>
        </p:spPr>
        <p:txBody>
          <a:bodyPr/>
          <a:lstStyle>
            <a:lvl1pPr>
              <a:defRPr/>
            </a:lvl1pPr>
          </a:lstStyle>
          <a:p>
            <a:fld id="{399F81F1-3B06-4A4B-9BD7-73B44DED6B47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8313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1B922D-2EB9-440C-AD24-8BCA926725CE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4119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4950" y="23502938"/>
            <a:ext cx="43526075" cy="72644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44950" y="15501938"/>
            <a:ext cx="43526075" cy="80010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70FA14-9D39-4806-949E-B3BE3891BC43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8839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60638" y="8534400"/>
            <a:ext cx="22966362" cy="241379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79400" y="8534400"/>
            <a:ext cx="22966363" cy="241379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6C924F-BBDA-41FD-9C55-1FB7E56E7068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571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0638" y="8186738"/>
            <a:ext cx="22625050" cy="3413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0638" y="11599863"/>
            <a:ext cx="22625050" cy="210724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012775" y="8186738"/>
            <a:ext cx="22632988" cy="3413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012775" y="11599863"/>
            <a:ext cx="22632988" cy="210724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7FBADF-B505-4198-8365-9B71066E0556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3792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942252-4A21-4631-A3D7-208DDDEC7C17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380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AFCFBB-598A-4730-9CBA-908DB7144FCC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9127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638" y="1455738"/>
            <a:ext cx="16846550" cy="61976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19963" y="1455738"/>
            <a:ext cx="28625800" cy="31216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638" y="7653338"/>
            <a:ext cx="16846550" cy="25019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657E9A-23B7-4516-94D3-88C02B0CF07E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1193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36175" y="25603200"/>
            <a:ext cx="30724475" cy="30226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36175" y="3268663"/>
            <a:ext cx="30724475" cy="21945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36175" y="28625800"/>
            <a:ext cx="30724475" cy="42926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28F014-7DFC-418B-9919-09D778EA7847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2140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81" name="Rectangle 13"/>
          <p:cNvSpPr>
            <a:spLocks noChangeAspect="1" noChangeArrowheads="1"/>
          </p:cNvSpPr>
          <p:nvPr/>
        </p:nvSpPr>
        <p:spPr bwMode="auto">
          <a:xfrm>
            <a:off x="0" y="6689725"/>
            <a:ext cx="12814300" cy="29886275"/>
          </a:xfrm>
          <a:prstGeom prst="rect">
            <a:avLst/>
          </a:prstGeom>
          <a:solidFill>
            <a:schemeClr val="accent5">
              <a:lumMod val="90000"/>
              <a:alpha val="50000"/>
            </a:schemeClr>
          </a:solidFill>
          <a:ln>
            <a:noFill/>
          </a:ln>
          <a:effectLst/>
          <a:extLst/>
        </p:spPr>
        <p:txBody>
          <a:bodyPr wrap="none" lIns="274430" tIns="138248" rIns="274430" bIns="138248" anchor="ctr"/>
          <a:lstStyle/>
          <a:p>
            <a:pPr marL="1027113" indent="-1027113" algn="ctr" defTabSz="6288088"/>
            <a:endParaRPr lang="en-US" dirty="0"/>
          </a:p>
        </p:txBody>
      </p:sp>
      <p:pic>
        <p:nvPicPr>
          <p:cNvPr id="83982" name="Picture 14" descr="MPj03905180000[1]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999" b="72250"/>
          <a:stretch>
            <a:fillRect/>
          </a:stretch>
        </p:blipFill>
        <p:spPr bwMode="auto">
          <a:xfrm>
            <a:off x="29964063" y="0"/>
            <a:ext cx="10726737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83983" name="Picture 15" descr="MPj03211020000[1]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6000" b="34750"/>
          <a:stretch>
            <a:fillRect/>
          </a:stretch>
        </p:blipFill>
        <p:spPr bwMode="auto">
          <a:xfrm>
            <a:off x="40636825" y="0"/>
            <a:ext cx="10569575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83984" name="Picture 16" descr="MPj03905200000[1]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750" b="22501"/>
          <a:stretch>
            <a:fillRect/>
          </a:stretch>
        </p:blipFill>
        <p:spPr bwMode="auto">
          <a:xfrm>
            <a:off x="20650200" y="0"/>
            <a:ext cx="9342438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83985" name="Line 17"/>
          <p:cNvSpPr>
            <a:spLocks noChangeShapeType="1"/>
          </p:cNvSpPr>
          <p:nvPr/>
        </p:nvSpPr>
        <p:spPr bwMode="auto">
          <a:xfrm>
            <a:off x="0" y="6689725"/>
            <a:ext cx="51206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274430" tIns="138248" rIns="274430" bIns="138248"/>
          <a:lstStyle/>
          <a:p>
            <a:endParaRPr lang="en-US" dirty="0"/>
          </a:p>
        </p:txBody>
      </p:sp>
      <p:sp>
        <p:nvSpPr>
          <p:cNvPr id="83986" name="Line 18"/>
          <p:cNvSpPr>
            <a:spLocks noChangeShapeType="1"/>
          </p:cNvSpPr>
          <p:nvPr/>
        </p:nvSpPr>
        <p:spPr bwMode="auto">
          <a:xfrm>
            <a:off x="0" y="7150100"/>
            <a:ext cx="51206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274430" tIns="138248" rIns="274430" bIns="138248"/>
          <a:lstStyle/>
          <a:p>
            <a:endParaRPr lang="en-US" dirty="0"/>
          </a:p>
        </p:txBody>
      </p:sp>
      <p:sp>
        <p:nvSpPr>
          <p:cNvPr id="83987" name="Line 19"/>
          <p:cNvSpPr>
            <a:spLocks noChangeShapeType="1"/>
          </p:cNvSpPr>
          <p:nvPr/>
        </p:nvSpPr>
        <p:spPr bwMode="auto">
          <a:xfrm>
            <a:off x="12827000" y="35801300"/>
            <a:ext cx="383921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274430" tIns="138248" rIns="274430" bIns="138248"/>
          <a:lstStyle/>
          <a:p>
            <a:endParaRPr lang="en-US" dirty="0"/>
          </a:p>
        </p:txBody>
      </p:sp>
      <p:sp>
        <p:nvSpPr>
          <p:cNvPr id="83988" name="Line 20"/>
          <p:cNvSpPr>
            <a:spLocks noChangeShapeType="1"/>
          </p:cNvSpPr>
          <p:nvPr/>
        </p:nvSpPr>
        <p:spPr bwMode="auto">
          <a:xfrm>
            <a:off x="12814300" y="6689725"/>
            <a:ext cx="0" cy="298862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274430" tIns="138248" rIns="274430" bIns="138248"/>
          <a:lstStyle/>
          <a:p>
            <a:endParaRPr lang="en-US" dirty="0"/>
          </a:p>
        </p:txBody>
      </p:sp>
      <p:sp>
        <p:nvSpPr>
          <p:cNvPr id="83989" name="Line 21"/>
          <p:cNvSpPr>
            <a:spLocks noChangeShapeType="1"/>
          </p:cNvSpPr>
          <p:nvPr/>
        </p:nvSpPr>
        <p:spPr bwMode="auto">
          <a:xfrm>
            <a:off x="1062038" y="6721475"/>
            <a:ext cx="0" cy="299243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274430" tIns="138248" rIns="274430" bIns="138248"/>
          <a:lstStyle/>
          <a:p>
            <a:endParaRPr lang="en-US" dirty="0"/>
          </a:p>
        </p:txBody>
      </p:sp>
      <p:sp>
        <p:nvSpPr>
          <p:cNvPr id="83990" name="Line 22"/>
          <p:cNvSpPr>
            <a:spLocks noChangeShapeType="1"/>
          </p:cNvSpPr>
          <p:nvPr/>
        </p:nvSpPr>
        <p:spPr bwMode="auto">
          <a:xfrm>
            <a:off x="13544550" y="0"/>
            <a:ext cx="0" cy="36576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274430" tIns="138248" rIns="274430" bIns="138248"/>
          <a:lstStyle/>
          <a:p>
            <a:endParaRPr lang="en-US" dirty="0"/>
          </a:p>
        </p:txBody>
      </p:sp>
      <p:sp>
        <p:nvSpPr>
          <p:cNvPr id="83991" name="Line 23"/>
          <p:cNvSpPr>
            <a:spLocks noChangeShapeType="1"/>
          </p:cNvSpPr>
          <p:nvPr/>
        </p:nvSpPr>
        <p:spPr bwMode="auto">
          <a:xfrm>
            <a:off x="25949275" y="7150100"/>
            <a:ext cx="0" cy="29425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274430" tIns="138248" rIns="274430" bIns="138248"/>
          <a:lstStyle/>
          <a:p>
            <a:endParaRPr lang="en-US" dirty="0"/>
          </a:p>
        </p:txBody>
      </p:sp>
      <p:sp>
        <p:nvSpPr>
          <p:cNvPr id="83992" name="Line 24"/>
          <p:cNvSpPr>
            <a:spLocks noChangeShapeType="1"/>
          </p:cNvSpPr>
          <p:nvPr/>
        </p:nvSpPr>
        <p:spPr bwMode="auto">
          <a:xfrm>
            <a:off x="38392100" y="7150100"/>
            <a:ext cx="0" cy="29425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274430" tIns="138248" rIns="274430" bIns="138248"/>
          <a:lstStyle/>
          <a:p>
            <a:endParaRPr lang="en-US" dirty="0"/>
          </a:p>
        </p:txBody>
      </p:sp>
      <p:sp>
        <p:nvSpPr>
          <p:cNvPr id="83993" name="Line 25"/>
          <p:cNvSpPr>
            <a:spLocks noChangeShapeType="1"/>
          </p:cNvSpPr>
          <p:nvPr/>
        </p:nvSpPr>
        <p:spPr bwMode="auto">
          <a:xfrm>
            <a:off x="50028475" y="7150100"/>
            <a:ext cx="0" cy="29425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274430" tIns="138248" rIns="274430" bIns="138248"/>
          <a:lstStyle/>
          <a:p>
            <a:endParaRPr lang="en-US" dirty="0"/>
          </a:p>
        </p:txBody>
      </p:sp>
      <p:sp>
        <p:nvSpPr>
          <p:cNvPr id="83994" name="Rectangle 26"/>
          <p:cNvSpPr>
            <a:spLocks noChangeAspect="1" noChangeArrowheads="1"/>
          </p:cNvSpPr>
          <p:nvPr/>
        </p:nvSpPr>
        <p:spPr bwMode="auto">
          <a:xfrm>
            <a:off x="0" y="7938"/>
            <a:ext cx="20802600" cy="13636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/>
          <a:extLst/>
        </p:spPr>
        <p:txBody>
          <a:bodyPr wrap="none" lIns="274430" tIns="138248" rIns="274430" bIns="138248" anchor="ctr"/>
          <a:lstStyle/>
          <a:p>
            <a:endParaRPr lang="en-US" dirty="0"/>
          </a:p>
        </p:txBody>
      </p:sp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60638" y="1465263"/>
            <a:ext cx="46085125" cy="609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2" tIns="45696" rIns="91392" bIns="4569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60638" y="8534400"/>
            <a:ext cx="46085125" cy="24137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2" tIns="45696" rIns="91392" bIns="4569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839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560638" y="33307338"/>
            <a:ext cx="11947525" cy="254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2" tIns="45696" rIns="91392" bIns="45696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600"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7495838" y="33307338"/>
            <a:ext cx="16214725" cy="254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2" tIns="45696" rIns="91392" bIns="45696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FontTx/>
              <a:buNone/>
              <a:defRPr sz="1600"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839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6698238" y="33307338"/>
            <a:ext cx="11947525" cy="254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2" tIns="45696" rIns="91392" bIns="45696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600">
                <a:latin typeface="+mn-lt"/>
              </a:defRPr>
            </a:lvl1pPr>
          </a:lstStyle>
          <a:p>
            <a:fld id="{1E2B1309-A9D8-4C66-99C6-860A28674D7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39725" indent="-339725" algn="l" rtl="0" eaLnBrk="1" fontAlgn="base" hangingPunct="1">
        <a:spcBef>
          <a:spcPct val="20000"/>
        </a:spcBef>
        <a:spcAft>
          <a:spcPct val="0"/>
        </a:spcAft>
        <a:buChar char="•"/>
        <a:defRPr sz="33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7338" algn="l" rtl="0" eaLnBrk="1" fontAlgn="base" hangingPunct="1">
        <a:spcBef>
          <a:spcPct val="20000"/>
        </a:spcBef>
        <a:spcAft>
          <a:spcPct val="0"/>
        </a:spcAft>
        <a:buChar char="–"/>
        <a:defRPr sz="2700">
          <a:solidFill>
            <a:schemeClr val="tx1"/>
          </a:solidFill>
          <a:latin typeface="+mn-lt"/>
        </a:defRPr>
      </a:lvl2pPr>
      <a:lvl3pPr marL="1141413" indent="-227013" algn="l" rtl="0" eaLnBrk="1" fontAlgn="base" hangingPunct="1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</a:defRPr>
      </a:lvl3pPr>
      <a:lvl4pPr marL="1601788" indent="-234950" algn="l" rtl="0" eaLnBrk="1" fontAlgn="base" hangingPunct="1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</a:defRPr>
      </a:lvl4pPr>
      <a:lvl5pPr marL="2055813" indent="-227013" algn="l" rtl="0" eaLnBrk="1" fontAlgn="base" hangingPunct="1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5pPr>
      <a:lvl6pPr marL="2513013" indent="-227013" algn="l" rtl="0" eaLnBrk="1" fontAlgn="base" hangingPunct="1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6pPr>
      <a:lvl7pPr marL="2970213" indent="-227013" algn="l" rtl="0" eaLnBrk="1" fontAlgn="base" hangingPunct="1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7pPr>
      <a:lvl8pPr marL="3427413" indent="-227013" algn="l" rtl="0" eaLnBrk="1" fontAlgn="base" hangingPunct="1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8pPr>
      <a:lvl9pPr marL="3884613" indent="-227013" algn="l" rtl="0" eaLnBrk="1" fontAlgn="base" hangingPunct="1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3" Type="http://schemas.openxmlformats.org/officeDocument/2006/relationships/image" Target="../media/image5.png"/><Relationship Id="rId7" Type="http://schemas.openxmlformats.org/officeDocument/2006/relationships/image" Target="../media/image7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6" Type="http://schemas.openxmlformats.org/officeDocument/2006/relationships/chart" Target="../charts/chart1.xml"/><Relationship Id="rId5" Type="http://schemas.openxmlformats.org/officeDocument/2006/relationships/hyperlink" Target="https://www.unmc.edu/alliedhealth/about/index.html" TargetMode="External"/><Relationship Id="rId4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>
          <a:xfrm>
            <a:off x="13500100" y="1350963"/>
            <a:ext cx="36490275" cy="3879850"/>
          </a:xfrm>
          <a:noFill/>
        </p:spPr>
        <p:txBody>
          <a:bodyPr/>
          <a:lstStyle/>
          <a:p>
            <a:r>
              <a:rPr lang="en-US" sz="9000" b="1" dirty="0" smtClean="0">
                <a:solidFill>
                  <a:schemeClr val="accent1">
                    <a:lumMod val="25000"/>
                  </a:schemeClr>
                </a:solidFill>
              </a:rPr>
              <a:t>Infection Control Educational Content in Nursing and Allied Health Schools in Nebraska </a:t>
            </a:r>
            <a:endParaRPr lang="en-US" sz="9000" b="1" dirty="0">
              <a:solidFill>
                <a:schemeClr val="accent1">
                  <a:lumMod val="25000"/>
                </a:schemeClr>
              </a:solidFill>
            </a:endParaRP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426197" y="6465592"/>
            <a:ext cx="10283825" cy="10433340"/>
          </a:xfrm>
          <a:noFill/>
        </p:spPr>
        <p:txBody>
          <a:bodyPr lIns="91440" tIns="45720" rIns="91440" bIns="45720"/>
          <a:lstStyle/>
          <a:p>
            <a:pPr marL="0" indent="0">
              <a:lnSpc>
                <a:spcPct val="115000"/>
              </a:lnSpc>
              <a:spcBef>
                <a:spcPct val="0"/>
              </a:spcBef>
              <a:spcAft>
                <a:spcPct val="75000"/>
              </a:spcAft>
              <a:buFontTx/>
              <a:buNone/>
            </a:pPr>
            <a:endParaRPr lang="en-US" sz="2100" dirty="0">
              <a:latin typeface="+mj-lt"/>
            </a:endParaRPr>
          </a:p>
          <a:p>
            <a:pPr marL="0" indent="0" algn="ctr">
              <a:spcBef>
                <a:spcPct val="0"/>
              </a:spcBef>
              <a:spcAft>
                <a:spcPct val="65000"/>
              </a:spcAft>
              <a:buFontTx/>
              <a:buNone/>
            </a:pPr>
            <a:r>
              <a:rPr lang="en-US" sz="4500" b="1" dirty="0">
                <a:solidFill>
                  <a:schemeClr val="accent1">
                    <a:lumMod val="25000"/>
                  </a:schemeClr>
                </a:solidFill>
                <a:latin typeface="+mj-lt"/>
              </a:rPr>
              <a:t>BACKGROUND</a:t>
            </a:r>
          </a:p>
          <a:p>
            <a:pPr eaLnBrk="0" hangingPunct="0">
              <a:spcBef>
                <a:spcPts val="600"/>
              </a:spcBef>
              <a:spcAft>
                <a:spcPts val="600"/>
              </a:spcAft>
              <a:buClr>
                <a:srgbClr val="008080"/>
              </a:buClr>
              <a:buSzPct val="115000"/>
            </a:pPr>
            <a:r>
              <a:rPr lang="en-US" sz="4000" dirty="0" smtClean="0"/>
              <a:t>Currently </a:t>
            </a:r>
            <a:r>
              <a:rPr lang="en-US" sz="4000" dirty="0"/>
              <a:t>in Nebraska there is limited guidance for pre-professional programs on what should be taught in infection control </a:t>
            </a:r>
            <a:r>
              <a:rPr lang="en-US" sz="4000" dirty="0" smtClean="0"/>
              <a:t>curriculums. </a:t>
            </a:r>
            <a:r>
              <a:rPr lang="en-US" sz="4000" dirty="0"/>
              <a:t>Programs typically teach to what they believe will be asked on the licensure exams. </a:t>
            </a:r>
            <a:endParaRPr lang="en-US" sz="4000" dirty="0" smtClean="0"/>
          </a:p>
          <a:p>
            <a:pPr eaLnBrk="0" hangingPunct="0">
              <a:spcBef>
                <a:spcPts val="600"/>
              </a:spcBef>
              <a:spcAft>
                <a:spcPts val="600"/>
              </a:spcAft>
              <a:buClr>
                <a:srgbClr val="008080"/>
              </a:buClr>
              <a:buSzPct val="115000"/>
            </a:pPr>
            <a:r>
              <a:rPr lang="en-US" sz="4000" dirty="0">
                <a:solidFill>
                  <a:schemeClr val="bg2">
                    <a:lumMod val="50000"/>
                  </a:schemeClr>
                </a:solidFill>
              </a:rPr>
              <a:t>The objective was </a:t>
            </a:r>
            <a:r>
              <a:rPr lang="en-US" sz="4000" dirty="0" smtClean="0">
                <a:solidFill>
                  <a:schemeClr val="bg2">
                    <a:lumMod val="50000"/>
                  </a:schemeClr>
                </a:solidFill>
              </a:rPr>
              <a:t>to determine the time spent and content of infection </a:t>
            </a:r>
            <a:r>
              <a:rPr lang="en-US" sz="4000" dirty="0">
                <a:solidFill>
                  <a:schemeClr val="bg2">
                    <a:lumMod val="50000"/>
                  </a:schemeClr>
                </a:solidFill>
              </a:rPr>
              <a:t>prevention </a:t>
            </a:r>
            <a:r>
              <a:rPr lang="en-US" sz="4000" dirty="0" smtClean="0">
                <a:solidFill>
                  <a:schemeClr val="bg2">
                    <a:lumMod val="50000"/>
                  </a:schemeClr>
                </a:solidFill>
              </a:rPr>
              <a:t>instruction in </a:t>
            </a:r>
            <a:r>
              <a:rPr lang="en-US" sz="4000" dirty="0">
                <a:solidFill>
                  <a:schemeClr val="bg2">
                    <a:lumMod val="50000"/>
                  </a:schemeClr>
                </a:solidFill>
              </a:rPr>
              <a:t>nursing school and allied health curricula. </a:t>
            </a:r>
          </a:p>
          <a:p>
            <a:pPr eaLnBrk="0" hangingPunct="0">
              <a:spcBef>
                <a:spcPts val="600"/>
              </a:spcBef>
              <a:spcAft>
                <a:spcPts val="600"/>
              </a:spcAft>
              <a:buClr>
                <a:srgbClr val="008080"/>
              </a:buClr>
              <a:buSzPct val="115000"/>
            </a:pPr>
            <a:endParaRPr lang="en-US" sz="4000" dirty="0"/>
          </a:p>
          <a:p>
            <a:pPr eaLnBrk="0" hangingPunct="0">
              <a:spcBef>
                <a:spcPts val="600"/>
              </a:spcBef>
              <a:spcAft>
                <a:spcPts val="600"/>
              </a:spcAft>
              <a:buClr>
                <a:srgbClr val="008080"/>
              </a:buClr>
              <a:buSzPct val="115000"/>
            </a:pP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spcBef>
                <a:spcPts val="600"/>
              </a:spcBef>
              <a:spcAft>
                <a:spcPts val="600"/>
              </a:spcAft>
              <a:buClr>
                <a:srgbClr val="008080"/>
              </a:buClr>
              <a:buSzPct val="115000"/>
            </a:pP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945" name="Text Box 49"/>
          <p:cNvSpPr txBox="1">
            <a:spLocks noChangeArrowheads="1"/>
          </p:cNvSpPr>
          <p:nvPr/>
        </p:nvSpPr>
        <p:spPr bwMode="auto">
          <a:xfrm>
            <a:off x="16678275" y="5375275"/>
            <a:ext cx="30135513" cy="8947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274430" tIns="138248" rIns="274430" bIns="138248">
            <a:spAutoFit/>
          </a:bodyPr>
          <a:lstStyle>
            <a:lvl1pPr marL="1027113" indent="-1027113" defTabSz="6288088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defTabSz="6288088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defTabSz="6288088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defTabSz="6288088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defTabSz="6288088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defTabSz="6288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defTabSz="6288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defTabSz="6288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defTabSz="6288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4000" dirty="0"/>
              <a:t>Madison Sullivan, Public Health Associate, CDC; Maureen R. Tierney MD, MSc. Director, HAI Program, Nebraska DHHS  </a:t>
            </a:r>
          </a:p>
        </p:txBody>
      </p:sp>
      <p:sp>
        <p:nvSpPr>
          <p:cNvPr id="80982" name="Rectangle 86"/>
          <p:cNvSpPr>
            <a:spLocks noChangeArrowheads="1"/>
          </p:cNvSpPr>
          <p:nvPr/>
        </p:nvSpPr>
        <p:spPr bwMode="auto">
          <a:xfrm>
            <a:off x="13386422" y="7142955"/>
            <a:ext cx="11503025" cy="424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39725" indent="-339725" algn="ctr" eaLnBrk="1" hangingPunct="1">
              <a:spcBef>
                <a:spcPct val="0"/>
              </a:spcBef>
              <a:spcAft>
                <a:spcPct val="65000"/>
              </a:spcAft>
              <a:buFontTx/>
              <a:buNone/>
              <a:tabLst>
                <a:tab pos="1028700" algn="l"/>
              </a:tabLst>
            </a:pPr>
            <a:r>
              <a:rPr lang="en-US" sz="4500" b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METHODS</a:t>
            </a:r>
          </a:p>
          <a:p>
            <a:pPr marL="796925" lvl="1" indent="-339725" eaLnBrk="1" hangingPunct="1">
              <a:spcBef>
                <a:spcPts val="600"/>
              </a:spcBef>
              <a:spcAft>
                <a:spcPts val="600"/>
              </a:spcAft>
              <a:buFontTx/>
              <a:buNone/>
              <a:tabLst>
                <a:tab pos="914400" algn="l"/>
                <a:tab pos="1033272" algn="l"/>
              </a:tabLst>
            </a:pPr>
            <a:r>
              <a:rPr lang="en-US" sz="4500" b="1" i="1" dirty="0" smtClean="0">
                <a:solidFill>
                  <a:schemeClr val="accent1">
                    <a:lumMod val="25000"/>
                  </a:schemeClr>
                </a:solidFill>
                <a:latin typeface="+mn-lt"/>
              </a:rPr>
              <a:t>Nursing </a:t>
            </a:r>
          </a:p>
          <a:p>
            <a:pPr marL="796925" lvl="1" indent="-339725" eaLnBrk="1" hangingPunct="1">
              <a:spcBef>
                <a:spcPts val="600"/>
              </a:spcBef>
              <a:spcAft>
                <a:spcPts val="600"/>
              </a:spcAft>
              <a:buFontTx/>
              <a:buNone/>
              <a:tabLst>
                <a:tab pos="914400" algn="l"/>
                <a:tab pos="1033272" algn="l"/>
              </a:tabLst>
            </a:pPr>
            <a:endParaRPr lang="en-US" sz="4500" b="1" i="1" dirty="0">
              <a:solidFill>
                <a:schemeClr val="accent1">
                  <a:lumMod val="25000"/>
                </a:schemeClr>
              </a:solidFill>
              <a:latin typeface="+mn-lt"/>
            </a:endParaRPr>
          </a:p>
          <a:p>
            <a:pPr marL="800100" lvl="1" indent="-342900" eaLnBrk="1" hangingPunct="1">
              <a:spcBef>
                <a:spcPts val="600"/>
              </a:spcBef>
              <a:spcAft>
                <a:spcPts val="600"/>
              </a:spcAft>
              <a:tabLst>
                <a:tab pos="914400" algn="l"/>
                <a:tab pos="1033272" algn="l"/>
              </a:tabLst>
            </a:pPr>
            <a:r>
              <a:rPr lang="en-US" sz="4000" dirty="0" smtClean="0">
                <a:latin typeface="+mn-lt"/>
                <a:cs typeface="Times New Roman" pitchFamily="18" charset="0"/>
              </a:rPr>
              <a:t>A request was sent to 36 nursing programs for a description of their infection prevention content for the 2016-2017 school year </a:t>
            </a:r>
          </a:p>
          <a:p>
            <a:pPr marL="800100" lvl="1" indent="-342900" eaLnBrk="1" hangingPunct="1">
              <a:spcBef>
                <a:spcPts val="600"/>
              </a:spcBef>
              <a:spcAft>
                <a:spcPts val="600"/>
              </a:spcAft>
              <a:tabLst>
                <a:tab pos="914400" algn="l"/>
                <a:tab pos="1033272" algn="l"/>
              </a:tabLst>
            </a:pPr>
            <a:r>
              <a:rPr lang="en-US" sz="4000" dirty="0" smtClean="0">
                <a:latin typeface="+mn-lt"/>
                <a:cs typeface="Times New Roman" pitchFamily="18" charset="0"/>
              </a:rPr>
              <a:t>Responses were received from 28 programs; 13 unique nursing schools </a:t>
            </a:r>
          </a:p>
          <a:p>
            <a:pPr marL="800100" lvl="1" indent="-342900" eaLnBrk="1" hangingPunct="1">
              <a:spcBef>
                <a:spcPts val="600"/>
              </a:spcBef>
              <a:spcAft>
                <a:spcPts val="600"/>
              </a:spcAft>
              <a:tabLst>
                <a:tab pos="914400" algn="l"/>
                <a:tab pos="1033272" algn="l"/>
              </a:tabLst>
            </a:pPr>
            <a:r>
              <a:rPr lang="en-US" sz="4000" dirty="0" smtClean="0">
                <a:latin typeface="+mn-lt"/>
                <a:cs typeface="Times New Roman" pitchFamily="18" charset="0"/>
              </a:rPr>
              <a:t>Degrees included</a:t>
            </a:r>
          </a:p>
          <a:p>
            <a:pPr marL="1257300" lvl="2" indent="-342900" eaLnBrk="1" hangingPunct="1">
              <a:spcBef>
                <a:spcPts val="600"/>
              </a:spcBef>
              <a:spcAft>
                <a:spcPts val="600"/>
              </a:spcAft>
              <a:tabLst>
                <a:tab pos="914400" algn="l"/>
                <a:tab pos="1033272" algn="l"/>
              </a:tabLst>
            </a:pPr>
            <a:r>
              <a:rPr lang="en-US" sz="4000" dirty="0" smtClean="0">
                <a:latin typeface="+mn-lt"/>
                <a:cs typeface="Times New Roman" pitchFamily="18" charset="0"/>
              </a:rPr>
              <a:t> Bachelors of Science in Nursing (BSN)</a:t>
            </a:r>
          </a:p>
          <a:p>
            <a:pPr marL="1257300" lvl="2" indent="-342900" eaLnBrk="1" hangingPunct="1">
              <a:spcBef>
                <a:spcPts val="600"/>
              </a:spcBef>
              <a:spcAft>
                <a:spcPts val="600"/>
              </a:spcAft>
              <a:tabLst>
                <a:tab pos="914400" algn="l"/>
                <a:tab pos="1033272" algn="l"/>
              </a:tabLst>
            </a:pPr>
            <a:r>
              <a:rPr lang="en-US" sz="4000" dirty="0" smtClean="0">
                <a:latin typeface="+mn-lt"/>
                <a:cs typeface="Times New Roman" pitchFamily="18" charset="0"/>
              </a:rPr>
              <a:t>Masters of Science in Nursing (MSN) </a:t>
            </a:r>
          </a:p>
          <a:p>
            <a:pPr marL="1257300" lvl="2" indent="-342900" eaLnBrk="1" hangingPunct="1">
              <a:spcBef>
                <a:spcPts val="600"/>
              </a:spcBef>
              <a:spcAft>
                <a:spcPts val="600"/>
              </a:spcAft>
              <a:tabLst>
                <a:tab pos="914400" algn="l"/>
                <a:tab pos="1033272" algn="l"/>
              </a:tabLst>
            </a:pPr>
            <a:r>
              <a:rPr lang="en-US" sz="4000" dirty="0" smtClean="0">
                <a:latin typeface="+mn-lt"/>
                <a:cs typeface="Times New Roman" pitchFamily="18" charset="0"/>
              </a:rPr>
              <a:t>Licensed Practical Nursing (LPN) </a:t>
            </a:r>
          </a:p>
          <a:p>
            <a:pPr marL="1257300" lvl="2" indent="-342900" eaLnBrk="1" hangingPunct="1">
              <a:spcBef>
                <a:spcPts val="600"/>
              </a:spcBef>
              <a:spcAft>
                <a:spcPts val="600"/>
              </a:spcAft>
              <a:tabLst>
                <a:tab pos="914400" algn="l"/>
                <a:tab pos="1033272" algn="l"/>
              </a:tabLst>
            </a:pPr>
            <a:r>
              <a:rPr lang="en-US" sz="4000" dirty="0" smtClean="0">
                <a:latin typeface="+mn-lt"/>
                <a:cs typeface="Times New Roman" pitchFamily="18" charset="0"/>
              </a:rPr>
              <a:t>Associates Degree in Nursing (AND) </a:t>
            </a:r>
          </a:p>
          <a:p>
            <a:pPr marL="1257300" lvl="2" indent="-342900" eaLnBrk="1" hangingPunct="1">
              <a:spcBef>
                <a:spcPts val="600"/>
              </a:spcBef>
              <a:spcAft>
                <a:spcPts val="600"/>
              </a:spcAft>
              <a:tabLst>
                <a:tab pos="914400" algn="l"/>
                <a:tab pos="1033272" algn="l"/>
              </a:tabLst>
            </a:pPr>
            <a:r>
              <a:rPr lang="en-US" sz="4000" dirty="0" smtClean="0">
                <a:latin typeface="+mn-lt"/>
                <a:cs typeface="Times New Roman" pitchFamily="18" charset="0"/>
              </a:rPr>
              <a:t>Registered Nursing (RN) </a:t>
            </a:r>
            <a:endParaRPr lang="en-US" sz="4000" dirty="0">
              <a:latin typeface="+mn-lt"/>
            </a:endParaRPr>
          </a:p>
          <a:p>
            <a:pPr marL="800100" lvl="1" indent="-342900" eaLnBrk="1" hangingPunct="1">
              <a:spcBef>
                <a:spcPts val="600"/>
              </a:spcBef>
              <a:spcAft>
                <a:spcPts val="600"/>
              </a:spcAft>
              <a:tabLst>
                <a:tab pos="1028700" algn="l"/>
              </a:tabLst>
            </a:pPr>
            <a:endParaRPr lang="en-US" sz="4000" dirty="0" smtClean="0">
              <a:latin typeface="+mn-lt"/>
              <a:cs typeface="Times New Roman" pitchFamily="18" charset="0"/>
            </a:endParaRPr>
          </a:p>
          <a:p>
            <a:pPr marL="800100" lvl="1" indent="-342900" eaLnBrk="1" hangingPunct="1">
              <a:spcBef>
                <a:spcPts val="600"/>
              </a:spcBef>
              <a:spcAft>
                <a:spcPts val="600"/>
              </a:spcAft>
              <a:tabLst>
                <a:tab pos="1028700" algn="l"/>
              </a:tabLst>
            </a:pPr>
            <a:endParaRPr lang="en-US" sz="4000" dirty="0">
              <a:latin typeface="+mn-lt"/>
              <a:cs typeface="Times New Roman" pitchFamily="18" charset="0"/>
            </a:endParaRPr>
          </a:p>
          <a:p>
            <a:pPr lvl="1" eaLnBrk="1" hangingPunct="1">
              <a:spcBef>
                <a:spcPts val="600"/>
              </a:spcBef>
              <a:spcAft>
                <a:spcPts val="600"/>
              </a:spcAft>
              <a:buNone/>
              <a:tabLst>
                <a:tab pos="1028700" algn="l"/>
              </a:tabLst>
            </a:pPr>
            <a:r>
              <a:rPr lang="en-US" sz="4400" b="1" i="1" dirty="0" smtClean="0">
                <a:solidFill>
                  <a:schemeClr val="accent1">
                    <a:lumMod val="25000"/>
                  </a:schemeClr>
                </a:solidFill>
                <a:latin typeface="+mn-lt"/>
                <a:cs typeface="Times New Roman" pitchFamily="18" charset="0"/>
              </a:rPr>
              <a:t>Allied Health </a:t>
            </a:r>
          </a:p>
          <a:p>
            <a:pPr lvl="1" eaLnBrk="1" hangingPunct="1">
              <a:spcBef>
                <a:spcPts val="600"/>
              </a:spcBef>
              <a:spcAft>
                <a:spcPts val="600"/>
              </a:spcAft>
              <a:buNone/>
              <a:tabLst>
                <a:tab pos="1028700" algn="l"/>
              </a:tabLst>
            </a:pPr>
            <a:endParaRPr lang="en-US" sz="4400" b="1" i="1" dirty="0" smtClean="0">
              <a:solidFill>
                <a:schemeClr val="accent1">
                  <a:lumMod val="25000"/>
                </a:schemeClr>
              </a:solidFill>
              <a:latin typeface="+mn-lt"/>
              <a:cs typeface="Times New Roman" pitchFamily="18" charset="0"/>
            </a:endParaRPr>
          </a:p>
          <a:p>
            <a:pPr marL="1028700" lvl="1" indent="-571500" eaLnBrk="1" hangingPunct="1">
              <a:spcBef>
                <a:spcPts val="600"/>
              </a:spcBef>
              <a:spcAft>
                <a:spcPts val="600"/>
              </a:spcAft>
              <a:tabLst>
                <a:tab pos="1028700" algn="l"/>
              </a:tabLst>
            </a:pPr>
            <a:r>
              <a:rPr lang="en-US" sz="4000" dirty="0" smtClean="0">
                <a:latin typeface="+mn-lt"/>
                <a:cs typeface="Times New Roman" pitchFamily="18" charset="0"/>
              </a:rPr>
              <a:t>60 allied health programs were surveyed on their infection control curriculum </a:t>
            </a:r>
          </a:p>
          <a:p>
            <a:pPr marL="1028700" lvl="1" indent="-571500" eaLnBrk="1" hangingPunct="1">
              <a:spcBef>
                <a:spcPts val="600"/>
              </a:spcBef>
              <a:spcAft>
                <a:spcPts val="600"/>
              </a:spcAft>
              <a:tabLst>
                <a:tab pos="1028700" algn="l"/>
              </a:tabLst>
            </a:pPr>
            <a:r>
              <a:rPr lang="en-US" sz="4000" dirty="0" smtClean="0">
                <a:latin typeface="+mn-lt"/>
                <a:cs typeface="Times New Roman" pitchFamily="18" charset="0"/>
              </a:rPr>
              <a:t>Responses were received from 20 programs; 8 unique schools.  Information was sought on the time spent and content of instruction of </a:t>
            </a:r>
          </a:p>
          <a:p>
            <a:pPr marL="1485900" lvl="2" indent="-571500" eaLnBrk="1" hangingPunct="1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  <a:tabLst>
                <a:tab pos="1028700" algn="l"/>
              </a:tabLst>
            </a:pPr>
            <a:r>
              <a:rPr lang="en-US" sz="4000" dirty="0" smtClean="0">
                <a:latin typeface="+mn-lt"/>
                <a:cs typeface="Times New Roman" pitchFamily="18" charset="0"/>
              </a:rPr>
              <a:t>hand hygiene, </a:t>
            </a:r>
          </a:p>
          <a:p>
            <a:pPr marL="1485900" lvl="2" indent="-571500" eaLnBrk="1" hangingPunct="1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  <a:tabLst>
                <a:tab pos="1028700" algn="l"/>
              </a:tabLst>
            </a:pPr>
            <a:r>
              <a:rPr lang="en-US" sz="4000" dirty="0" smtClean="0">
                <a:latin typeface="+mn-lt"/>
                <a:cs typeface="Times New Roman" pitchFamily="18" charset="0"/>
              </a:rPr>
              <a:t>Personal Protective Equipment (PPE)  use,</a:t>
            </a:r>
          </a:p>
          <a:p>
            <a:pPr marL="1485900" lvl="2" indent="-571500" eaLnBrk="1" hangingPunct="1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  <a:tabLst>
                <a:tab pos="1028700" algn="l"/>
              </a:tabLst>
            </a:pPr>
            <a:r>
              <a:rPr lang="en-US" sz="4000" dirty="0" smtClean="0">
                <a:latin typeface="+mn-lt"/>
                <a:cs typeface="Times New Roman" pitchFamily="18" charset="0"/>
              </a:rPr>
              <a:t>antibiotic resistance, </a:t>
            </a:r>
          </a:p>
          <a:p>
            <a:pPr marL="1485900" lvl="2" indent="-571500" eaLnBrk="1" hangingPunct="1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  <a:tabLst>
                <a:tab pos="1028700" algn="l"/>
              </a:tabLst>
            </a:pPr>
            <a:r>
              <a:rPr lang="en-US" sz="4000" dirty="0" smtClean="0">
                <a:latin typeface="+mn-lt"/>
                <a:cs typeface="Times New Roman" pitchFamily="18" charset="0"/>
              </a:rPr>
              <a:t>injection safety, </a:t>
            </a:r>
          </a:p>
          <a:p>
            <a:pPr marL="1485900" lvl="2" indent="-571500" eaLnBrk="1" hangingPunct="1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  <a:tabLst>
                <a:tab pos="1028700" algn="l"/>
              </a:tabLst>
            </a:pPr>
            <a:r>
              <a:rPr lang="en-US" sz="4000" dirty="0" smtClean="0">
                <a:latin typeface="+mn-lt"/>
                <a:cs typeface="Times New Roman" pitchFamily="18" charset="0"/>
              </a:rPr>
              <a:t>HAI prevention, and </a:t>
            </a:r>
          </a:p>
          <a:p>
            <a:pPr marL="1485900" lvl="2" indent="-571500" eaLnBrk="1" hangingPunct="1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  <a:tabLst>
                <a:tab pos="1028700" algn="l"/>
              </a:tabLst>
            </a:pPr>
            <a:r>
              <a:rPr lang="en-US" sz="4000" dirty="0" smtClean="0">
                <a:latin typeface="+mn-lt"/>
                <a:cs typeface="Times New Roman" pitchFamily="18" charset="0"/>
              </a:rPr>
              <a:t>knowledge of resources </a:t>
            </a:r>
          </a:p>
          <a:p>
            <a:pPr marL="1028700" lvl="1" indent="-571500" eaLnBrk="1" hangingPunct="1">
              <a:spcBef>
                <a:spcPts val="600"/>
              </a:spcBef>
              <a:spcAft>
                <a:spcPts val="1200"/>
              </a:spcAft>
              <a:tabLst>
                <a:tab pos="1028700" algn="l"/>
              </a:tabLst>
            </a:pPr>
            <a:r>
              <a:rPr lang="en-US" sz="4000" dirty="0" smtClean="0">
                <a:latin typeface="+mn-lt"/>
                <a:cs typeface="Times New Roman" pitchFamily="18" charset="0"/>
              </a:rPr>
              <a:t>The allied health programs that were surveyed included:</a:t>
            </a:r>
          </a:p>
          <a:p>
            <a:pPr marL="1028700" lvl="1" indent="-571500" eaLnBrk="1" hangingPunct="1">
              <a:spcBef>
                <a:spcPts val="600"/>
              </a:spcBef>
              <a:spcAft>
                <a:spcPts val="1200"/>
              </a:spcAft>
              <a:tabLst>
                <a:tab pos="1028700" algn="l"/>
              </a:tabLst>
            </a:pPr>
            <a:r>
              <a:rPr lang="en-US" sz="4000" dirty="0" smtClean="0">
                <a:latin typeface="+mn-lt"/>
                <a:cs typeface="Times New Roman" pitchFamily="18" charset="0"/>
              </a:rPr>
              <a:t>dentistry, dental hygiene, physicians assistant, </a:t>
            </a:r>
          </a:p>
          <a:p>
            <a:pPr marL="1028700" lvl="1" indent="-571500" eaLnBrk="1" hangingPunct="1">
              <a:spcBef>
                <a:spcPts val="600"/>
              </a:spcBef>
              <a:spcAft>
                <a:spcPts val="1200"/>
              </a:spcAft>
              <a:tabLst>
                <a:tab pos="1028700" algn="l"/>
              </a:tabLst>
            </a:pPr>
            <a:r>
              <a:rPr lang="en-US" sz="4000" dirty="0" smtClean="0">
                <a:latin typeface="+mn-lt"/>
                <a:cs typeface="Times New Roman" pitchFamily="18" charset="0"/>
              </a:rPr>
              <a:t>medical laboratory technician,</a:t>
            </a:r>
          </a:p>
          <a:p>
            <a:pPr marL="1028700" lvl="1" indent="-571500" eaLnBrk="1" hangingPunct="1">
              <a:spcBef>
                <a:spcPts val="600"/>
              </a:spcBef>
              <a:spcAft>
                <a:spcPts val="1200"/>
              </a:spcAft>
              <a:tabLst>
                <a:tab pos="1028700" algn="l"/>
              </a:tabLst>
            </a:pPr>
            <a:r>
              <a:rPr lang="en-US" sz="4000" dirty="0" smtClean="0">
                <a:latin typeface="+mn-lt"/>
                <a:cs typeface="Times New Roman" pitchFamily="18" charset="0"/>
              </a:rPr>
              <a:t>occupational therapy, and </a:t>
            </a:r>
          </a:p>
          <a:p>
            <a:pPr marL="1028700" lvl="1" indent="-571500" eaLnBrk="1" hangingPunct="1">
              <a:spcBef>
                <a:spcPts val="600"/>
              </a:spcBef>
              <a:spcAft>
                <a:spcPts val="1200"/>
              </a:spcAft>
              <a:tabLst>
                <a:tab pos="1028700" algn="l"/>
              </a:tabLst>
            </a:pPr>
            <a:r>
              <a:rPr lang="en-US" sz="4000" dirty="0" smtClean="0">
                <a:latin typeface="+mn-lt"/>
                <a:cs typeface="Times New Roman" pitchFamily="18" charset="0"/>
              </a:rPr>
              <a:t>physical therapy </a:t>
            </a:r>
          </a:p>
        </p:txBody>
      </p:sp>
      <p:sp>
        <p:nvSpPr>
          <p:cNvPr id="81220" name="Text Box 324"/>
          <p:cNvSpPr txBox="1">
            <a:spLocks noChangeArrowheads="1"/>
          </p:cNvSpPr>
          <p:nvPr/>
        </p:nvSpPr>
        <p:spPr bwMode="auto">
          <a:xfrm>
            <a:off x="14327348" y="30556200"/>
            <a:ext cx="10283825" cy="750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566738" indent="-566738">
              <a:spcBef>
                <a:spcPct val="0"/>
              </a:spcBef>
              <a:tabLst>
                <a:tab pos="1422400" algn="l"/>
                <a:tab pos="194468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1204913" indent="-406400">
              <a:spcBef>
                <a:spcPct val="0"/>
              </a:spcBef>
              <a:tabLst>
                <a:tab pos="1422400" algn="l"/>
                <a:tab pos="194468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944688" indent="-344488">
              <a:spcBef>
                <a:spcPct val="0"/>
              </a:spcBef>
              <a:tabLst>
                <a:tab pos="1422400" algn="l"/>
                <a:tab pos="194468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2628900" indent="-457200">
              <a:spcBef>
                <a:spcPct val="0"/>
              </a:spcBef>
              <a:tabLst>
                <a:tab pos="1422400" algn="l"/>
                <a:tab pos="194468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3200400" indent="-457200">
              <a:spcBef>
                <a:spcPct val="0"/>
              </a:spcBef>
              <a:tabLst>
                <a:tab pos="1422400" algn="l"/>
                <a:tab pos="194468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657600" indent="-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422400" algn="l"/>
                <a:tab pos="194468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4114800" indent="-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422400" algn="l"/>
                <a:tab pos="194468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4572000" indent="-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422400" algn="l"/>
                <a:tab pos="194468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5029200" indent="-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422400" algn="l"/>
                <a:tab pos="194468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Aft>
                <a:spcPct val="50000"/>
              </a:spcAft>
              <a:buClr>
                <a:srgbClr val="008080"/>
              </a:buClr>
              <a:buSzPct val="115000"/>
              <a:buFont typeface="Wingdings 3" pitchFamily="18" charset="2"/>
              <a:buNone/>
            </a:pPr>
            <a:endParaRPr lang="en-US" dirty="0">
              <a:latin typeface="+mj-lt"/>
              <a:cs typeface="Times New Roman" pitchFamily="18" charset="0"/>
            </a:endParaRPr>
          </a:p>
        </p:txBody>
      </p:sp>
      <p:sp>
        <p:nvSpPr>
          <p:cNvPr id="81260" name="Text Box 364"/>
          <p:cNvSpPr txBox="1">
            <a:spLocks noChangeArrowheads="1"/>
          </p:cNvSpPr>
          <p:nvPr/>
        </p:nvSpPr>
        <p:spPr bwMode="auto">
          <a:xfrm>
            <a:off x="26951781" y="7190280"/>
            <a:ext cx="10283825" cy="419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609600" indent="-49530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1333500" indent="-60960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2057400" indent="-60960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2781300" indent="-60960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3505200" indent="-60960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962400" indent="-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4419600" indent="-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4876800" indent="-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5334000" indent="-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Aft>
                <a:spcPct val="65000"/>
              </a:spcAft>
              <a:buFontTx/>
              <a:buNone/>
            </a:pPr>
            <a:r>
              <a:rPr lang="en-US" sz="4500" b="1" dirty="0" smtClean="0">
                <a:solidFill>
                  <a:schemeClr val="accent1">
                    <a:lumMod val="25000"/>
                  </a:schemeClr>
                </a:solidFill>
                <a:latin typeface="+mj-lt"/>
                <a:cs typeface="Times New Roman" pitchFamily="18" charset="0"/>
              </a:rPr>
              <a:t>RESULTS</a:t>
            </a:r>
            <a:endParaRPr lang="en-US" sz="4500" b="1" dirty="0">
              <a:solidFill>
                <a:schemeClr val="accent1">
                  <a:lumMod val="25000"/>
                </a:schemeClr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81267" name="Rectangle 371"/>
          <p:cNvSpPr>
            <a:spLocks noChangeArrowheads="1"/>
          </p:cNvSpPr>
          <p:nvPr/>
        </p:nvSpPr>
        <p:spPr bwMode="auto">
          <a:xfrm>
            <a:off x="39612576" y="30185123"/>
            <a:ext cx="10283825" cy="5227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457200" indent="-457200">
              <a:lnSpc>
                <a:spcPct val="115000"/>
              </a:lnSpc>
              <a:buFontTx/>
              <a:buNone/>
            </a:pPr>
            <a:r>
              <a:rPr lang="en-US" sz="2000" b="1" dirty="0" smtClean="0">
                <a:solidFill>
                  <a:schemeClr val="accent1">
                    <a:lumMod val="25000"/>
                  </a:schemeClr>
                </a:solidFill>
                <a:latin typeface="+mj-lt"/>
                <a:cs typeface="Times New Roman" pitchFamily="18" charset="0"/>
              </a:rPr>
              <a:t>References</a:t>
            </a:r>
          </a:p>
          <a:p>
            <a:pPr marL="457200" indent="-457200">
              <a:lnSpc>
                <a:spcPct val="115000"/>
              </a:lnSpc>
              <a:buFontTx/>
              <a:buNone/>
            </a:pPr>
            <a:r>
              <a:rPr lang="en-US" sz="2000" b="1" dirty="0" smtClean="0">
                <a:solidFill>
                  <a:schemeClr val="accent1">
                    <a:lumMod val="25000"/>
                  </a:schemeClr>
                </a:solidFill>
                <a:latin typeface="+mj-lt"/>
                <a:cs typeface="Times New Roman" pitchFamily="18" charset="0"/>
              </a:rPr>
              <a:t> </a:t>
            </a:r>
            <a:endParaRPr lang="en-US" sz="2000" dirty="0">
              <a:latin typeface="+mj-lt"/>
              <a:cs typeface="Times New Roman" pitchFamily="18" charset="0"/>
            </a:endParaRPr>
          </a:p>
        </p:txBody>
      </p:sp>
      <p:sp>
        <p:nvSpPr>
          <p:cNvPr id="81271" name="Text Box 375"/>
          <p:cNvSpPr txBox="1">
            <a:spLocks noChangeArrowheads="1"/>
          </p:cNvSpPr>
          <p:nvPr/>
        </p:nvSpPr>
        <p:spPr bwMode="auto">
          <a:xfrm>
            <a:off x="46085125" y="9723438"/>
            <a:ext cx="39751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92" tIns="45696" rIns="91392" bIns="45696">
            <a:spAutoFit/>
          </a:bodyPr>
          <a:lstStyle>
            <a:lvl1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52438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366838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endParaRPr lang="en-US" sz="1600" b="1" dirty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Times New Roman" pitchFamily="18" charset="0"/>
            </a:endParaRPr>
          </a:p>
        </p:txBody>
      </p:sp>
      <p:sp>
        <p:nvSpPr>
          <p:cNvPr id="81335" name="Text Box 439"/>
          <p:cNvSpPr txBox="1">
            <a:spLocks noChangeArrowheads="1"/>
          </p:cNvSpPr>
          <p:nvPr/>
        </p:nvSpPr>
        <p:spPr bwMode="auto">
          <a:xfrm>
            <a:off x="39087297" y="7166372"/>
            <a:ext cx="10283825" cy="7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1027113" indent="-1027113" defTabSz="6288088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defTabSz="6288088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defTabSz="6288088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defTabSz="6288088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defTabSz="6288088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defTabSz="6288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defTabSz="6288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defTabSz="6288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defTabSz="6288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Aft>
                <a:spcPct val="65000"/>
              </a:spcAft>
              <a:buFontTx/>
              <a:buNone/>
            </a:pPr>
            <a:r>
              <a:rPr lang="en-US" sz="4500" b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CONCLUSIONS </a:t>
            </a:r>
            <a:endParaRPr lang="en-US" sz="4500" b="1" dirty="0">
              <a:solidFill>
                <a:schemeClr val="accent1">
                  <a:lumMod val="25000"/>
                </a:schemeClr>
              </a:solidFill>
              <a:latin typeface="+mj-lt"/>
            </a:endParaRPr>
          </a:p>
        </p:txBody>
      </p:sp>
      <p:sp>
        <p:nvSpPr>
          <p:cNvPr id="81390" name="Text Box 494"/>
          <p:cNvSpPr txBox="1">
            <a:spLocks noChangeArrowheads="1"/>
          </p:cNvSpPr>
          <p:nvPr/>
        </p:nvSpPr>
        <p:spPr bwMode="auto">
          <a:xfrm>
            <a:off x="4495800" y="2743200"/>
            <a:ext cx="3848100" cy="195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defTabSz="4389438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defTabSz="4389438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defTabSz="4389438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defTabSz="4389438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defTabSz="4389438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defTabSz="4389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defTabSz="4389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defTabSz="4389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defTabSz="4389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sz="1000" dirty="0">
                <a:solidFill>
                  <a:srgbClr val="000000"/>
                </a:solidFill>
              </a:rPr>
              <a:t>￼</a:t>
            </a:r>
            <a:endParaRPr lang="en-US" sz="8600" dirty="0">
              <a:latin typeface="Arial" charset="0"/>
            </a:endParaRPr>
          </a:p>
        </p:txBody>
      </p:sp>
      <p:pic>
        <p:nvPicPr>
          <p:cNvPr id="81391" name="Picture 495" descr="your logo here"/>
          <p:cNvPicPr>
            <a:picLocks noGrp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9475" y="2857500"/>
            <a:ext cx="3424238" cy="1712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437" name="Text Box 541"/>
          <p:cNvSpPr txBox="1">
            <a:spLocks noChangeArrowheads="1"/>
          </p:cNvSpPr>
          <p:nvPr/>
        </p:nvSpPr>
        <p:spPr bwMode="auto">
          <a:xfrm>
            <a:off x="39014400" y="15163800"/>
            <a:ext cx="10283825" cy="750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566738" indent="-566738">
              <a:spcBef>
                <a:spcPct val="0"/>
              </a:spcBef>
              <a:tabLst>
                <a:tab pos="1422400" algn="l"/>
                <a:tab pos="194468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1204913" indent="-406400">
              <a:spcBef>
                <a:spcPct val="0"/>
              </a:spcBef>
              <a:tabLst>
                <a:tab pos="1422400" algn="l"/>
                <a:tab pos="194468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944688" indent="-344488">
              <a:spcBef>
                <a:spcPct val="0"/>
              </a:spcBef>
              <a:tabLst>
                <a:tab pos="1422400" algn="l"/>
                <a:tab pos="194468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2628900" indent="-457200">
              <a:spcBef>
                <a:spcPct val="0"/>
              </a:spcBef>
              <a:tabLst>
                <a:tab pos="1422400" algn="l"/>
                <a:tab pos="194468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3200400" indent="-457200">
              <a:spcBef>
                <a:spcPct val="0"/>
              </a:spcBef>
              <a:tabLst>
                <a:tab pos="1422400" algn="l"/>
                <a:tab pos="194468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657600" indent="-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422400" algn="l"/>
                <a:tab pos="194468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4114800" indent="-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422400" algn="l"/>
                <a:tab pos="194468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4572000" indent="-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422400" algn="l"/>
                <a:tab pos="194468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5029200" indent="-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422400" algn="l"/>
                <a:tab pos="194468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Aft>
                <a:spcPct val="50000"/>
              </a:spcAft>
              <a:buClr>
                <a:srgbClr val="008080"/>
              </a:buClr>
              <a:buSzPct val="115000"/>
              <a:buFont typeface="Wingdings 3" pitchFamily="18" charset="2"/>
              <a:buNone/>
            </a:pPr>
            <a:endParaRPr lang="en-US" dirty="0">
              <a:latin typeface="+mj-lt"/>
              <a:cs typeface="Times New Roman" pitchFamily="18" charset="0"/>
            </a:endParaRPr>
          </a:p>
        </p:txBody>
      </p:sp>
      <p:pic>
        <p:nvPicPr>
          <p:cNvPr id="39" name="Picture 4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227" y="1350963"/>
            <a:ext cx="10575245" cy="52355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7674" y="15443324"/>
            <a:ext cx="9921506" cy="6078538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7439818" y="21598062"/>
            <a:ext cx="525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http://calstate.fullerton.edu/news/Inside/2010/photos/nursing-students2.jpg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607356" y="22850512"/>
            <a:ext cx="10432244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+mn-lt"/>
              </a:rPr>
              <a:t>Each Nurse is required to take their professions version of the National Council Licensure Examination (NCLEX) e.g. </a:t>
            </a:r>
            <a:r>
              <a:rPr lang="en-US" sz="4000" dirty="0">
                <a:latin typeface="+mn-lt"/>
              </a:rPr>
              <a:t>N</a:t>
            </a:r>
            <a:r>
              <a:rPr lang="en-US" sz="4000" dirty="0" smtClean="0">
                <a:latin typeface="+mn-lt"/>
              </a:rPr>
              <a:t>CLEX-RN, NCLEX-PN to become a certified nurse. </a:t>
            </a:r>
          </a:p>
          <a:p>
            <a:r>
              <a:rPr lang="en-US" sz="4000" dirty="0" smtClean="0">
                <a:latin typeface="+mn-lt"/>
              </a:rPr>
              <a:t>Infection Control is about 12% of this exam </a:t>
            </a:r>
            <a:endParaRPr lang="en-US" sz="4000" dirty="0">
              <a:latin typeface="+mn-lt"/>
            </a:endParaRP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3"/>
          </p:nvPr>
        </p:nvSpPr>
        <p:spPr>
          <a:xfrm>
            <a:off x="39125397" y="31013399"/>
            <a:ext cx="9804942" cy="8817535"/>
          </a:xfrm>
        </p:spPr>
        <p:txBody>
          <a:bodyPr/>
          <a:lstStyle/>
          <a:p>
            <a:r>
              <a:rPr lang="en-US" sz="2000" dirty="0" smtClean="0"/>
              <a:t>University of Nebraska Medical (2017, April 4)  Center. College of Allied Health. Retrieved from </a:t>
            </a:r>
            <a:r>
              <a:rPr lang="en-US" sz="2000" dirty="0" smtClean="0">
                <a:hlinkClick r:id="rId5"/>
              </a:rPr>
              <a:t>https</a:t>
            </a:r>
            <a:r>
              <a:rPr lang="en-US" sz="2000" dirty="0">
                <a:hlinkClick r:id="rId5"/>
              </a:rPr>
              <a:t>://</a:t>
            </a:r>
            <a:r>
              <a:rPr lang="en-US" sz="2000" dirty="0" smtClean="0">
                <a:hlinkClick r:id="rId5"/>
              </a:rPr>
              <a:t>www.unmc.edu/alliedhealth/about/index.html</a:t>
            </a:r>
            <a:endParaRPr lang="en-US" sz="2000" dirty="0" smtClean="0"/>
          </a:p>
          <a:p>
            <a:r>
              <a:rPr lang="en-US" sz="2000" dirty="0" smtClean="0"/>
              <a:t>National Council of State Boards of Nursing.(2017, April 4) NCSBN. Retrieved from </a:t>
            </a:r>
            <a:r>
              <a:rPr lang="en-US" sz="2000" dirty="0"/>
              <a:t>https://www.ncsbn.org/nclex.htm</a:t>
            </a:r>
          </a:p>
          <a:p>
            <a:r>
              <a:rPr lang="en-US" sz="2000" dirty="0" smtClean="0"/>
              <a:t>Dogra, S. Jad, B. Mahajan, B. Mahajan, R. (2015). Educational interventions to improve knowledge and skills of interns toward prevention and control of hospital-associated infections. </a:t>
            </a:r>
            <a:r>
              <a:rPr lang="en-US" sz="2000" i="1" dirty="0" smtClean="0"/>
              <a:t>International Journal of Applied Basic Medical Research </a:t>
            </a:r>
            <a:r>
              <a:rPr lang="en-US" sz="2000" dirty="0" smtClean="0"/>
              <a:t>(54-57). </a:t>
            </a:r>
          </a:p>
          <a:p>
            <a:r>
              <a:rPr lang="en-US" sz="2000" dirty="0" smtClean="0"/>
              <a:t>Sanchez, E. Drumright, L. Gharbi, M. Farell, S. Holmes, A. Mapping Antimicrobial Stewardship in Undergraduate Medical, Dental, Pharmacy, Nursing and Vterinary Education in the United Kingdom. </a:t>
            </a:r>
            <a:r>
              <a:rPr lang="en-US" sz="2000" i="1" dirty="0" smtClean="0"/>
              <a:t>Plos One</a:t>
            </a:r>
            <a:r>
              <a:rPr lang="en-US" sz="2000" dirty="0" smtClean="0"/>
              <a:t>. </a:t>
            </a:r>
          </a:p>
          <a:p>
            <a:r>
              <a:rPr lang="en-US" sz="2000" dirty="0" smtClean="0"/>
              <a:t>Nursing Infection Control Education Network; CDC, ANA </a:t>
            </a:r>
          </a:p>
          <a:p>
            <a:r>
              <a:rPr lang="en-US" sz="2000" dirty="0" smtClean="0"/>
              <a:t>Nebraska Nursing Deans and Director Association </a:t>
            </a:r>
          </a:p>
          <a:p>
            <a:endParaRPr lang="en-US" sz="2000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1617674" y="26675556"/>
            <a:ext cx="950752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+mn-lt"/>
              </a:rPr>
              <a:t>60% of todays healthcare workforce is comprised of Allied Health professionals </a:t>
            </a:r>
            <a:endParaRPr lang="en-US" sz="4000" dirty="0">
              <a:latin typeface="+mn-lt"/>
            </a:endParaRPr>
          </a:p>
        </p:txBody>
      </p:sp>
      <p:cxnSp>
        <p:nvCxnSpPr>
          <p:cNvPr id="28" name="Straight Connector 27"/>
          <p:cNvCxnSpPr/>
          <p:nvPr/>
        </p:nvCxnSpPr>
        <p:spPr bwMode="auto">
          <a:xfrm>
            <a:off x="0" y="28328937"/>
            <a:ext cx="13500100" cy="0"/>
          </a:xfrm>
          <a:prstGeom prst="line">
            <a:avLst/>
          </a:prstGeom>
          <a:ln/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1316" name="TextBox 81315"/>
          <p:cNvSpPr txBox="1"/>
          <p:nvPr/>
        </p:nvSpPr>
        <p:spPr>
          <a:xfrm>
            <a:off x="26365200" y="8557800"/>
            <a:ext cx="11963400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4000" b="1" i="1" dirty="0" smtClean="0">
                <a:solidFill>
                  <a:schemeClr val="accent1">
                    <a:lumMod val="25000"/>
                  </a:schemeClr>
                </a:solidFill>
                <a:latin typeface="+mn-lt"/>
              </a:rPr>
              <a:t>Nursing </a:t>
            </a:r>
          </a:p>
          <a:p>
            <a:r>
              <a:rPr lang="en-US" sz="4000" dirty="0" smtClean="0">
                <a:latin typeface="+mn-lt"/>
              </a:rPr>
              <a:t>BSN and LPN/AND programs provided the most in depth IP curriculum by description content </a:t>
            </a:r>
          </a:p>
          <a:p>
            <a:r>
              <a:rPr lang="en-US" sz="4000" dirty="0" smtClean="0">
                <a:latin typeface="+mn-lt"/>
              </a:rPr>
              <a:t>Range of  0-31 hours</a:t>
            </a:r>
          </a:p>
          <a:p>
            <a:r>
              <a:rPr lang="en-US" sz="4000" dirty="0">
                <a:latin typeface="+mn-lt"/>
              </a:rPr>
              <a:t>A</a:t>
            </a:r>
            <a:r>
              <a:rPr lang="en-US" sz="4000" dirty="0" smtClean="0">
                <a:latin typeface="+mn-lt"/>
              </a:rPr>
              <a:t>verage of 12.57 </a:t>
            </a:r>
          </a:p>
          <a:p>
            <a:r>
              <a:rPr lang="en-US" sz="4000" dirty="0" smtClean="0">
                <a:latin typeface="+mn-lt"/>
              </a:rPr>
              <a:t>Common theories of practice with ranges: </a:t>
            </a:r>
          </a:p>
          <a:p>
            <a:pPr marL="1028700" lvl="1" indent="-571500">
              <a:buFont typeface="Courier New" panose="02070309020205020404" pitchFamily="49" charset="0"/>
              <a:buChar char="o"/>
            </a:pPr>
            <a:r>
              <a:rPr lang="en-US" sz="4000" dirty="0" smtClean="0">
                <a:latin typeface="+mn-lt"/>
              </a:rPr>
              <a:t>Hand hygiene (0-2 hours) </a:t>
            </a:r>
          </a:p>
          <a:p>
            <a:pPr marL="1028700" lvl="1" indent="-571500">
              <a:buFont typeface="Courier New" panose="02070309020205020404" pitchFamily="49" charset="0"/>
              <a:buChar char="o"/>
            </a:pPr>
            <a:r>
              <a:rPr lang="en-US" sz="4000" dirty="0" smtClean="0">
                <a:latin typeface="+mn-lt"/>
              </a:rPr>
              <a:t>Transmission precautions (0-3 hours) </a:t>
            </a:r>
          </a:p>
          <a:p>
            <a:pPr marL="1028700" lvl="1" indent="-571500">
              <a:buFont typeface="Courier New" panose="02070309020205020404" pitchFamily="49" charset="0"/>
              <a:buChar char="o"/>
            </a:pPr>
            <a:r>
              <a:rPr lang="en-US" sz="4000" dirty="0" smtClean="0">
                <a:latin typeface="+mn-lt"/>
              </a:rPr>
              <a:t>Sterilization (0-1 hour)  </a:t>
            </a:r>
            <a:endParaRPr lang="en-US" sz="4000" dirty="0">
              <a:latin typeface="+mn-lt"/>
            </a:endParaRPr>
          </a:p>
        </p:txBody>
      </p:sp>
      <p:sp>
        <p:nvSpPr>
          <p:cNvPr id="81317" name="TextBox 81316"/>
          <p:cNvSpPr txBox="1"/>
          <p:nvPr/>
        </p:nvSpPr>
        <p:spPr>
          <a:xfrm>
            <a:off x="26348969" y="14513064"/>
            <a:ext cx="11506200" cy="105567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endParaRPr lang="en-US" sz="4000" b="1" i="1" dirty="0" smtClean="0">
              <a:solidFill>
                <a:schemeClr val="accent1">
                  <a:lumMod val="25000"/>
                </a:schemeClr>
              </a:solidFill>
            </a:endParaRPr>
          </a:p>
          <a:p>
            <a:pPr>
              <a:buNone/>
            </a:pPr>
            <a:endParaRPr lang="en-US" sz="4000" b="1" i="1" dirty="0">
              <a:solidFill>
                <a:schemeClr val="accent1">
                  <a:lumMod val="25000"/>
                </a:schemeClr>
              </a:solidFill>
            </a:endParaRPr>
          </a:p>
          <a:p>
            <a:pPr>
              <a:buNone/>
            </a:pPr>
            <a:r>
              <a:rPr lang="en-US" sz="4000" b="1" i="1" dirty="0" smtClean="0">
                <a:solidFill>
                  <a:schemeClr val="accent1">
                    <a:lumMod val="25000"/>
                  </a:schemeClr>
                </a:solidFill>
                <a:latin typeface="+mn-lt"/>
              </a:rPr>
              <a:t>Allied Health</a:t>
            </a:r>
          </a:p>
          <a:p>
            <a:pPr marL="571500" indent="-571500"/>
            <a:r>
              <a:rPr lang="en-US" sz="4000" dirty="0" smtClean="0">
                <a:solidFill>
                  <a:schemeClr val="accent1">
                    <a:lumMod val="25000"/>
                  </a:schemeClr>
                </a:solidFill>
                <a:latin typeface="+mn-lt"/>
              </a:rPr>
              <a:t>R</a:t>
            </a:r>
            <a:r>
              <a:rPr lang="en-US" sz="4000" dirty="0" smtClean="0">
                <a:latin typeface="+mn-lt"/>
              </a:rPr>
              <a:t>ange of 0 to 45 hours overall on IC</a:t>
            </a:r>
          </a:p>
          <a:p>
            <a:pPr marL="571500" indent="-571500"/>
            <a:r>
              <a:rPr lang="en-US" sz="4000" dirty="0" smtClean="0">
                <a:latin typeface="+mn-lt"/>
              </a:rPr>
              <a:t>Average 30 hours</a:t>
            </a:r>
          </a:p>
          <a:p>
            <a:pPr marL="571500" indent="-571500"/>
            <a:r>
              <a:rPr lang="en-US" sz="4000" dirty="0" smtClean="0">
                <a:latin typeface="+mn-lt"/>
              </a:rPr>
              <a:t>A lack of time was found on three major subjects </a:t>
            </a:r>
          </a:p>
          <a:p>
            <a:pPr marL="1028700" lvl="1" indent="-571500">
              <a:buFont typeface="Courier New" panose="02070309020205020404" pitchFamily="49" charset="0"/>
              <a:buChar char="o"/>
            </a:pPr>
            <a:r>
              <a:rPr lang="en-US" sz="4000" dirty="0">
                <a:latin typeface="+mn-lt"/>
              </a:rPr>
              <a:t>I</a:t>
            </a:r>
            <a:r>
              <a:rPr lang="en-US" sz="4000" dirty="0" smtClean="0">
                <a:latin typeface="+mn-lt"/>
              </a:rPr>
              <a:t>njection safety </a:t>
            </a:r>
          </a:p>
          <a:p>
            <a:pPr marL="1028700" lvl="1" indent="-571500">
              <a:buFont typeface="Courier New" panose="02070309020205020404" pitchFamily="49" charset="0"/>
              <a:buChar char="o"/>
            </a:pPr>
            <a:r>
              <a:rPr lang="en-US" sz="4000" dirty="0" smtClean="0">
                <a:latin typeface="+mn-lt"/>
              </a:rPr>
              <a:t>Hazmat and bioterrorism </a:t>
            </a:r>
          </a:p>
          <a:p>
            <a:pPr marL="1028700" lvl="1" indent="-571500">
              <a:buFont typeface="Courier New" panose="02070309020205020404" pitchFamily="49" charset="0"/>
              <a:buChar char="o"/>
            </a:pPr>
            <a:r>
              <a:rPr lang="en-US" sz="4000" dirty="0" smtClean="0">
                <a:latin typeface="+mn-lt"/>
              </a:rPr>
              <a:t>Antibiotic resistance </a:t>
            </a:r>
          </a:p>
          <a:p>
            <a:pPr lvl="1">
              <a:buNone/>
            </a:pPr>
            <a:endParaRPr lang="en-US" sz="4000" dirty="0" smtClean="0">
              <a:latin typeface="+mn-lt"/>
            </a:endParaRPr>
          </a:p>
          <a:p>
            <a:pPr lvl="1">
              <a:buNone/>
            </a:pPr>
            <a:r>
              <a:rPr lang="en-US" sz="4000" dirty="0" smtClean="0">
                <a:latin typeface="+mn-lt"/>
              </a:rPr>
              <a:t>In comparison to the three common theories of practice listed above, allied health reported higher averages of time spent during their curriculum for all three: </a:t>
            </a:r>
            <a:endParaRPr lang="en-US" sz="4000" dirty="0">
              <a:latin typeface="+mn-lt"/>
            </a:endParaRPr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2338409621"/>
              </p:ext>
            </p:extLst>
          </p:nvPr>
        </p:nvGraphicFramePr>
        <p:xfrm>
          <a:off x="26164703" y="25069800"/>
          <a:ext cx="12392497" cy="102306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9014400" y="8991600"/>
            <a:ext cx="10283825" cy="140038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+mn-lt"/>
              </a:rPr>
              <a:t>We found an extensive range of time and IP  topics presented to students in nursing and allied health programs. </a:t>
            </a:r>
          </a:p>
          <a:p>
            <a:endParaRPr lang="en-US" sz="4000" dirty="0" smtClean="0">
              <a:latin typeface="+mn-lt"/>
            </a:endParaRPr>
          </a:p>
          <a:p>
            <a:r>
              <a:rPr lang="en-US" sz="4000" dirty="0" smtClean="0">
                <a:latin typeface="+mn-lt"/>
              </a:rPr>
              <a:t>A </a:t>
            </a:r>
            <a:r>
              <a:rPr lang="en-US" sz="4000" dirty="0">
                <a:latin typeface="+mn-lt"/>
              </a:rPr>
              <a:t>survey of Chief Nursing Officers will be performed to assess where they see gaps in the IP education of new </a:t>
            </a:r>
            <a:r>
              <a:rPr lang="en-US" sz="4000" dirty="0" smtClean="0">
                <a:latin typeface="+mn-lt"/>
              </a:rPr>
              <a:t>hires</a:t>
            </a:r>
          </a:p>
          <a:p>
            <a:endParaRPr lang="en-US" sz="4000" dirty="0">
              <a:latin typeface="+mn-lt"/>
            </a:endParaRPr>
          </a:p>
          <a:p>
            <a:r>
              <a:rPr lang="en-US" sz="4000" dirty="0">
                <a:latin typeface="+mn-lt"/>
              </a:rPr>
              <a:t>Based on the results </a:t>
            </a:r>
            <a:r>
              <a:rPr lang="en-US" sz="4000" dirty="0" smtClean="0">
                <a:latin typeface="+mn-lt"/>
              </a:rPr>
              <a:t>of </a:t>
            </a:r>
            <a:r>
              <a:rPr lang="en-US" sz="4000" dirty="0">
                <a:latin typeface="+mn-lt"/>
              </a:rPr>
              <a:t>this </a:t>
            </a:r>
            <a:r>
              <a:rPr lang="en-US" sz="4000" dirty="0" smtClean="0">
                <a:latin typeface="+mn-lt"/>
              </a:rPr>
              <a:t>project and the CNO survey a pilot </a:t>
            </a:r>
            <a:r>
              <a:rPr lang="en-US" sz="4000" dirty="0">
                <a:latin typeface="+mn-lt"/>
              </a:rPr>
              <a:t>project </a:t>
            </a:r>
            <a:r>
              <a:rPr lang="en-US" sz="4000" dirty="0" smtClean="0">
                <a:latin typeface="+mn-lt"/>
              </a:rPr>
              <a:t>of interventions </a:t>
            </a:r>
            <a:r>
              <a:rPr lang="en-US" sz="4000" dirty="0">
                <a:latin typeface="+mn-lt"/>
              </a:rPr>
              <a:t>will be applied to the </a:t>
            </a:r>
            <a:r>
              <a:rPr lang="en-US" sz="4000" dirty="0" smtClean="0">
                <a:latin typeface="+mn-lt"/>
              </a:rPr>
              <a:t> IP curriculum </a:t>
            </a:r>
            <a:r>
              <a:rPr lang="en-US" sz="4000" dirty="0">
                <a:latin typeface="+mn-lt"/>
              </a:rPr>
              <a:t>in nursing programs </a:t>
            </a:r>
            <a:endParaRPr lang="en-US" sz="4000" dirty="0" smtClean="0">
              <a:latin typeface="+mn-lt"/>
            </a:endParaRPr>
          </a:p>
          <a:p>
            <a:endParaRPr lang="en-US" sz="4000" dirty="0" smtClean="0">
              <a:latin typeface="+mn-lt"/>
            </a:endParaRPr>
          </a:p>
          <a:p>
            <a:r>
              <a:rPr lang="en-US" sz="4000" dirty="0" smtClean="0">
                <a:latin typeface="+mn-lt"/>
              </a:rPr>
              <a:t>The </a:t>
            </a:r>
            <a:r>
              <a:rPr lang="en-US" sz="4000" dirty="0">
                <a:latin typeface="+mn-lt"/>
              </a:rPr>
              <a:t>Nebraska </a:t>
            </a:r>
            <a:r>
              <a:rPr lang="en-US" sz="4000" dirty="0" smtClean="0">
                <a:latin typeface="+mn-lt"/>
              </a:rPr>
              <a:t>Nursing Deans </a:t>
            </a:r>
            <a:r>
              <a:rPr lang="en-US" sz="4000" dirty="0">
                <a:latin typeface="+mn-lt"/>
              </a:rPr>
              <a:t>and Directors Association </a:t>
            </a:r>
            <a:r>
              <a:rPr lang="en-US" sz="4000" dirty="0" smtClean="0">
                <a:latin typeface="+mn-lt"/>
              </a:rPr>
              <a:t>is partnering </a:t>
            </a:r>
            <a:r>
              <a:rPr lang="en-US" sz="4000" dirty="0">
                <a:latin typeface="+mn-lt"/>
              </a:rPr>
              <a:t>with DHHS to work towards the most effective </a:t>
            </a:r>
            <a:r>
              <a:rPr lang="en-US" sz="4000" dirty="0" smtClean="0">
                <a:latin typeface="+mn-lt"/>
              </a:rPr>
              <a:t>interventions</a:t>
            </a:r>
          </a:p>
          <a:p>
            <a:endParaRPr lang="en-US" sz="4000" dirty="0">
              <a:latin typeface="+mn-lt"/>
            </a:endParaRPr>
          </a:p>
          <a:p>
            <a:r>
              <a:rPr lang="en-US" sz="4000" dirty="0" smtClean="0">
                <a:latin typeface="+mn-lt"/>
              </a:rPr>
              <a:t>Once the effectiveness of these interventions has been determined, similar programs will be applied to allied health IP curricula</a:t>
            </a:r>
            <a:r>
              <a:rPr lang="en-US" sz="4000" dirty="0" smtClean="0"/>
              <a:t>.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89230" y="23565049"/>
            <a:ext cx="8677275" cy="5791200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794" y="28614548"/>
            <a:ext cx="11580824" cy="761837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edical poster with graphics">
  <a:themeElements>
    <a:clrScheme name="medical poster with graphics_post design_082605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edical Poster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274430" tIns="138248" rIns="274430" bIns="138248" numCol="1" anchor="t" anchorCtr="0" compatLnSpc="1">
        <a:prstTxWarp prst="textNoShape">
          <a:avLst/>
        </a:prstTxWarp>
      </a:bodyPr>
      <a:lstStyle>
        <a:defPPr marL="1027113" marR="0" indent="-1027113" algn="l" defTabSz="6288088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en-US" sz="9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274430" tIns="138248" rIns="274430" bIns="138248" numCol="1" anchor="t" anchorCtr="0" compatLnSpc="1">
        <a:prstTxWarp prst="textNoShape">
          <a:avLst/>
        </a:prstTxWarp>
      </a:bodyPr>
      <a:lstStyle>
        <a:defPPr marL="1027113" marR="0" indent="-1027113" algn="l" defTabSz="6288088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en-US" sz="9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medical poster with graphics_post design_082605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dical poster with graphics_post design_082605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dical poster with graphics_post design_082605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dical poster with graphics_post design_082605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dical poster with graphics_post design_082605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dical poster with graphics_post design_082605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edical poster with graphics_post design_082605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edical poster with graphics_post design_082605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edical poster with graphics_post design_082605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edical poster with graphics_post design_082605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edical poster with graphics_post design_082605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edical poster with graphics_post design_082605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A310CDEE-6E89-4FD2-9D39-B5EF7D79FE9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Medical poster with graphics</Template>
  <TotalTime>760</TotalTime>
  <Words>673</Words>
  <Application>Microsoft Office PowerPoint</Application>
  <PresentationFormat>Custom</PresentationFormat>
  <Paragraphs>80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Courier New</vt:lpstr>
      <vt:lpstr>Times New Roman</vt:lpstr>
      <vt:lpstr>Wingdings 3</vt:lpstr>
      <vt:lpstr>Medical poster with graphics</vt:lpstr>
      <vt:lpstr>Infection Control Educational Content in Nursing and Allied Health Schools in Nebraska </vt:lpstr>
    </vt:vector>
  </TitlesOfParts>
  <Company>State of Nebraska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Infection Control Educational Content in Nursing and Allied Health Schools in Nebraska</dc:title>
  <dc:creator>Maddie Sullivan</dc:creator>
  <cp:keywords/>
  <cp:lastModifiedBy>Maureen Tierney</cp:lastModifiedBy>
  <cp:revision>39</cp:revision>
  <cp:lastPrinted>2017-05-24T20:05:22Z</cp:lastPrinted>
  <dcterms:created xsi:type="dcterms:W3CDTF">2017-04-07T14:09:21Z</dcterms:created>
  <dcterms:modified xsi:type="dcterms:W3CDTF">2017-05-24T22:41:30Z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TC100214271033</vt:lpwstr>
  </property>
  <property fmtid="{D5CDD505-2E9C-101B-9397-08002B2CF9AE}" pid="3" name="_AdHocReviewCycleID">
    <vt:i4>1034225472</vt:i4>
  </property>
  <property fmtid="{D5CDD505-2E9C-101B-9397-08002B2CF9AE}" pid="4" name="_NewReviewCycle">
    <vt:lpwstr/>
  </property>
  <property fmtid="{D5CDD505-2E9C-101B-9397-08002B2CF9AE}" pid="5" name="_EmailSubject">
    <vt:lpwstr>CSTE poster and next week </vt:lpwstr>
  </property>
  <property fmtid="{D5CDD505-2E9C-101B-9397-08002B2CF9AE}" pid="6" name="_AuthorEmail">
    <vt:lpwstr>Maddie.Sullivan@nebraska.gov</vt:lpwstr>
  </property>
  <property fmtid="{D5CDD505-2E9C-101B-9397-08002B2CF9AE}" pid="7" name="_AuthorEmailDisplayName">
    <vt:lpwstr>Sullivan, Maddie</vt:lpwstr>
  </property>
</Properties>
</file>