
<file path=[Content_Types].xml><?xml version="1.0" encoding="utf-8"?>
<Types xmlns="http://schemas.openxmlformats.org/package/2006/content-types"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59" r:id="rId4"/>
    <p:sldId id="266" r:id="rId5"/>
    <p:sldId id="265" r:id="rId6"/>
    <p:sldId id="264" r:id="rId7"/>
    <p:sldId id="267" r:id="rId8"/>
    <p:sldId id="268" r:id="rId9"/>
    <p:sldId id="269" r:id="rId10"/>
    <p:sldId id="270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6844" initials="H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B9CDE5"/>
    <a:srgbClr val="C0D8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0126" autoAdjust="0"/>
  </p:normalViewPr>
  <p:slideViewPr>
    <p:cSldViewPr snapToGrid="0">
      <p:cViewPr varScale="1">
        <p:scale>
          <a:sx n="74" d="100"/>
          <a:sy n="74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924156360298793"/>
          <c:y val="5.2628695958173398E-2"/>
          <c:w val="0.82533978601512026"/>
          <c:h val="0.79988617729037526"/>
        </c:manualLayout>
      </c:layout>
      <c:lineChart>
        <c:grouping val="standard"/>
        <c:varyColors val="0"/>
        <c:ser>
          <c:idx val="0"/>
          <c:order val="0"/>
          <c:tx>
            <c:strRef>
              <c:f>'Profile Graphs'!$B$4</c:f>
              <c:strCache>
                <c:ptCount val="1"/>
                <c:pt idx="0">
                  <c:v>St. Louis County</c:v>
                </c:pt>
              </c:strCache>
            </c:strRef>
          </c:tx>
          <c:spPr>
            <a:ln>
              <a:solidFill>
                <a:srgbClr val="003F72"/>
              </a:solidFill>
            </a:ln>
          </c:spPr>
          <c:marker>
            <c:symbol val="circle"/>
            <c:size val="5"/>
            <c:spPr>
              <a:solidFill>
                <a:srgbClr val="003F72"/>
              </a:solidFill>
              <a:ln>
                <a:solidFill>
                  <a:srgbClr val="003F72"/>
                </a:solidFill>
              </a:ln>
            </c:spPr>
          </c:marker>
          <c:dLbls>
            <c:delete val="1"/>
          </c:dLbls>
          <c:errBars>
            <c:errDir val="y"/>
            <c:errBarType val="both"/>
            <c:errValType val="cust"/>
            <c:noEndCap val="0"/>
            <c:plus>
              <c:numRef>
                <c:f>'Profile Graphs'!$I$5:$I$9</c:f>
                <c:numCache>
                  <c:formatCode>General</c:formatCode>
                  <c:ptCount val="5"/>
                  <c:pt idx="0">
                    <c:v>2</c:v>
                  </c:pt>
                  <c:pt idx="1">
                    <c:v>2.2000000000000011</c:v>
                  </c:pt>
                  <c:pt idx="2">
                    <c:v>2.0999999999999996</c:v>
                  </c:pt>
                  <c:pt idx="3">
                    <c:v>2.2999999999999989</c:v>
                  </c:pt>
                  <c:pt idx="4">
                    <c:v>2.4000000000000004</c:v>
                  </c:pt>
                </c:numCache>
              </c:numRef>
            </c:plus>
            <c:minus>
              <c:numRef>
                <c:f>'Profile Graphs'!$H$5:$H$9</c:f>
                <c:numCache>
                  <c:formatCode>General</c:formatCode>
                  <c:ptCount val="5"/>
                  <c:pt idx="0">
                    <c:v>1.8000000000000007</c:v>
                  </c:pt>
                  <c:pt idx="1">
                    <c:v>2</c:v>
                  </c:pt>
                  <c:pt idx="2">
                    <c:v>1.8000000000000007</c:v>
                  </c:pt>
                  <c:pt idx="3">
                    <c:v>2.0000000000000009</c:v>
                  </c:pt>
                  <c:pt idx="4">
                    <c:v>2.1999999999999993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/>
            </c:spPr>
          </c:errBars>
          <c:cat>
            <c:numRef>
              <c:f>'Profile Graphs'!$A$5:$A$9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'Profile Graphs'!$B$5:$B$9</c:f>
              <c:numCache>
                <c:formatCode>0.0</c:formatCode>
                <c:ptCount val="5"/>
                <c:pt idx="0">
                  <c:v>7.9</c:v>
                </c:pt>
                <c:pt idx="1">
                  <c:v>10.199999999999999</c:v>
                </c:pt>
                <c:pt idx="2">
                  <c:v>8.4</c:v>
                </c:pt>
                <c:pt idx="3">
                  <c:v>9.8000000000000007</c:v>
                </c:pt>
                <c:pt idx="4">
                  <c:v>12.2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'Profile Graphs'!$C$4</c:f>
              <c:strCache>
                <c:ptCount val="1"/>
                <c:pt idx="0">
                  <c:v>Midwest (2013)</c:v>
                </c:pt>
              </c:strCache>
            </c:strRef>
          </c:tx>
          <c:spPr>
            <a:ln>
              <a:solidFill>
                <a:srgbClr val="A63603"/>
              </a:solidFill>
            </a:ln>
          </c:spPr>
          <c:marker>
            <c:symbol val="square"/>
            <c:size val="5"/>
            <c:spPr>
              <a:solidFill>
                <a:srgbClr val="A63603"/>
              </a:solidFill>
              <a:ln>
                <a:solidFill>
                  <a:srgbClr val="A63603"/>
                </a:solidFill>
              </a:ln>
            </c:spPr>
          </c:marker>
          <c:dLbls>
            <c:delete val="1"/>
          </c:dLbls>
          <c:cat>
            <c:numRef>
              <c:f>'Profile Graphs'!$A$5:$A$9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'Profile Graphs'!$C$5:$C$9</c:f>
              <c:numCache>
                <c:formatCode>General</c:formatCode>
                <c:ptCount val="5"/>
                <c:pt idx="0">
                  <c:v>4.3</c:v>
                </c:pt>
                <c:pt idx="1">
                  <c:v>4.3</c:v>
                </c:pt>
                <c:pt idx="2">
                  <c:v>4.3</c:v>
                </c:pt>
                <c:pt idx="3">
                  <c:v>4.3</c:v>
                </c:pt>
                <c:pt idx="4">
                  <c:v>4.3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'Profile Graphs'!$D$4</c:f>
              <c:strCache>
                <c:ptCount val="1"/>
                <c:pt idx="0">
                  <c:v>United States</c:v>
                </c:pt>
              </c:strCache>
            </c:strRef>
          </c:tx>
          <c:spPr>
            <a:ln>
              <a:solidFill>
                <a:srgbClr val="006A4D"/>
              </a:solidFill>
            </a:ln>
          </c:spPr>
          <c:marker>
            <c:symbol val="triangle"/>
            <c:size val="5"/>
            <c:spPr>
              <a:solidFill>
                <a:srgbClr val="006A4D"/>
              </a:solidFill>
              <a:ln>
                <a:solidFill>
                  <a:srgbClr val="006A4D"/>
                </a:solidFill>
              </a:ln>
            </c:spPr>
          </c:marker>
          <c:dLbls>
            <c:delete val="1"/>
          </c:dLbls>
          <c:cat>
            <c:numRef>
              <c:f>'Profile Graphs'!$A$5:$A$9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'Profile Graphs'!$D$5:$D$9</c:f>
              <c:numCache>
                <c:formatCode>0.0</c:formatCode>
                <c:ptCount val="5"/>
                <c:pt idx="0">
                  <c:v>1</c:v>
                </c:pt>
                <c:pt idx="1">
                  <c:v>1.4</c:v>
                </c:pt>
                <c:pt idx="2">
                  <c:v>1.9</c:v>
                </c:pt>
                <c:pt idx="3">
                  <c:v>2.7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32798888"/>
        <c:axId val="137477360"/>
      </c:lineChart>
      <c:catAx>
        <c:axId val="2327988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b="0"/>
                  <a:t>Year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b="0"/>
            </a:pPr>
            <a:endParaRPr lang="en-US"/>
          </a:p>
        </c:txPr>
        <c:crossAx val="137477360"/>
        <c:crosses val="autoZero"/>
        <c:auto val="1"/>
        <c:lblAlgn val="ctr"/>
        <c:lblOffset val="100"/>
        <c:noMultiLvlLbl val="0"/>
      </c:catAx>
      <c:valAx>
        <c:axId val="13747736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000" b="0"/>
                </a:pPr>
                <a:r>
                  <a:rPr lang="en-US" sz="1000" b="0"/>
                  <a:t>Deaths</a:t>
                </a:r>
                <a:r>
                  <a:rPr lang="en-US" sz="1000" b="0" baseline="0"/>
                  <a:t> per 100,000 Population</a:t>
                </a:r>
                <a:endParaRPr lang="en-US" sz="1000" b="0"/>
              </a:p>
            </c:rich>
          </c:tx>
          <c:layout>
            <c:manualLayout>
              <c:xMode val="edge"/>
              <c:yMode val="edge"/>
              <c:x val="1.8018101185627657E-2"/>
              <c:y val="0.23878738738784708"/>
            </c:manualLayout>
          </c:layout>
          <c:overlay val="0"/>
        </c:title>
        <c:numFmt formatCode="0.0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crossAx val="232798888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solidFill>
      <a:schemeClr val="bg1"/>
    </a:solidFill>
    <a:ln w="6350">
      <a:solidFill>
        <a:sysClr val="windowText" lastClr="000000"/>
      </a:solidFill>
    </a:ln>
  </c:sp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0.44673</cdr:x>
      <cdr:y>0.22964</cdr:y>
    </cdr:from>
    <cdr:to>
      <cdr:x>0.63811</cdr:x>
      <cdr:y>0.29039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34634" y="748502"/>
          <a:ext cx="914485" cy="198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/>
            <a:t>St. Louis County</a:t>
          </a:r>
        </a:p>
      </cdr:txBody>
    </cdr:sp>
  </cdr:relSizeAnchor>
  <cdr:relSizeAnchor xmlns:cdr="http://schemas.openxmlformats.org/drawingml/2006/chartDrawing">
    <cdr:from>
      <cdr:x>0.38363</cdr:x>
      <cdr:y>0.52874</cdr:y>
    </cdr:from>
    <cdr:to>
      <cdr:x>0.70547</cdr:x>
      <cdr:y>0.58949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833127" y="1723413"/>
          <a:ext cx="1537872" cy="198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/>
            <a:t>Midwest</a:t>
          </a:r>
          <a:r>
            <a:rPr lang="en-US" sz="1100" baseline="0"/>
            <a:t> (Year 2013 value)</a:t>
          </a:r>
        </a:p>
      </cdr:txBody>
    </cdr:sp>
  </cdr:relSizeAnchor>
  <cdr:relSizeAnchor xmlns:cdr="http://schemas.openxmlformats.org/drawingml/2006/chartDrawing">
    <cdr:from>
      <cdr:x>0.3315</cdr:x>
      <cdr:y>0.66211</cdr:y>
    </cdr:from>
    <cdr:to>
      <cdr:x>0.52288</cdr:x>
      <cdr:y>0.72286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584050" y="2158125"/>
          <a:ext cx="914486" cy="198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/>
            <a:t>United States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3EBF8C-8401-4459-9CDF-38A1A38C0C95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C4B899-0B4A-4DEC-873E-C3FDEF723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467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C70F338-7FF6-4856-BE4F-6CF190AF6262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DE8207F-F00A-4F6D-9A06-D1D37D663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074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8207F-F00A-4F6D-9A06-D1D37D663F6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50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E700F-61DE-4F89-B76F-7CB35B4E813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891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B9CD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B26A-0DBF-4819-BAC6-7CCCBA4AF7FB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7F2-E485-42C7-AF8C-ADB2EC1E6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632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B26A-0DBF-4819-BAC6-7CCCBA4AF7FB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7F2-E485-42C7-AF8C-ADB2EC1E6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689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B26A-0DBF-4819-BAC6-7CCCBA4AF7FB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7F2-E485-42C7-AF8C-ADB2EC1E6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51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B9CD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rgbClr val="000000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B26A-0DBF-4819-BAC6-7CCCBA4AF7FB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7F2-E485-42C7-AF8C-ADB2EC1E65E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C:\Users\he5693\Desktop\Department of Public Health LOGO_two color.ep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1658" y="6048922"/>
            <a:ext cx="1259342" cy="614855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2235443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B9CD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56247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B26A-0DBF-4819-BAC6-7CCCBA4AF7FB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7F2-E485-42C7-AF8C-ADB2EC1E65E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C:\Users\he5693\Desktop\Department of Public Health LOGO_two color.ep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1658" y="6048922"/>
            <a:ext cx="1259342" cy="614855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4207171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B9CD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B26A-0DBF-4819-BAC6-7CCCBA4AF7FB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7F2-E485-42C7-AF8C-ADB2EC1E65E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C:\Users\he5693\Desktop\Department of Public Health LOGO_two color.ep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1658" y="6048922"/>
            <a:ext cx="1259342" cy="614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5415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rgbClr val="B9CD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B26A-0DBF-4819-BAC6-7CCCBA4AF7FB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7F2-E485-42C7-AF8C-ADB2EC1E65E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C:\Users\he5693\Desktop\Department of Public Health LOGO_two color.ep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1658" y="6048922"/>
            <a:ext cx="1259342" cy="614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272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B26A-0DBF-4819-BAC6-7CCCBA4AF7FB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7F2-E485-42C7-AF8C-ADB2EC1E6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34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B26A-0DBF-4819-BAC6-7CCCBA4AF7FB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7F2-E485-42C7-AF8C-ADB2EC1E6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72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B26A-0DBF-4819-BAC6-7CCCBA4AF7FB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7F2-E485-42C7-AF8C-ADB2EC1E6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179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B26A-0DBF-4819-BAC6-7CCCBA4AF7FB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A7F2-E485-42C7-AF8C-ADB2EC1E6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517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CB26A-0DBF-4819-BAC6-7CCCBA4AF7FB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3A7F2-E485-42C7-AF8C-ADB2EC1E6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487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7" r:id="rId5"/>
    <p:sldLayoutId id="2147483653" r:id="rId6"/>
    <p:sldLayoutId id="2147483654" r:id="rId7"/>
    <p:sldLayoutId id="2147483655" r:id="rId8"/>
    <p:sldLayoutId id="2147483656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nchstats.com/2014/02/05/heroin-related-deaths-in-the-u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6700"/>
            <a:ext cx="9144000" cy="2133599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Surveillance of Naloxone Use in Saint Louis County Based on Reports from Emergency Responders</a:t>
            </a:r>
            <a:endParaRPr lang="en-US" sz="4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493021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en-US" sz="3600" i="1" dirty="0" smtClean="0">
                <a:solidFill>
                  <a:srgbClr val="000000"/>
                </a:solidFill>
              </a:rPr>
              <a:t>Nhial Tutlam, PhD, MPH</a:t>
            </a:r>
          </a:p>
          <a:p>
            <a:r>
              <a:rPr lang="en-US" sz="3600" i="1" dirty="0" smtClean="0">
                <a:solidFill>
                  <a:srgbClr val="000000"/>
                </a:solidFill>
              </a:rPr>
              <a:t>2017 CSTE Annual Conference</a:t>
            </a:r>
          </a:p>
          <a:p>
            <a:r>
              <a:rPr lang="en-US" sz="3600" i="1" dirty="0" smtClean="0">
                <a:solidFill>
                  <a:srgbClr val="000000"/>
                </a:solidFill>
              </a:rPr>
              <a:t>June 5, 2017</a:t>
            </a:r>
          </a:p>
        </p:txBody>
      </p:sp>
      <p:pic>
        <p:nvPicPr>
          <p:cNvPr id="4" name="Picture 2" descr="C:\Users\he5693\Desktop\Department of Public Health LOGO_two color.ep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167" y="4419600"/>
            <a:ext cx="3645667" cy="1779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139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Centers for Disease Control Prevention, </a:t>
            </a:r>
            <a:r>
              <a:rPr lang="en-US" i="1" dirty="0"/>
              <a:t>CDC grand rounds: prescription drug overdoses-a US epidemic.</a:t>
            </a:r>
            <a:r>
              <a:rPr lang="en-US" dirty="0"/>
              <a:t> MMWR. Morbidity and mortality weekly report, 2012. </a:t>
            </a:r>
            <a:r>
              <a:rPr lang="en-US" b="1" dirty="0"/>
              <a:t>61</a:t>
            </a:r>
            <a:r>
              <a:rPr lang="en-US" dirty="0"/>
              <a:t>(1): p. </a:t>
            </a:r>
            <a:r>
              <a:rPr lang="en-US" dirty="0" smtClean="0"/>
              <a:t>10.</a:t>
            </a:r>
          </a:p>
          <a:p>
            <a:pPr marL="514350" indent="-514350">
              <a:buFont typeface="+mj-lt"/>
              <a:buAutoNum type="arabicPeriod"/>
            </a:pPr>
            <a:r>
              <a:rPr lang="en-US" u="sng" dirty="0" smtClean="0"/>
              <a:t>Jones</a:t>
            </a:r>
            <a:r>
              <a:rPr lang="en-US" u="sng" dirty="0"/>
              <a:t>, C.M., K.A. Mack, and L.J. </a:t>
            </a:r>
            <a:r>
              <a:rPr lang="en-US" u="sng" dirty="0" err="1"/>
              <a:t>Paulozzi</a:t>
            </a:r>
            <a:r>
              <a:rPr lang="en-US" u="sng" dirty="0"/>
              <a:t>, </a:t>
            </a:r>
            <a:r>
              <a:rPr lang="en-US" i="1" u="sng" dirty="0"/>
              <a:t>Pharmaceutical overdose deaths, united states, 2010.</a:t>
            </a:r>
            <a:r>
              <a:rPr lang="en-US" u="sng" dirty="0"/>
              <a:t> Jama, 2013. </a:t>
            </a:r>
            <a:r>
              <a:rPr lang="en-US" b="1" u="sng" dirty="0"/>
              <a:t>309</a:t>
            </a:r>
            <a:r>
              <a:rPr lang="en-US" u="sng" dirty="0"/>
              <a:t>(7): p. </a:t>
            </a:r>
            <a:r>
              <a:rPr lang="en-US" u="sng" dirty="0" smtClean="0"/>
              <a:t>657-659.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u="sng" dirty="0" smtClean="0"/>
              <a:t>Rudd</a:t>
            </a:r>
            <a:r>
              <a:rPr lang="en-US" u="sng" dirty="0"/>
              <a:t>, R.A., et al., </a:t>
            </a:r>
            <a:r>
              <a:rPr lang="en-US" i="1" u="sng" dirty="0"/>
              <a:t>Increases in drug and opioid overdose deaths—United States, 2000–2014.</a:t>
            </a:r>
            <a:r>
              <a:rPr lang="en-US" u="sng" dirty="0"/>
              <a:t> American Journal of Transplantation, 2016. </a:t>
            </a:r>
            <a:r>
              <a:rPr lang="en-US" b="1" u="sng" dirty="0"/>
              <a:t>16</a:t>
            </a:r>
            <a:r>
              <a:rPr lang="en-US" u="sng" dirty="0"/>
              <a:t>(4): p. </a:t>
            </a:r>
            <a:r>
              <a:rPr lang="en-US" u="sng" dirty="0" smtClean="0"/>
              <a:t>1323-1327.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u="sng" dirty="0" smtClean="0"/>
              <a:t>National </a:t>
            </a:r>
            <a:r>
              <a:rPr lang="en-US" u="sng" dirty="0"/>
              <a:t>Center for Health Statistics. </a:t>
            </a:r>
            <a:r>
              <a:rPr lang="en-US" i="1" u="sng" dirty="0"/>
              <a:t>Heroin-related deaths in the US</a:t>
            </a:r>
            <a:r>
              <a:rPr lang="en-US" u="sng" dirty="0"/>
              <a:t>. 2014; Available from: </a:t>
            </a:r>
            <a:r>
              <a:rPr lang="en-US" u="sng" dirty="0">
                <a:hlinkClick r:id="rId2"/>
              </a:rPr>
              <a:t>http://nchstats.com/2014/02/05/heroin-related-deaths-in-the-us</a:t>
            </a:r>
            <a:r>
              <a:rPr lang="en-US" u="sng" dirty="0" smtClean="0">
                <a:hlinkClick r:id="rId2"/>
              </a:rPr>
              <a:t>/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u="sng" dirty="0" err="1" smtClean="0"/>
              <a:t>Hedegaard</a:t>
            </a:r>
            <a:r>
              <a:rPr lang="en-US" u="sng" dirty="0"/>
              <a:t>, H., L. Chen, and M. Warner, </a:t>
            </a:r>
            <a:r>
              <a:rPr lang="en-US" i="1" u="sng" dirty="0"/>
              <a:t>Drug-Poisoning Deaths Involving Heroin: United States, 2000–2013. NCHS Data Brief, no. 190.</a:t>
            </a:r>
            <a:r>
              <a:rPr lang="en-US" u="sng" dirty="0"/>
              <a:t> National Center for Health Statistics. March, </a:t>
            </a:r>
            <a:r>
              <a:rPr lang="en-US" u="sng" dirty="0" smtClean="0"/>
              <a:t>2015.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u="sng" dirty="0" smtClean="0"/>
              <a:t>DeClue </a:t>
            </a:r>
            <a:r>
              <a:rPr lang="en-US" u="sng" dirty="0"/>
              <a:t>R and L. Dalidowitz, </a:t>
            </a:r>
            <a:r>
              <a:rPr lang="en-US" i="1" u="sng" dirty="0"/>
              <a:t>Drug-Poisoning Deaths Involving Heroin, St. Louis County Missouri.</a:t>
            </a:r>
            <a:r>
              <a:rPr lang="en-US" u="sng" dirty="0"/>
              <a:t> St. Louis County, MO: Department of Public Health. February 2016.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965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8779" y="274638"/>
            <a:ext cx="10190747" cy="868362"/>
          </a:xfrm>
        </p:spPr>
        <p:txBody>
          <a:bodyPr/>
          <a:lstStyle/>
          <a:p>
            <a:r>
              <a:rPr lang="en-US" b="1" dirty="0" smtClean="0">
                <a:latin typeface="+mn-lt"/>
              </a:rPr>
              <a:t>Background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1003" y="1295401"/>
            <a:ext cx="10048523" cy="5319712"/>
          </a:xfrm>
        </p:spPr>
        <p:txBody>
          <a:bodyPr>
            <a:normAutofit/>
          </a:bodyPr>
          <a:lstStyle/>
          <a:p>
            <a:r>
              <a:rPr lang="en-US" dirty="0"/>
              <a:t>The United States is currently experiencing an epic epidemic of overdose deaths involving </a:t>
            </a:r>
            <a:r>
              <a:rPr lang="en-US" dirty="0" smtClean="0"/>
              <a:t>opioids</a:t>
            </a:r>
            <a:r>
              <a:rPr lang="en-US" baseline="30000" dirty="0" smtClean="0"/>
              <a:t>1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Opioid </a:t>
            </a:r>
            <a:r>
              <a:rPr lang="en-US" dirty="0"/>
              <a:t>related deaths have increased by 200</a:t>
            </a:r>
            <a:r>
              <a:rPr lang="en-US" dirty="0" smtClean="0"/>
              <a:t>% between 2000 </a:t>
            </a:r>
            <a:r>
              <a:rPr lang="en-US" dirty="0"/>
              <a:t>and </a:t>
            </a:r>
            <a:r>
              <a:rPr lang="en-US" dirty="0" smtClean="0"/>
              <a:t>2014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Drug poisoning deaths just involving heroin have increased by 55% from the year 2000 to </a:t>
            </a:r>
            <a:r>
              <a:rPr lang="en-US" dirty="0" smtClean="0"/>
              <a:t>2010</a:t>
            </a:r>
            <a:r>
              <a:rPr lang="en-US" baseline="30000" dirty="0" smtClean="0"/>
              <a:t>3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/>
              <a:t>Magnitude of the problem is acute in some regions of the country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8016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3349"/>
            <a:ext cx="10515600" cy="4351338"/>
          </a:xfrm>
        </p:spPr>
        <p:txBody>
          <a:bodyPr>
            <a:noAutofit/>
          </a:bodyPr>
          <a:lstStyle/>
          <a:p>
            <a:r>
              <a:rPr lang="en-US" dirty="0" smtClean="0"/>
              <a:t>In </a:t>
            </a:r>
            <a:r>
              <a:rPr lang="en-US" dirty="0"/>
              <a:t>particular, the Midwest region appears to be the epicenter of the </a:t>
            </a:r>
            <a:r>
              <a:rPr lang="en-US" dirty="0" smtClean="0"/>
              <a:t>epidemic</a:t>
            </a:r>
          </a:p>
          <a:p>
            <a:pPr lvl="1"/>
            <a:r>
              <a:rPr lang="en-US" dirty="0" smtClean="0"/>
              <a:t>11 fold increase in age-adjusted </a:t>
            </a:r>
            <a:r>
              <a:rPr lang="en-US" dirty="0"/>
              <a:t>drug-poisoning deaths involving </a:t>
            </a:r>
            <a:r>
              <a:rPr lang="en-US" dirty="0" smtClean="0"/>
              <a:t>heroin between 2000 and 2013</a:t>
            </a:r>
            <a:r>
              <a:rPr lang="en-US" baseline="30000" dirty="0" smtClean="0"/>
              <a:t>5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St. Louis County, deaths involving </a:t>
            </a:r>
            <a:r>
              <a:rPr lang="en-US" dirty="0"/>
              <a:t>heroin </a:t>
            </a:r>
            <a:r>
              <a:rPr lang="en-US" dirty="0" smtClean="0"/>
              <a:t>increased </a:t>
            </a:r>
            <a:r>
              <a:rPr lang="en-US" dirty="0"/>
              <a:t>from 7.9 </a:t>
            </a:r>
            <a:r>
              <a:rPr lang="en-US" dirty="0" smtClean="0"/>
              <a:t> </a:t>
            </a:r>
            <a:r>
              <a:rPr lang="en-US" dirty="0"/>
              <a:t>to 12.2 per 100,000 population </a:t>
            </a:r>
            <a:r>
              <a:rPr lang="en-US" dirty="0" smtClean="0"/>
              <a:t>in from 2010 to </a:t>
            </a:r>
            <a:r>
              <a:rPr lang="en-US" dirty="0" smtClean="0"/>
              <a:t>2014</a:t>
            </a:r>
            <a:r>
              <a:rPr lang="en-US" baseline="30000" dirty="0" smtClean="0"/>
              <a:t>6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 The heroin poisoning death rate in St. Louis County in 2014 was 3.6 times the national </a:t>
            </a:r>
            <a:r>
              <a:rPr lang="en-US" dirty="0" smtClean="0"/>
              <a:t>rate</a:t>
            </a:r>
            <a:r>
              <a:rPr lang="en-US" baseline="30000" dirty="0" smtClean="0"/>
              <a:t>6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3952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56730710"/>
              </p:ext>
            </p:extLst>
          </p:nvPr>
        </p:nvGraphicFramePr>
        <p:xfrm>
          <a:off x="386366" y="1249253"/>
          <a:ext cx="9916734" cy="48038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6365" y="386366"/>
            <a:ext cx="111747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Figure 1. Age-adjusted rates for drug-poisoning deaths involving heroin: St. Louis County, Midwest, and </a:t>
            </a:r>
            <a:endParaRPr lang="en-US" sz="2000" b="1" dirty="0" smtClean="0"/>
          </a:p>
          <a:p>
            <a:r>
              <a:rPr lang="en-US" sz="2000" b="1" dirty="0" smtClean="0"/>
              <a:t>United </a:t>
            </a:r>
            <a:r>
              <a:rPr lang="en-US" sz="2000" b="1" dirty="0"/>
              <a:t>States, </a:t>
            </a:r>
            <a:r>
              <a:rPr lang="en-US" sz="2000" b="1" dirty="0" smtClean="0"/>
              <a:t>2010-2014</a:t>
            </a:r>
            <a:endParaRPr lang="en-US" sz="2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562190" y="6211669"/>
            <a:ext cx="95242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DeClue R, Dalidowitz L. Drug-Poisoning Deaths Involving Heroin, St. Louis County Missouri. Chronic Disease Epidemiology (CDE) program profile, no 1. </a:t>
            </a:r>
            <a:endParaRPr lang="en-US" sz="1200" dirty="0" smtClean="0"/>
          </a:p>
          <a:p>
            <a:r>
              <a:rPr lang="en-US" sz="1200" dirty="0" smtClean="0"/>
              <a:t>St</a:t>
            </a:r>
            <a:r>
              <a:rPr lang="en-US" sz="1200" dirty="0"/>
              <a:t>. Louis County, MO: Department of Public Health. February 2016. 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64697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72"/>
          <a:stretch/>
        </p:blipFill>
        <p:spPr bwMode="auto">
          <a:xfrm>
            <a:off x="2034862" y="0"/>
            <a:ext cx="7598536" cy="640485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49311" y="6404852"/>
            <a:ext cx="95242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DeClue R, Dalidowitz L. Drug-Poisoning Deaths Involving Heroin, St. Louis County Missouri. Chronic Disease Epidemiology (CDE) program profile, no 1. </a:t>
            </a:r>
            <a:endParaRPr lang="en-US" sz="1200" dirty="0" smtClean="0"/>
          </a:p>
          <a:p>
            <a:r>
              <a:rPr lang="en-US" sz="1200" dirty="0" smtClean="0"/>
              <a:t>St</a:t>
            </a:r>
            <a:r>
              <a:rPr lang="en-US" sz="1200" dirty="0"/>
              <a:t>. Louis County, MO: Department of Public Health. February </a:t>
            </a:r>
            <a:r>
              <a:rPr lang="en-US" sz="1200" dirty="0" smtClean="0"/>
              <a:t>2016</a:t>
            </a:r>
            <a:r>
              <a:rPr lang="en-US" sz="1200" dirty="0"/>
              <a:t>.</a:t>
            </a:r>
            <a:endParaRPr lang="en-US" sz="1200" dirty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5858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Pilot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Set up surveillance system employing first responders</a:t>
            </a:r>
          </a:p>
          <a:p>
            <a:endParaRPr lang="en-US" dirty="0" smtClean="0"/>
          </a:p>
          <a:p>
            <a:r>
              <a:rPr lang="en-US" dirty="0" smtClean="0"/>
              <a:t>Form coalitions of first responders based on geographic regions</a:t>
            </a:r>
          </a:p>
          <a:p>
            <a:endParaRPr lang="en-US" dirty="0" smtClean="0"/>
          </a:p>
          <a:p>
            <a:r>
              <a:rPr lang="en-US" dirty="0" smtClean="0"/>
              <a:t>Use standardized </a:t>
            </a:r>
            <a:r>
              <a:rPr lang="en-US" dirty="0" smtClean="0"/>
              <a:t>data collection form across the county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Downloadable web link will be distributed to first responders to enter data on the scene</a:t>
            </a:r>
          </a:p>
          <a:p>
            <a:endParaRPr lang="en-US" dirty="0" smtClean="0"/>
          </a:p>
          <a:p>
            <a:r>
              <a:rPr lang="en-US" dirty="0" smtClean="0"/>
              <a:t>Data stored and analyzed in a centralized </a:t>
            </a:r>
            <a:r>
              <a:rPr lang="en-US" dirty="0" smtClean="0"/>
              <a:t>REDCap database </a:t>
            </a:r>
            <a:r>
              <a:rPr lang="en-US" dirty="0" smtClean="0"/>
              <a:t>at DPH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44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So far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1149186"/>
              </p:ext>
            </p:extLst>
          </p:nvPr>
        </p:nvGraphicFramePr>
        <p:xfrm>
          <a:off x="838200" y="1825625"/>
          <a:ext cx="10515600" cy="2295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/>
                <a:gridCol w="2628900"/>
                <a:gridCol w="2628900"/>
                <a:gridCol w="2628900"/>
              </a:tblGrid>
              <a:tr h="108104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Number of Doses Administered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Number of</a:t>
                      </a:r>
                      <a:r>
                        <a:rPr lang="en-US" sz="2400" baseline="0" dirty="0" smtClean="0"/>
                        <a:t> Reversals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Number</a:t>
                      </a:r>
                      <a:r>
                        <a:rPr lang="en-US" sz="2400" baseline="0" dirty="0" smtClean="0"/>
                        <a:t> Died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Repeat Administration</a:t>
                      </a:r>
                      <a:endParaRPr lang="en-US" sz="2400" dirty="0"/>
                    </a:p>
                  </a:txBody>
                  <a:tcPr/>
                </a:tc>
              </a:tr>
              <a:tr h="121456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61*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 x 3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38200" y="4597758"/>
            <a:ext cx="68619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*One dose was administered in St. Louis City Zip code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6996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5476" y="0"/>
            <a:ext cx="7786806" cy="1008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30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 far, the naloxone administration </a:t>
            </a:r>
            <a:r>
              <a:rPr lang="en-US" dirty="0" smtClean="0"/>
              <a:t>cluster in</a:t>
            </a:r>
            <a:r>
              <a:rPr lang="en-US" dirty="0" smtClean="0"/>
              <a:t> </a:t>
            </a:r>
            <a:r>
              <a:rPr lang="en-US" dirty="0" smtClean="0"/>
              <a:t>the same geographic areas where heroin-related death </a:t>
            </a:r>
            <a:r>
              <a:rPr lang="en-US" dirty="0" smtClean="0"/>
              <a:t>rates are high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Interventions targeted at these areas </a:t>
            </a:r>
            <a:r>
              <a:rPr lang="en-US" dirty="0" smtClean="0"/>
              <a:t>can help</a:t>
            </a:r>
            <a:r>
              <a:rPr lang="en-US" dirty="0" smtClean="0"/>
              <a:t> </a:t>
            </a:r>
            <a:r>
              <a:rPr lang="en-US" dirty="0" smtClean="0"/>
              <a:t>reduce the growing problem of </a:t>
            </a:r>
            <a:r>
              <a:rPr lang="en-US" dirty="0" smtClean="0"/>
              <a:t>overdoses in our jurisdiction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Formation of collisions </a:t>
            </a:r>
            <a:r>
              <a:rPr lang="en-US" dirty="0" smtClean="0"/>
              <a:t>of first responders will </a:t>
            </a:r>
            <a:r>
              <a:rPr lang="en-US" dirty="0" smtClean="0"/>
              <a:t>provide robust infrastructure to address this and future drug-related crises </a:t>
            </a:r>
            <a:r>
              <a:rPr lang="en-US" dirty="0" smtClean="0"/>
              <a:t>in our area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75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003F72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Chronic Disease Epidemiology Program</Template>
  <TotalTime>474</TotalTime>
  <Words>616</Words>
  <Application>Microsoft Office PowerPoint</Application>
  <PresentationFormat>Widescreen</PresentationFormat>
  <Paragraphs>66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Surveillance of Naloxone Use in Saint Louis County Based on Reports from Emergency Responders</vt:lpstr>
      <vt:lpstr>Background</vt:lpstr>
      <vt:lpstr>Background</vt:lpstr>
      <vt:lpstr>PowerPoint Presentation</vt:lpstr>
      <vt:lpstr>PowerPoint Presentation</vt:lpstr>
      <vt:lpstr>The Pilot Project</vt:lpstr>
      <vt:lpstr>Results So far</vt:lpstr>
      <vt:lpstr>PowerPoint Presentation</vt:lpstr>
      <vt:lpstr>Conclusions</vt:lpstr>
      <vt:lpstr>References</vt:lpstr>
    </vt:vector>
  </TitlesOfParts>
  <Company>St. Louis County Government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Chronic Disease Epidemiology Program</dc:title>
  <dc:creator>Tutlam, Nhial</dc:creator>
  <cp:lastModifiedBy>Tutlam, Nhial</cp:lastModifiedBy>
  <cp:revision>45</cp:revision>
  <cp:lastPrinted>2017-02-24T17:49:43Z</cp:lastPrinted>
  <dcterms:created xsi:type="dcterms:W3CDTF">2017-02-24T17:46:57Z</dcterms:created>
  <dcterms:modified xsi:type="dcterms:W3CDTF">2017-06-04T17:48:08Z</dcterms:modified>
</cp:coreProperties>
</file>